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9"/>
  </p:notesMasterIdLst>
  <p:handoutMasterIdLst>
    <p:handoutMasterId r:id="rId20"/>
  </p:handoutMasterIdLst>
  <p:sldIdLst>
    <p:sldId id="256" r:id="rId3"/>
    <p:sldId id="320" r:id="rId4"/>
    <p:sldId id="321" r:id="rId5"/>
    <p:sldId id="351" r:id="rId6"/>
    <p:sldId id="341" r:id="rId7"/>
    <p:sldId id="342" r:id="rId8"/>
    <p:sldId id="323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12" r:id="rId18"/>
  </p:sldIdLst>
  <p:sldSz cx="9144000" cy="6858000" type="screen4x3"/>
  <p:notesSz cx="6648450" cy="98504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99FF"/>
    <a:srgbClr val="6166C9"/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21" autoAdjust="0"/>
    <p:restoredTop sz="89946" autoAdjust="0"/>
  </p:normalViewPr>
  <p:slideViewPr>
    <p:cSldViewPr>
      <p:cViewPr varScale="1">
        <p:scale>
          <a:sx n="67" d="100"/>
          <a:sy n="67" d="100"/>
        </p:scale>
        <p:origin x="10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esktop\&#1069;&#1092;&#1092;&#1077;&#1082;&#1090;&#1099;%20&#1056;&#1048;&#1055;\&#1057;&#1074;&#1086;&#1076;&#1085;&#1072;&#1103;%20202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40533623127424E-2"/>
          <c:y val="0.10188627817248178"/>
          <c:w val="0.92168938074340945"/>
          <c:h val="0.55971911783813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РИП!$C$24</c:f>
              <c:strCache>
                <c:ptCount val="1"/>
                <c:pt idx="0">
                  <c:v>Заявители проектов (программ)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РИП!$A$25:$A$28</c15:sqref>
                  </c15:fullRef>
                </c:ext>
              </c:extLst>
              <c:f>РИП!$A$26:$A$28</c:f>
              <c:strCache>
                <c:ptCount val="3"/>
                <c:pt idx="0">
                  <c:v>2018 г.</c:v>
                </c:pt>
                <c:pt idx="1">
                  <c:v>2019 г.</c:v>
                </c:pt>
                <c:pt idx="2">
                  <c:v> 2020 г.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РИП!$C$25:$C$28</c15:sqref>
                  </c15:fullRef>
                </c:ext>
              </c:extLst>
              <c:f>РИП!$C$26:$C$28</c:f>
              <c:numCache>
                <c:formatCode>General</c:formatCode>
                <c:ptCount val="3"/>
                <c:pt idx="0">
                  <c:v>9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РИП!$D$24</c:f>
              <c:strCache>
                <c:ptCount val="1"/>
                <c:pt idx="0">
                  <c:v>Соисполнители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РИП!$A$25:$A$28</c15:sqref>
                  </c15:fullRef>
                </c:ext>
              </c:extLst>
              <c:f>РИП!$A$26:$A$28</c:f>
              <c:strCache>
                <c:ptCount val="3"/>
                <c:pt idx="0">
                  <c:v>2018 г.</c:v>
                </c:pt>
                <c:pt idx="1">
                  <c:v>2019 г.</c:v>
                </c:pt>
                <c:pt idx="2">
                  <c:v> 2020 г.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РИП!$D$25:$D$28</c15:sqref>
                  </c15:fullRef>
                </c:ext>
              </c:extLst>
              <c:f>РИП!$D$26:$D$28</c:f>
              <c:numCache>
                <c:formatCode>General</c:formatCode>
                <c:ptCount val="3"/>
                <c:pt idx="0">
                  <c:v>28</c:v>
                </c:pt>
                <c:pt idx="1">
                  <c:v>13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5479080"/>
        <c:axId val="3054716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РИП!$B$24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РИП!$A$25:$A$28</c15:sqref>
                        </c15:fullRef>
                        <c15:formulaRef>
                          <c15:sqref>РИП!$A$26:$A$28</c15:sqref>
                        </c15:formulaRef>
                      </c:ext>
                    </c:extLst>
                    <c:strCache>
                      <c:ptCount val="3"/>
                      <c:pt idx="0">
                        <c:v>2018 г.</c:v>
                      </c:pt>
                      <c:pt idx="1">
                        <c:v>2019 г.</c:v>
                      </c:pt>
                      <c:pt idx="2">
                        <c:v> 2020 г.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РИП!$B$25:$B$28</c15:sqref>
                        </c15:fullRef>
                        <c15:formulaRef>
                          <c15:sqref>РИП!$B$26:$B$28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37</c:v>
                      </c:pt>
                      <c:pt idx="1">
                        <c:v>16</c:v>
                      </c:pt>
                      <c:pt idx="2">
                        <c:v>33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05479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05471632"/>
        <c:crosses val="autoZero"/>
        <c:auto val="1"/>
        <c:lblAlgn val="ctr"/>
        <c:lblOffset val="100"/>
        <c:noMultiLvlLbl val="0"/>
      </c:catAx>
      <c:valAx>
        <c:axId val="30547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479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РИП!$S$25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РИП!$Q$26:$Q$34</c15:sqref>
                  </c15:fullRef>
                </c:ext>
              </c:extLst>
              <c:f>РИП!$Q$26:$Q$32</c:f>
              <c:strCache>
                <c:ptCount val="7"/>
                <c:pt idx="0">
                  <c:v>Общее образование</c:v>
                </c:pt>
                <c:pt idx="1">
                  <c:v>Среднее профессиональное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Дошкольное образование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РИП!$S$26:$S$34</c15:sqref>
                  </c15:fullRef>
                </c:ext>
              </c:extLst>
              <c:f>РИП!$S$26:$S$32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3"/>
          <c:order val="2"/>
          <c:tx>
            <c:strRef>
              <c:f>РИП!$T$25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РИП!$Q$26:$Q$34</c15:sqref>
                  </c15:fullRef>
                </c:ext>
              </c:extLst>
              <c:f>РИП!$Q$26:$Q$32</c:f>
              <c:strCache>
                <c:ptCount val="7"/>
                <c:pt idx="0">
                  <c:v>Общее образование</c:v>
                </c:pt>
                <c:pt idx="1">
                  <c:v>Среднее профессиональное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Дошкольное образование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РИП!$T$26:$T$34</c15:sqref>
                  </c15:fullRef>
                </c:ext>
              </c:extLst>
              <c:f>РИП!$T$26:$T$32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РИП!$U$25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РИП!$Q$26:$Q$34</c15:sqref>
                  </c15:fullRef>
                </c:ext>
              </c:extLst>
              <c:f>РИП!$Q$26:$Q$32</c:f>
              <c:strCache>
                <c:ptCount val="7"/>
                <c:pt idx="0">
                  <c:v>Общее образование</c:v>
                </c:pt>
                <c:pt idx="1">
                  <c:v>Среднее профессиональное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Дошкольное образование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РИП!$U$26:$U$34</c15:sqref>
                  </c15:fullRef>
                </c:ext>
              </c:extLst>
              <c:f>РИП!$U$26:$U$32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1490024"/>
        <c:axId val="3614955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РИП!$R$25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РИП!$Q$26:$Q$34</c15:sqref>
                        </c15:fullRef>
                        <c15:formulaRef>
                          <c15:sqref>РИП!$Q$26:$Q$32</c15:sqref>
                        </c15:formulaRef>
                      </c:ext>
                    </c:extLst>
                    <c:strCache>
                      <c:ptCount val="7"/>
                      <c:pt idx="0">
                        <c:v>Общее образование</c:v>
                      </c:pt>
                      <c:pt idx="1">
                        <c:v>Среднее профессиональное образование</c:v>
                      </c:pt>
                      <c:pt idx="2">
                        <c:v>Дополнительное образование детей</c:v>
                      </c:pt>
                      <c:pt idx="3">
                        <c:v>Дополнительное профессиональное образование</c:v>
                      </c:pt>
                      <c:pt idx="4">
                        <c:v>Дошкольное образование</c:v>
                      </c:pt>
                      <c:pt idx="5">
                        <c:v>Школа-интернат</c:v>
                      </c:pt>
                      <c:pt idx="6">
                        <c:v>Центры медико-социальной помощи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РИП!$R$26:$R$34</c15:sqref>
                        </c15:fullRef>
                        <c15:formulaRef>
                          <c15:sqref>РИП!$R$26:$R$32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9</c:v>
                      </c:pt>
                      <c:pt idx="1">
                        <c:v>3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6149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1495512"/>
        <c:crosses val="autoZero"/>
        <c:auto val="1"/>
        <c:lblAlgn val="ctr"/>
        <c:lblOffset val="100"/>
        <c:noMultiLvlLbl val="0"/>
      </c:catAx>
      <c:valAx>
        <c:axId val="361495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1490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РИП!$X$25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РИП!$V$26:$V$34</c15:sqref>
                  </c15:fullRef>
                </c:ext>
              </c:extLst>
              <c:f>РИП!$V$26:$V$32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Дополнительное профессиональное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РИП!$X$26:$X$34</c15:sqref>
                  </c15:fullRef>
                </c:ext>
              </c:extLst>
              <c:f>РИП!$X$26:$X$32</c:f>
              <c:numCache>
                <c:formatCode>General</c:formatCode>
                <c:ptCount val="7"/>
                <c:pt idx="0">
                  <c:v>12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2"/>
          <c:tx>
            <c:strRef>
              <c:f>РИП!$Y$25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РИП!$V$26:$V$34</c15:sqref>
                  </c15:fullRef>
                </c:ext>
              </c:extLst>
              <c:f>РИП!$V$26:$V$32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Дополнительное профессиональное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РИП!$Y$26:$Y$34</c15:sqref>
                  </c15:fullRef>
                </c:ext>
              </c:extLst>
              <c:f>РИП!$Y$26:$Y$32</c:f>
              <c:numCache>
                <c:formatCode>General</c:formatCode>
                <c:ptCount val="7"/>
                <c:pt idx="0">
                  <c:v>7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РИП!$Z$25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РИП!$V$26:$V$34</c15:sqref>
                  </c15:fullRef>
                </c:ext>
              </c:extLst>
              <c:f>РИП!$V$26:$V$32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Дополнительное профессиональное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РИП!$Z$26:$Z$34</c15:sqref>
                  </c15:fullRef>
                </c:ext>
              </c:extLst>
              <c:f>РИП!$Z$26:$Z$32</c:f>
              <c:numCache>
                <c:formatCode>General</c:formatCode>
                <c:ptCount val="7"/>
                <c:pt idx="0">
                  <c:v>21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1489632"/>
        <c:axId val="3614908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РИП!$W$25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ullRef>
                          <c15:sqref>РИП!$V$26:$V$34</c15:sqref>
                        </c15:fullRef>
                        <c15:formulaRef>
                          <c15:sqref>РИП!$V$26:$V$32</c15:sqref>
                        </c15:formulaRef>
                      </c:ext>
                    </c:extLst>
                    <c:strCache>
                      <c:ptCount val="7"/>
                      <c:pt idx="0">
                        <c:v>Общее образование</c:v>
                      </c:pt>
                      <c:pt idx="1">
                        <c:v>Дошкольное образование</c:v>
                      </c:pt>
                      <c:pt idx="2">
                        <c:v>Среднее профессиональное образование</c:v>
                      </c:pt>
                      <c:pt idx="3">
                        <c:v>Дополнительное профессиональное образование</c:v>
                      </c:pt>
                      <c:pt idx="4">
                        <c:v>Дополнительное образование детей</c:v>
                      </c:pt>
                      <c:pt idx="5">
                        <c:v>Школа-интернат</c:v>
                      </c:pt>
                      <c:pt idx="6">
                        <c:v>Центры медико-социальной помощи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РИП!$W$26:$W$34</c15:sqref>
                        </c15:fullRef>
                        <c15:formulaRef>
                          <c15:sqref>РИП!$W$26:$W$32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40</c:v>
                      </c:pt>
                      <c:pt idx="1">
                        <c:v>10</c:v>
                      </c:pt>
                      <c:pt idx="2">
                        <c:v>8</c:v>
                      </c:pt>
                      <c:pt idx="3">
                        <c:v>5</c:v>
                      </c:pt>
                      <c:pt idx="4">
                        <c:v>4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6148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1490808"/>
        <c:crosses val="autoZero"/>
        <c:auto val="1"/>
        <c:lblAlgn val="ctr"/>
        <c:lblOffset val="100"/>
        <c:noMultiLvlLbl val="0"/>
      </c:catAx>
      <c:valAx>
        <c:axId val="36149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14896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РИП!$B$47</c:f>
              <c:strCache>
                <c:ptCount val="1"/>
                <c:pt idx="0">
                  <c:v>Всего проектов (программ)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РИП!$A$48:$A$51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РИП!$B$48:$B$51</c:f>
              <c:numCache>
                <c:formatCode>General</c:formatCode>
                <c:ptCount val="4"/>
                <c:pt idx="0">
                  <c:v>19</c:v>
                </c:pt>
                <c:pt idx="1">
                  <c:v>9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РИП!$C$47</c:f>
              <c:strCache>
                <c:ptCount val="1"/>
                <c:pt idx="0">
                  <c:v>Из них в сетевой форме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РИП!$A$48:$A$51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РИП!$C$48:$C$51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7877112"/>
        <c:axId val="227879464"/>
      </c:barChart>
      <c:catAx>
        <c:axId val="22787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79464"/>
        <c:crosses val="autoZero"/>
        <c:auto val="1"/>
        <c:lblAlgn val="ctr"/>
        <c:lblOffset val="100"/>
        <c:noMultiLvlLbl val="0"/>
      </c:catAx>
      <c:valAx>
        <c:axId val="227879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7877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ru-RU" sz="2000" b="0" i="0" u="none" strike="noStrik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0" i="0" u="sng" strike="noStrike" kern="1200" spc="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Доля</a:t>
            </a:r>
            <a:r>
              <a:rPr lang="ru-RU" sz="1800" b="0" i="0" u="none" strike="noStrike" kern="1200" spc="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проектов/программ в сетевой </a:t>
            </a:r>
            <a:r>
              <a:rPr lang="ru-RU" sz="1800" b="0" i="0" u="none" strike="noStrike" kern="1200" spc="0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форме от общего числа</a:t>
            </a:r>
            <a:endParaRPr lang="ru-RU" sz="1800" b="0" i="0" u="none" strike="noStrike" kern="1200" spc="0" baseline="0" dirty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РИП!$L$91</c:f>
              <c:strCache>
                <c:ptCount val="1"/>
                <c:pt idx="0">
                  <c:v>Доля проектов/программ в сетевой форме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РИП!$I$92:$I$98</c:f>
              <c:strCache>
                <c:ptCount val="7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  <c:pt idx="6">
                  <c:v>Конкурс РИП 2020 г.</c:v>
                </c:pt>
              </c:strCache>
            </c:strRef>
          </c:cat>
          <c:val>
            <c:numRef>
              <c:f>РИП!$L$92:$L$98</c:f>
              <c:numCache>
                <c:formatCode>0.0</c:formatCode>
                <c:ptCount val="7"/>
                <c:pt idx="0">
                  <c:v>0.5</c:v>
                </c:pt>
                <c:pt idx="1">
                  <c:v>0.7142857142857143</c:v>
                </c:pt>
                <c:pt idx="2">
                  <c:v>0.625</c:v>
                </c:pt>
                <c:pt idx="3">
                  <c:v>0.7</c:v>
                </c:pt>
                <c:pt idx="4">
                  <c:v>0.5</c:v>
                </c:pt>
                <c:pt idx="5">
                  <c:v>0.66666666666666663</c:v>
                </c:pt>
                <c:pt idx="6">
                  <c:v>0.8571428571428571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6187672"/>
        <c:axId val="226190024"/>
      </c:barChart>
      <c:catAx>
        <c:axId val="226187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6190024"/>
        <c:crosses val="autoZero"/>
        <c:auto val="1"/>
        <c:lblAlgn val="ctr"/>
        <c:lblOffset val="100"/>
        <c:noMultiLvlLbl val="0"/>
      </c:catAx>
      <c:valAx>
        <c:axId val="22619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187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число соисполнителей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 проект/программу в сетевой форме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РИП!$N$91</c:f>
              <c:strCache>
                <c:ptCount val="1"/>
                <c:pt idx="0">
                  <c:v>Среднее число соисполнителей на 1  проект/программу в сетевой форме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РИП!$I$92:$I$98</c:f>
              <c:strCache>
                <c:ptCount val="7"/>
                <c:pt idx="0">
                  <c:v>Конкурс РИП 2014 г.</c:v>
                </c:pt>
                <c:pt idx="1">
                  <c:v>Конкурс РИП 2015 г.</c:v>
                </c:pt>
                <c:pt idx="2">
                  <c:v>Конкурс РИП 2016 г.</c:v>
                </c:pt>
                <c:pt idx="3">
                  <c:v>Конкурс РИП 2017 г.</c:v>
                </c:pt>
                <c:pt idx="4">
                  <c:v>Конкурс РИП 2018 г.</c:v>
                </c:pt>
                <c:pt idx="5">
                  <c:v>Конкурс РИП 2019 г.</c:v>
                </c:pt>
                <c:pt idx="6">
                  <c:v>Конкурс РИП 2020 г.</c:v>
                </c:pt>
              </c:strCache>
            </c:strRef>
          </c:cat>
          <c:val>
            <c:numRef>
              <c:f>РИП!$N$92:$N$98</c:f>
              <c:numCache>
                <c:formatCode>0.0</c:formatCode>
                <c:ptCount val="7"/>
                <c:pt idx="0">
                  <c:v>5.3</c:v>
                </c:pt>
                <c:pt idx="1">
                  <c:v>9.6</c:v>
                </c:pt>
                <c:pt idx="2">
                  <c:v>5.4</c:v>
                </c:pt>
                <c:pt idx="3">
                  <c:v>5.7142857142857144</c:v>
                </c:pt>
                <c:pt idx="4">
                  <c:v>4.666666666666667</c:v>
                </c:pt>
                <c:pt idx="5" formatCode="General">
                  <c:v>6.5</c:v>
                </c:pt>
                <c:pt idx="6">
                  <c:v>4.333333333333333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6190416"/>
        <c:axId val="226191592"/>
      </c:barChart>
      <c:catAx>
        <c:axId val="22619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6191592"/>
        <c:crosses val="autoZero"/>
        <c:auto val="1"/>
        <c:lblAlgn val="ctr"/>
        <c:lblOffset val="100"/>
        <c:noMultiLvlLbl val="0"/>
      </c:catAx>
      <c:valAx>
        <c:axId val="226191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19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РИП!$B$53</c:f>
              <c:strCache>
                <c:ptCount val="1"/>
                <c:pt idx="0">
                  <c:v>Проекты (программы) в сетевой форме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РИП!$A$54:$A$57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РИП!$B$54:$B$57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РИП!$C$53</c:f>
              <c:strCache>
                <c:ptCount val="1"/>
                <c:pt idx="0">
                  <c:v>Из них межмуниципальных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РИП!$A$54:$A$57</c:f>
              <c:strCache>
                <c:ptCount val="4"/>
                <c:pt idx="0">
                  <c:v>Всего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РИП!$C$54:$C$57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5524360"/>
        <c:axId val="225524752"/>
      </c:barChart>
      <c:catAx>
        <c:axId val="225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5524752"/>
        <c:crosses val="autoZero"/>
        <c:auto val="1"/>
        <c:lblAlgn val="ctr"/>
        <c:lblOffset val="100"/>
        <c:noMultiLvlLbl val="0"/>
      </c:catAx>
      <c:valAx>
        <c:axId val="225524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524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ru-RU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РИП!$I$25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РИП!$G$26:$G$44</c15:sqref>
                  </c15:fullRef>
                </c:ext>
              </c:extLst>
              <c:f>(РИП!$G$26:$G$29,РИП!$G$32)</c:f>
              <c:strCache>
                <c:ptCount val="5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РИП!$I$26:$I$44</c15:sqref>
                  </c15:fullRef>
                </c:ext>
              </c:extLst>
              <c:f>(РИП!$I$26:$I$29,РИП!$I$32)</c:f>
              <c:numCache>
                <c:formatCode>General</c:formatCode>
                <c:ptCount val="5"/>
                <c:pt idx="0">
                  <c:v>7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3"/>
          <c:order val="2"/>
          <c:tx>
            <c:strRef>
              <c:f>РИП!$J$25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ru-RU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РИП!$G$26:$G$44</c15:sqref>
                  </c15:fullRef>
                </c:ext>
              </c:extLst>
              <c:f>(РИП!$G$26:$G$29,РИП!$G$32)</c:f>
              <c:strCache>
                <c:ptCount val="5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РИП!$J$26:$J$44</c15:sqref>
                  </c15:fullRef>
                </c:ext>
              </c:extLst>
              <c:f>(РИП!$J$26:$J$29,РИП!$J$32)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1"/>
          <c:order val="3"/>
          <c:tx>
            <c:strRef>
              <c:f>РИП!$K$25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ru-RU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РИП!$G$26:$G$44</c15:sqref>
                  </c15:fullRef>
                </c:ext>
              </c:extLst>
              <c:f>(РИП!$G$26:$G$29,РИП!$G$32)</c:f>
              <c:strCache>
                <c:ptCount val="5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РИП!$K$26:$K$44</c15:sqref>
                  </c15:fullRef>
                </c:ext>
              </c:extLst>
              <c:f>(РИП!$K$26:$K$29,РИП!$K$32)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878680"/>
        <c:axId val="3136724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РИП!$H$25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РИП!$G$26:$G$44</c15:sqref>
                        </c15:fullRef>
                        <c15:formulaRef>
                          <c15:sqref>(РИП!$G$26:$G$29,РИП!$G$32)</c15:sqref>
                        </c15:formulaRef>
                      </c:ext>
                    </c:extLst>
                    <c:strCache>
                      <c:ptCount val="5"/>
                      <c:pt idx="0">
                        <c:v>г. Ярославль</c:v>
                      </c:pt>
                      <c:pt idx="1">
                        <c:v>г. Рыбинск</c:v>
                      </c:pt>
                      <c:pt idx="2">
                        <c:v>Тутаевский МР</c:v>
                      </c:pt>
                      <c:pt idx="3">
                        <c:v>г. Переславль-Залесский</c:v>
                      </c:pt>
                      <c:pt idx="4">
                        <c:v>Даниловский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РИП!$H$26:$H$44</c15:sqref>
                        </c15:fullRef>
                        <c15:formulaRef>
                          <c15:sqref>(РИП!$H$26:$H$29,РИП!$H$32)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10</c:v>
                      </c:pt>
                      <c:pt idx="1">
                        <c:v>4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2787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3672416"/>
        <c:crosses val="autoZero"/>
        <c:auto val="1"/>
        <c:lblAlgn val="ctr"/>
        <c:lblOffset val="100"/>
        <c:noMultiLvlLbl val="0"/>
      </c:catAx>
      <c:valAx>
        <c:axId val="31367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78786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'РИП (мун)_2019'!$G$23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'РИП (мун)_2019'!$E$24:$E$42</c15:sqref>
                  </c15:fullRef>
                </c:ext>
              </c:extLst>
              <c:f>'РИП (мун)_2019'!$E$24:$E$28</c:f>
              <c:strCache>
                <c:ptCount val="5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'РИП (мун)_2019'!$G$24:$G$42</c15:sqref>
                  </c15:fullRef>
                </c:ext>
              </c:extLst>
              <c:f>'РИП (мун)_2019'!$G$24:$G$28</c:f>
              <c:numCache>
                <c:formatCode>General</c:formatCode>
                <c:ptCount val="5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3"/>
          <c:order val="2"/>
          <c:tx>
            <c:strRef>
              <c:f>'РИП (мун)_2019'!$H$23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'РИП (мун)_2019'!$E$24:$E$42</c15:sqref>
                  </c15:fullRef>
                </c:ext>
              </c:extLst>
              <c:f>'РИП (мун)_2019'!$E$24:$E$28</c:f>
              <c:strCache>
                <c:ptCount val="5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'РИП (мун)_2019'!$H$24:$H$42</c15:sqref>
                  </c15:fullRef>
                </c:ext>
              </c:extLst>
              <c:f>'РИП (мун)_2019'!$H$24:$H$28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3"/>
          <c:tx>
            <c:strRef>
              <c:f>'РИП (мун)_2019'!$I$23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'РИП (мун)_2019'!$E$24:$E$42</c15:sqref>
                  </c15:fullRef>
                </c:ext>
              </c:extLst>
              <c:f>'РИП (мун)_2019'!$E$24:$E$28</c:f>
              <c:strCache>
                <c:ptCount val="5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Даниловский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'РИП (мун)_2019'!$I$24:$I$42</c15:sqref>
                  </c15:fullRef>
                </c:ext>
              </c:extLst>
              <c:f>'РИП (мун)_2019'!$I$24:$I$28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1358480"/>
        <c:axId val="3613573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'РИП (мун)_2019'!$F$23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'РИП (мун)_2019'!$E$24:$E$42</c15:sqref>
                        </c15:fullRef>
                        <c15:formulaRef>
                          <c15:sqref>'РИП (мун)_2019'!$E$24:$E$28</c15:sqref>
                        </c15:formulaRef>
                      </c:ext>
                    </c:extLst>
                    <c:strCache>
                      <c:ptCount val="5"/>
                      <c:pt idx="0">
                        <c:v>г. Ярославль</c:v>
                      </c:pt>
                      <c:pt idx="1">
                        <c:v>г. Рыбинск</c:v>
                      </c:pt>
                      <c:pt idx="2">
                        <c:v>Тутаевский МР</c:v>
                      </c:pt>
                      <c:pt idx="3">
                        <c:v>г. Переславль-Залесский</c:v>
                      </c:pt>
                      <c:pt idx="4">
                        <c:v>Даниловский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'РИП (мун)_2019'!$F$24:$F$42</c15:sqref>
                        </c15:fullRef>
                        <c15:formulaRef>
                          <c15:sqref>'РИП (мун)_2019'!$F$24:$F$28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7</c:v>
                      </c:pt>
                      <c:pt idx="1">
                        <c:v>5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6135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357304"/>
        <c:crosses val="autoZero"/>
        <c:auto val="1"/>
        <c:lblAlgn val="ctr"/>
        <c:lblOffset val="100"/>
        <c:noMultiLvlLbl val="0"/>
      </c:catAx>
      <c:valAx>
        <c:axId val="36135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358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РИП!$N$25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РИП!$L$26:$L$44</c15:sqref>
                  </c15:fullRef>
                </c:ext>
              </c:extLst>
              <c:f>РИП!$L$26:$L$35</c:f>
              <c:strCache>
                <c:ptCount val="10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г. Переславль-Залесский</c:v>
                </c:pt>
                <c:pt idx="4">
                  <c:v>Гаврилов-Ямский МР</c:v>
                </c:pt>
                <c:pt idx="5">
                  <c:v>Угличский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Мышкинский МР</c:v>
                </c:pt>
                <c:pt idx="9">
                  <c:v>Ярославский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РИП!$N$26:$N$44</c15:sqref>
                  </c15:fullRef>
                </c:ext>
              </c:extLst>
              <c:f>РИП!$N$26:$N$35</c:f>
              <c:numCache>
                <c:formatCode>General</c:formatCode>
                <c:ptCount val="10"/>
                <c:pt idx="0">
                  <c:v>14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3"/>
          <c:order val="2"/>
          <c:tx>
            <c:strRef>
              <c:f>РИП!$O$25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РИП!$L$26:$L$44</c15:sqref>
                  </c15:fullRef>
                </c:ext>
              </c:extLst>
              <c:f>РИП!$L$26:$L$35</c:f>
              <c:strCache>
                <c:ptCount val="10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г. Переславль-Залесский</c:v>
                </c:pt>
                <c:pt idx="4">
                  <c:v>Гаврилов-Ямский МР</c:v>
                </c:pt>
                <c:pt idx="5">
                  <c:v>Угличский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Мышкинский МР</c:v>
                </c:pt>
                <c:pt idx="9">
                  <c:v>Ярославский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РИП!$O$26:$O$44</c15:sqref>
                  </c15:fullRef>
                </c:ext>
              </c:extLst>
              <c:f>РИП!$O$26:$O$35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3"/>
          <c:tx>
            <c:strRef>
              <c:f>РИП!$P$25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РИП!$L$26:$L$44</c15:sqref>
                  </c15:fullRef>
                </c:ext>
              </c:extLst>
              <c:f>РИП!$L$26:$L$35</c:f>
              <c:strCache>
                <c:ptCount val="10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г. Переславль-Залесский</c:v>
                </c:pt>
                <c:pt idx="4">
                  <c:v>Гаврилов-Ямский МР</c:v>
                </c:pt>
                <c:pt idx="5">
                  <c:v>Угличский МР</c:v>
                </c:pt>
                <c:pt idx="6">
                  <c:v>Пошехонский МР</c:v>
                </c:pt>
                <c:pt idx="7">
                  <c:v>Ростовский МР</c:v>
                </c:pt>
                <c:pt idx="8">
                  <c:v>Мышкинский МР</c:v>
                </c:pt>
                <c:pt idx="9">
                  <c:v>Ярославский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РИП!$P$26:$P$44</c15:sqref>
                  </c15:fullRef>
                </c:ext>
              </c:extLst>
              <c:f>РИП!$P$26:$P$35</c:f>
              <c:numCache>
                <c:formatCode>General</c:formatCode>
                <c:ptCount val="10"/>
                <c:pt idx="0">
                  <c:v>10</c:v>
                </c:pt>
                <c:pt idx="1">
                  <c:v>12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1358088"/>
        <c:axId val="3613604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РИП!$M$25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РИП!$L$26:$L$44</c15:sqref>
                        </c15:fullRef>
                        <c15:formulaRef>
                          <c15:sqref>РИП!$L$26:$L$35</c15:sqref>
                        </c15:formulaRef>
                      </c:ext>
                    </c:extLst>
                    <c:strCache>
                      <c:ptCount val="10"/>
                      <c:pt idx="0">
                        <c:v>г. Ярославль</c:v>
                      </c:pt>
                      <c:pt idx="1">
                        <c:v>Тутаевский МР</c:v>
                      </c:pt>
                      <c:pt idx="2">
                        <c:v>г. Рыбинск</c:v>
                      </c:pt>
                      <c:pt idx="3">
                        <c:v>г. Переславль-Залесский</c:v>
                      </c:pt>
                      <c:pt idx="4">
                        <c:v>Гаврилов-Ямский МР</c:v>
                      </c:pt>
                      <c:pt idx="5">
                        <c:v>Угличский МР</c:v>
                      </c:pt>
                      <c:pt idx="6">
                        <c:v>Пошехонский МР</c:v>
                      </c:pt>
                      <c:pt idx="7">
                        <c:v>Ростовский МР</c:v>
                      </c:pt>
                      <c:pt idx="8">
                        <c:v>Мышкинский МР</c:v>
                      </c:pt>
                      <c:pt idx="9">
                        <c:v>Ярославский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РИП!$M$26:$M$44</c15:sqref>
                        </c15:fullRef>
                        <c15:formulaRef>
                          <c15:sqref>РИП!$M$26:$M$35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25</c:v>
                      </c:pt>
                      <c:pt idx="1">
                        <c:v>15</c:v>
                      </c:pt>
                      <c:pt idx="2">
                        <c:v>6</c:v>
                      </c:pt>
                      <c:pt idx="3">
                        <c:v>6</c:v>
                      </c:pt>
                      <c:pt idx="4">
                        <c:v>5</c:v>
                      </c:pt>
                      <c:pt idx="5">
                        <c:v>2</c:v>
                      </c:pt>
                      <c:pt idx="6">
                        <c:v>2</c:v>
                      </c:pt>
                      <c:pt idx="7">
                        <c:v>2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6135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360440"/>
        <c:crosses val="autoZero"/>
        <c:auto val="1"/>
        <c:lblAlgn val="ctr"/>
        <c:lblOffset val="100"/>
        <c:noMultiLvlLbl val="0"/>
      </c:catAx>
      <c:valAx>
        <c:axId val="361360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358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ctr" rtl="0">
              <a:defRPr lang="ru-RU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'РИП (мун)_2019'!$L$23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'РИП (мун)_2019'!$J$24:$J$43</c15:sqref>
                  </c15:fullRef>
                </c:ext>
              </c:extLst>
              <c:f>'РИП (мун)_2019'!$J$24:$J$34</c:f>
              <c:strCache>
                <c:ptCount val="11"/>
                <c:pt idx="0">
                  <c:v>г. Ярославль</c:v>
                </c:pt>
                <c:pt idx="1">
                  <c:v>Тутаевский МР</c:v>
                </c:pt>
                <c:pt idx="2">
                  <c:v>г. Переславль-Залесский</c:v>
                </c:pt>
                <c:pt idx="3">
                  <c:v>г. Рыбинск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Угличский МР</c:v>
                </c:pt>
                <c:pt idx="7">
                  <c:v>Пошехонский МР</c:v>
                </c:pt>
                <c:pt idx="8">
                  <c:v>Ростовский МР</c:v>
                </c:pt>
                <c:pt idx="9">
                  <c:v>Ярославский МР</c:v>
                </c:pt>
                <c:pt idx="10">
                  <c:v>Мышкинский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'РИП (мун)_2019'!$L$24:$L$43</c15:sqref>
                  </c15:fullRef>
                </c:ext>
              </c:extLst>
              <c:f>'РИП (мун)_2019'!$L$24:$L$34</c:f>
              <c:numCache>
                <c:formatCode>General</c:formatCode>
                <c:ptCount val="11"/>
                <c:pt idx="0">
                  <c:v>9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3"/>
          <c:order val="2"/>
          <c:tx>
            <c:strRef>
              <c:f>'РИП (мун)_2019'!$M$23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'РИП (мун)_2019'!$J$24:$J$43</c15:sqref>
                  </c15:fullRef>
                </c:ext>
              </c:extLst>
              <c:f>'РИП (мун)_2019'!$J$24:$J$34</c:f>
              <c:strCache>
                <c:ptCount val="11"/>
                <c:pt idx="0">
                  <c:v>г. Ярославль</c:v>
                </c:pt>
                <c:pt idx="1">
                  <c:v>Тутаевский МР</c:v>
                </c:pt>
                <c:pt idx="2">
                  <c:v>г. Переславль-Залесский</c:v>
                </c:pt>
                <c:pt idx="3">
                  <c:v>г. Рыбинск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Угличский МР</c:v>
                </c:pt>
                <c:pt idx="7">
                  <c:v>Пошехонский МР</c:v>
                </c:pt>
                <c:pt idx="8">
                  <c:v>Ростовский МР</c:v>
                </c:pt>
                <c:pt idx="9">
                  <c:v>Ярославский МР</c:v>
                </c:pt>
                <c:pt idx="10">
                  <c:v>Мышкинский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'РИП (мун)_2019'!$M$24:$M$43</c15:sqref>
                  </c15:fullRef>
                </c:ext>
              </c:extLst>
              <c:f>'РИП (мун)_2019'!$M$24:$M$34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3"/>
          <c:tx>
            <c:strRef>
              <c:f>'РИП (мун)_2019'!$N$23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'РИП (мун)_2019'!$J$24:$J$43</c15:sqref>
                  </c15:fullRef>
                </c:ext>
              </c:extLst>
              <c:f>'РИП (мун)_2019'!$J$24:$J$34</c:f>
              <c:strCache>
                <c:ptCount val="11"/>
                <c:pt idx="0">
                  <c:v>г. Ярославль</c:v>
                </c:pt>
                <c:pt idx="1">
                  <c:v>Тутаевский МР</c:v>
                </c:pt>
                <c:pt idx="2">
                  <c:v>г. Переславль-Залесский</c:v>
                </c:pt>
                <c:pt idx="3">
                  <c:v>г. Рыбинск</c:v>
                </c:pt>
                <c:pt idx="4">
                  <c:v>Рыбинский МР</c:v>
                </c:pt>
                <c:pt idx="5">
                  <c:v>Гаврилов-Ямский МР</c:v>
                </c:pt>
                <c:pt idx="6">
                  <c:v>Угличский МР</c:v>
                </c:pt>
                <c:pt idx="7">
                  <c:v>Пошехонский МР</c:v>
                </c:pt>
                <c:pt idx="8">
                  <c:v>Ростовский МР</c:v>
                </c:pt>
                <c:pt idx="9">
                  <c:v>Ярославский МР</c:v>
                </c:pt>
                <c:pt idx="10">
                  <c:v>Мышкинский МР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'РИП (мун)_2019'!$N$24:$N$43</c15:sqref>
                  </c15:fullRef>
                </c:ext>
              </c:extLst>
              <c:f>'РИП (мун)_2019'!$N$24:$N$34</c:f>
              <c:numCache>
                <c:formatCode>General</c:formatCode>
                <c:ptCount val="11"/>
                <c:pt idx="0">
                  <c:v>7</c:v>
                </c:pt>
                <c:pt idx="1">
                  <c:v>12</c:v>
                </c:pt>
                <c:pt idx="2">
                  <c:v>6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1492376"/>
        <c:axId val="361495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'РИП (мун)_2019'!$K$23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'РИП (мун)_2019'!$J$24:$J$43</c15:sqref>
                        </c15:fullRef>
                        <c15:formulaRef>
                          <c15:sqref>'РИП (мун)_2019'!$J$24:$J$34</c15:sqref>
                        </c15:formulaRef>
                      </c:ext>
                    </c:extLst>
                    <c:strCache>
                      <c:ptCount val="11"/>
                      <c:pt idx="0">
                        <c:v>г. Ярославль</c:v>
                      </c:pt>
                      <c:pt idx="1">
                        <c:v>Тутаевский МР</c:v>
                      </c:pt>
                      <c:pt idx="2">
                        <c:v>г. Переславль-Залесский</c:v>
                      </c:pt>
                      <c:pt idx="3">
                        <c:v>г. Рыбинск</c:v>
                      </c:pt>
                      <c:pt idx="4">
                        <c:v>Рыбинский МР</c:v>
                      </c:pt>
                      <c:pt idx="5">
                        <c:v>Гаврилов-Ямский МР</c:v>
                      </c:pt>
                      <c:pt idx="6">
                        <c:v>Угличский МР</c:v>
                      </c:pt>
                      <c:pt idx="7">
                        <c:v>Пошехонский МР</c:v>
                      </c:pt>
                      <c:pt idx="8">
                        <c:v>Ростовский МР</c:v>
                      </c:pt>
                      <c:pt idx="9">
                        <c:v>Ярославский МР</c:v>
                      </c:pt>
                      <c:pt idx="10">
                        <c:v>Мышкинский МР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'РИП (мун)_2019'!$K$24:$K$43</c15:sqref>
                        </c15:fullRef>
                        <c15:formulaRef>
                          <c15:sqref>'РИП (мун)_2019'!$K$24:$K$34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17</c:v>
                      </c:pt>
                      <c:pt idx="1">
                        <c:v>15</c:v>
                      </c:pt>
                      <c:pt idx="2">
                        <c:v>6</c:v>
                      </c:pt>
                      <c:pt idx="3">
                        <c:v>4</c:v>
                      </c:pt>
                      <c:pt idx="4">
                        <c:v>4</c:v>
                      </c:pt>
                      <c:pt idx="5">
                        <c:v>4</c:v>
                      </c:pt>
                      <c:pt idx="6">
                        <c:v>2</c:v>
                      </c:pt>
                      <c:pt idx="7">
                        <c:v>2</c:v>
                      </c:pt>
                      <c:pt idx="8">
                        <c:v>2</c:v>
                      </c:pt>
                      <c:pt idx="9">
                        <c:v>1</c:v>
                      </c:pt>
                      <c:pt idx="10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6149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495120"/>
        <c:crosses val="autoZero"/>
        <c:auto val="1"/>
        <c:lblAlgn val="ctr"/>
        <c:lblOffset val="100"/>
        <c:noMultiLvlLbl val="0"/>
      </c:catAx>
      <c:valAx>
        <c:axId val="36149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4923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ctr" rtl="0">
              <a:defRPr lang="ru-RU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940C3-C350-4579-BA81-FB1A71501980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200CA-6EBD-448E-AA1E-4AC76C4C5C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61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5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6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270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9318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84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88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98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43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9876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9583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0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5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130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75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487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5618160" y="4097880"/>
            <a:ext cx="1950480" cy="20750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577340" y="4097880"/>
            <a:ext cx="1950480" cy="2075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1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9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6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8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3300">
                <a:solidFill>
                  <a:srgbClr val="00000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1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15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r>
              <a:rPr lang="ru-RU" sz="900">
                <a:solidFill>
                  <a:srgbClr val="8B8B8B"/>
                </a:solidFill>
                <a:latin typeface="Calibri"/>
              </a:rPr>
              <a:t>19.4.17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028860" y="6356520"/>
            <a:ext cx="308583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64578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C5AA0378-939D-406A-B4AA-600EAA1948B6}" type="slidenum">
              <a:rPr lang="ru-RU" sz="900">
                <a:solidFill>
                  <a:srgbClr val="8B8B8B"/>
                </a:solidFill>
                <a:latin typeface="Calibri"/>
              </a:rPr>
              <a:pPr algn="r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86;&#1074;&#1077;&#1097;&#1072;&#1085;&#1080;&#1103;%20&#1056;&#1048;&#1048;\05.05\polishchuk@iro.yar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hyperlink" Target="mailto:alferova@iro.yar.ru" TargetMode="External"/><Relationship Id="rId4" Type="http://schemas.openxmlformats.org/officeDocument/2006/relationships/hyperlink" Target="mailto:naumova@iro.ya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23928" y="3272721"/>
            <a:ext cx="1296144" cy="170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611057"/>
            <a:ext cx="7214046" cy="3286565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егиональные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нновационные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0" y="5281855"/>
            <a:ext cx="3429000" cy="417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апрель 2020 г.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6484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dirty="0"/>
          </a:p>
        </p:txBody>
      </p:sp>
      <p:pic>
        <p:nvPicPr>
          <p:cNvPr id="11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6282425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РИП-соисполнители: распределение по МО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630988"/>
              </p:ext>
            </p:extLst>
          </p:nvPr>
        </p:nvGraphicFramePr>
        <p:xfrm>
          <a:off x="107504" y="1418628"/>
          <a:ext cx="8856984" cy="474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92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8650" y="260648"/>
            <a:ext cx="7886700" cy="903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РИП-соисполнители: </a:t>
            </a:r>
            <a:b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муниципальные организации</a:t>
            </a:r>
            <a:endParaRPr lang="ru-RU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146248"/>
              </p:ext>
            </p:extLst>
          </p:nvPr>
        </p:nvGraphicFramePr>
        <p:xfrm>
          <a:off x="323528" y="1418628"/>
          <a:ext cx="8496944" cy="4602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1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20990"/>
            <a:ext cx="8640960" cy="903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Процент муниципальных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организаций,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участвующих в ИД, от общего числа МУ муниципальный образований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45873"/>
              </p:ext>
            </p:extLst>
          </p:nvPr>
        </p:nvGraphicFramePr>
        <p:xfrm>
          <a:off x="467544" y="980736"/>
          <a:ext cx="8208912" cy="5655112"/>
        </p:xfrm>
        <a:graphic>
          <a:graphicData uri="http://schemas.openxmlformats.org/drawingml/2006/table">
            <a:tbl>
              <a:tblPr/>
              <a:tblGrid>
                <a:gridCol w="3882047"/>
                <a:gridCol w="1432660"/>
                <a:gridCol w="1310029"/>
                <a:gridCol w="1584176"/>
              </a:tblGrid>
              <a:tr h="268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МОО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РИП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Переславль-Залесский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Рыбинск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Ярославль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43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 МР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2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756047" y="1700808"/>
            <a:ext cx="8187928" cy="4003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Ярославской области по состоянию на 29 апреля 2020 года работают 867 муниципальных и 77 государственных образовательных организаций.</a:t>
            </a:r>
          </a:p>
          <a:p>
            <a:pPr marL="1249363" indent="-1249363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8,7%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доля участия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 в инновационной деятельности</a:t>
            </a:r>
          </a:p>
          <a:p>
            <a:pPr marL="1249363" indent="-1249363">
              <a:spcBef>
                <a:spcPts val="12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14,3%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участия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инновационной деятельности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176957"/>
            <a:ext cx="866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расчете процента берется общее число организаций, имеющих статус РИП (заявителей и соисполнителей) по состоянию на 2020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7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5760640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РИП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ru-RU" dirty="0" smtClean="0"/>
              <a:t>заявители проектов (программ)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342908"/>
              </p:ext>
            </p:extLst>
          </p:nvPr>
        </p:nvGraphicFramePr>
        <p:xfrm>
          <a:off x="0" y="1412776"/>
          <a:ext cx="9144000" cy="4407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0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3600400" cy="42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РИП-соисполнители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71861"/>
              </p:ext>
            </p:extLst>
          </p:nvPr>
        </p:nvGraphicFramePr>
        <p:xfrm>
          <a:off x="0" y="1412776"/>
          <a:ext cx="9144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1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1475656" y="1709045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Контакты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0" y="5445224"/>
            <a:ext cx="9143820" cy="106326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87197" y="2859901"/>
            <a:ext cx="695171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23-07-53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3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23-07-63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23-07-6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alferova@iro.yar.ru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51" y="620688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7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424936" cy="400367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образования Ярославской области статус РИП имеют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19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заявители инновационных проектов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67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соисполнители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260648"/>
            <a:ext cx="77692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организаций в статусе РИП, получивших статус за последние три года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467622"/>
              </p:ext>
            </p:extLst>
          </p:nvPr>
        </p:nvGraphicFramePr>
        <p:xfrm>
          <a:off x="539552" y="1484784"/>
          <a:ext cx="806489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84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60142"/>
            <a:ext cx="7886700" cy="535531"/>
          </a:xfr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3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Соисполнители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50584"/>
              </p:ext>
            </p:extLst>
          </p:nvPr>
        </p:nvGraphicFramePr>
        <p:xfrm>
          <a:off x="467544" y="1700808"/>
          <a:ext cx="8424936" cy="3248025"/>
        </p:xfrm>
        <a:graphic>
          <a:graphicData uri="http://schemas.openxmlformats.org/drawingml/2006/table">
            <a:tbl>
              <a:tblPr/>
              <a:tblGrid>
                <a:gridCol w="2808312"/>
                <a:gridCol w="1182034"/>
                <a:gridCol w="2220987"/>
                <a:gridCol w="2213603"/>
              </a:tblGrid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(программы) РИП, реализация которых началась в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соисп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присоединились в 2019г.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присоединились в 2020г.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2019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45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5101"/>
            <a:ext cx="7886700" cy="1325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РИП: проекты (программы), реализуемые в сетевой форме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743347"/>
              </p:ext>
            </p:extLst>
          </p:nvPr>
        </p:nvGraphicFramePr>
        <p:xfrm>
          <a:off x="827584" y="1628800"/>
          <a:ext cx="768776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321158"/>
              </p:ext>
            </p:extLst>
          </p:nvPr>
        </p:nvGraphicFramePr>
        <p:xfrm>
          <a:off x="899592" y="332656"/>
          <a:ext cx="77048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371902"/>
              </p:ext>
            </p:extLst>
          </p:nvPr>
        </p:nvGraphicFramePr>
        <p:xfrm>
          <a:off x="971600" y="3789040"/>
          <a:ext cx="77048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494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«Сетевые» РИП: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межмуниципальные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104266"/>
              </p:ext>
            </p:extLst>
          </p:nvPr>
        </p:nvGraphicFramePr>
        <p:xfrm>
          <a:off x="827584" y="1628800"/>
          <a:ext cx="763284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0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6879" y="289073"/>
            <a:ext cx="770485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360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РИП-заявители проектов (программ):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распределение </a:t>
            </a:r>
            <a:r>
              <a:rPr lang="ru-RU" dirty="0"/>
              <a:t>по МО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463432"/>
              </p:ext>
            </p:extLst>
          </p:nvPr>
        </p:nvGraphicFramePr>
        <p:xfrm>
          <a:off x="323528" y="1269801"/>
          <a:ext cx="8640960" cy="431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98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0363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РИП-заявители проектов (программ): </a:t>
            </a:r>
            <a:b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муниципальные организации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320595"/>
              </p:ext>
            </p:extLst>
          </p:nvPr>
        </p:nvGraphicFramePr>
        <p:xfrm>
          <a:off x="467544" y="1772816"/>
          <a:ext cx="8047806" cy="431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73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1942</TotalTime>
  <Words>376</Words>
  <Application>Microsoft Office PowerPoint</Application>
  <PresentationFormat>Экран (4:3)</PresentationFormat>
  <Paragraphs>128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DejaVu Sans</vt:lpstr>
      <vt:lpstr>StarSymbol</vt:lpstr>
      <vt:lpstr>Times New Roman</vt:lpstr>
      <vt:lpstr>Тема Office</vt:lpstr>
      <vt:lpstr>Office Theme</vt:lpstr>
      <vt:lpstr>Региональные  Инновационные  Площадки Ярославской области            </vt:lpstr>
      <vt:lpstr>Презентация PowerPoint</vt:lpstr>
      <vt:lpstr>Презентация PowerPoint</vt:lpstr>
      <vt:lpstr>Соисполнители</vt:lpstr>
      <vt:lpstr>РИП: проекты (программы), реализуемые в сетевой форме</vt:lpstr>
      <vt:lpstr>Презентация PowerPoint</vt:lpstr>
      <vt:lpstr>«Сетевые» РИП: межмуниципальные</vt:lpstr>
      <vt:lpstr>Презентация PowerPoint</vt:lpstr>
      <vt:lpstr>РИП-заявители проектов (программ):  только муниципальные организации</vt:lpstr>
      <vt:lpstr>Презентация PowerPoint</vt:lpstr>
      <vt:lpstr>Презентация PowerPoint</vt:lpstr>
      <vt:lpstr>Процент муниципальных организаций, участвующих в ИД, от общего числа МУ муниципальный образований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Анна</cp:lastModifiedBy>
  <cp:revision>194</cp:revision>
  <cp:lastPrinted>2019-06-03T13:01:40Z</cp:lastPrinted>
  <dcterms:created xsi:type="dcterms:W3CDTF">2014-05-05T05:11:34Z</dcterms:created>
  <dcterms:modified xsi:type="dcterms:W3CDTF">2020-05-06T08:21:40Z</dcterms:modified>
</cp:coreProperties>
</file>