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63" r:id="rId6"/>
    <p:sldId id="260" r:id="rId7"/>
    <p:sldId id="264" r:id="rId8"/>
    <p:sldId id="265" r:id="rId9"/>
    <p:sldId id="270" r:id="rId10"/>
    <p:sldId id="262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0431" autoAdjust="0"/>
  </p:normalViewPr>
  <p:slideViewPr>
    <p:cSldViewPr>
      <p:cViewPr varScale="1">
        <p:scale>
          <a:sx n="93" d="100"/>
          <a:sy n="93" d="100"/>
        </p:scale>
        <p:origin x="17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88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84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58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83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622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44824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3" y="4648200"/>
            <a:ext cx="6984776" cy="15891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МБОУ Белосельская СШ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32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715443"/>
              </p:ext>
            </p:extLst>
          </p:nvPr>
        </p:nvGraphicFramePr>
        <p:xfrm>
          <a:off x="323528" y="1484784"/>
          <a:ext cx="8496944" cy="434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278352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2.В школе созданы условия для обучения и сопровождения  педагогов в овладении методическими и технологическими компетенциями, влияющими на повышение качества образовательных результатов обучающихся.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педагогов, имеющих высшую и первую квалификационные категории;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-Доля педагогов, имеющих высшее педагогическое образование;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-Доля педагогов. систематически проходящих КПК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-Количество педагогов, участвующих в работах педагогических конференций, семинаров различного уровня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педагогов, участвующих в деятельности ПОС;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--Количество  педагогов, использующих современные педагогические методики и технологии;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-Участие педагога в качестве эксперта в аттестационной комиссии, жюри конкурсов  и т. д.;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-Личные достижения в профессиональных конкурсах разных уровней.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581128"/>
            <a:ext cx="2164268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7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34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959640"/>
              </p:ext>
            </p:extLst>
          </p:nvPr>
        </p:nvGraphicFramePr>
        <p:xfrm>
          <a:off x="251520" y="1412776"/>
          <a:ext cx="8784976" cy="4740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5040560"/>
              </a:tblGrid>
              <a:tr h="617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</a:tr>
              <a:tr h="205783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 </a:t>
                      </a:r>
                      <a:r>
                        <a:rPr lang="ru-RU" dirty="0" smtClean="0"/>
                        <a:t>(контингент учащихся, количественный и качественный состав педагогического коллектива)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По состоянию</a:t>
                      </a:r>
                      <a:r>
                        <a:rPr lang="ru-RU" sz="1600" b="1" baseline="0" dirty="0" smtClean="0"/>
                        <a:t> на 29.10.2020</a:t>
                      </a:r>
                      <a:r>
                        <a:rPr lang="ru-RU" sz="1600" baseline="0" dirty="0" smtClean="0"/>
                        <a:t>:</a:t>
                      </a:r>
                    </a:p>
                    <a:p>
                      <a:r>
                        <a:rPr lang="ru-RU" sz="1600" baseline="0" dirty="0" smtClean="0"/>
                        <a:t>Контингент обучающихся – 70 человек (в </a:t>
                      </a:r>
                      <a:r>
                        <a:rPr lang="ru-RU" sz="1600" baseline="0" dirty="0" err="1" smtClean="0"/>
                        <a:t>т.ч</a:t>
                      </a:r>
                      <a:r>
                        <a:rPr lang="ru-RU" sz="1600" baseline="0" dirty="0" smtClean="0"/>
                        <a:t>. 6 – дети с ЗПР);</a:t>
                      </a:r>
                    </a:p>
                    <a:p>
                      <a:r>
                        <a:rPr lang="ru-RU" sz="1600" baseline="0" dirty="0" smtClean="0"/>
                        <a:t>Педагогический коллектив:</a:t>
                      </a:r>
                    </a:p>
                    <a:p>
                      <a:r>
                        <a:rPr lang="ru-RU" sz="1600" baseline="0" dirty="0" smtClean="0"/>
                        <a:t>9 учителей  (основные  работники), из них 4 имеют высшую квалификационную категорию, 4 – первую, 1 – соответствие занимаемой должности. </a:t>
                      </a:r>
                      <a:endParaRPr lang="ru-RU" sz="1600" dirty="0"/>
                    </a:p>
                  </a:txBody>
                  <a:tcPr/>
                </a:tc>
              </a:tr>
              <a:tr h="203254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Контекстные </a:t>
                      </a:r>
                      <a:r>
                        <a:rPr lang="ru-RU" b="1" dirty="0" smtClean="0"/>
                        <a:t>факторы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Низкий социальный уровень большинства семей;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«Возрастной» педагогический коллектив;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Ориентация образовательного процесса на «среднего» ученика;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Снижение учебной мотивации обучающихся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050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731237"/>
              </p:ext>
            </p:extLst>
          </p:nvPr>
        </p:nvGraphicFramePr>
        <p:xfrm>
          <a:off x="179512" y="1124747"/>
          <a:ext cx="8784976" cy="6263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544616"/>
              </a:tblGrid>
              <a:tr h="617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144814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Образовательные результаты учащихся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100% выпускников</a:t>
                      </a:r>
                      <a:r>
                        <a:rPr lang="ru-RU" sz="1600" baseline="0" dirty="0" smtClean="0"/>
                        <a:t> получили документы об образовании;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-100% обучающихся имеют положительные отметки по итогам 1 четверти (в </a:t>
                      </a:r>
                      <a:r>
                        <a:rPr lang="ru-RU" sz="1600" baseline="0" dirty="0" err="1" smtClean="0"/>
                        <a:t>т.ч</a:t>
                      </a:r>
                      <a:r>
                        <a:rPr lang="ru-RU" sz="1600" baseline="0" dirty="0" smtClean="0"/>
                        <a:t>. дети с ЗПР)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93% обучающихся справились с ВПР;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28,6% обучающихся приняли участие в школьном этапе </a:t>
                      </a:r>
                      <a:r>
                        <a:rPr lang="ru-RU" sz="1600" baseline="0" dirty="0" err="1" smtClean="0"/>
                        <a:t>ВсОШ</a:t>
                      </a:r>
                      <a:r>
                        <a:rPr lang="ru-RU" sz="1600" baseline="0" dirty="0" smtClean="0"/>
                        <a:t> (100% победители и призеры)</a:t>
                      </a:r>
                      <a:endParaRPr lang="ru-RU" sz="1600" dirty="0"/>
                    </a:p>
                  </a:txBody>
                  <a:tcPr/>
                </a:tc>
              </a:tr>
              <a:tr h="153691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Профессиональные</a:t>
                      </a:r>
                      <a:r>
                        <a:rPr lang="ru-RU" b="1" baseline="0" dirty="0" smtClean="0"/>
                        <a:t> компетентности учителей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У педагогов хорошо развиты мотивационная и коммуникативная компетенции</a:t>
                      </a:r>
                    </a:p>
                    <a:p>
                      <a:pPr algn="l"/>
                      <a:r>
                        <a:rPr lang="ru-RU" dirty="0" smtClean="0"/>
                        <a:t>Слабо развиты целеполагание, методическая  и технологическая компетенции</a:t>
                      </a:r>
                    </a:p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208770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Организация профессионального взаимодействия внутри школы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методической работы школы традиционно формируется на основе профессиональных дефицитов педагогов</a:t>
                      </a:r>
                      <a:r>
                        <a:rPr lang="ru-RU" baseline="0" dirty="0" smtClean="0"/>
                        <a:t> и приоритетных направлений деятельности школы.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1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128" y="1124746"/>
            <a:ext cx="8260672" cy="5001418"/>
          </a:xfrm>
        </p:spPr>
        <p:txBody>
          <a:bodyPr>
            <a:normAutofit lnSpcReduction="10000"/>
          </a:bodyPr>
          <a:lstStyle/>
          <a:p>
            <a:pPr marL="457200">
              <a:spcAft>
                <a:spcPts val="0"/>
              </a:spcAft>
            </a:pPr>
            <a:r>
              <a:rPr lang="ru-RU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направление </a:t>
            </a:r>
            <a:r>
              <a:rPr lang="ru-RU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 Качество преподавания»: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«Плавающая» динамика соответствия результатов внутреннего и внешнего оценивания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Низкий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сформированности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функциональной грамотности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обучающихся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Доля обучающихся с невысокой учебной  мотивацией.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направление «Качество управления»: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технологической компетенции отдельных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  <a:endParaRPr lang="ru-RU" dirty="0"/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«Качество образовательной среды»: </a:t>
            </a:r>
            <a:endParaRPr lang="ru-RU" dirty="0"/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которым не оказывается сопровождение в соответствии с их индивидуальными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возможностями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7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программы: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условий, обеспечивающих повышение качества образовательных результатов обучающихся  через индивидуализацию образовательного процесса, развитие социально-культурной  и материально-технической базы  школы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Приоритеты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программы:</a:t>
            </a: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качества образовательных результатов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кадрового потенциала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.Развитие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социально-культурной и материально-технической базы   школы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43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000" b="1" dirty="0" smtClean="0">
                <a:solidFill>
                  <a:srgbClr val="C00000"/>
                </a:solidFill>
              </a:rPr>
              <a:t> 1</a:t>
            </a:r>
            <a:r>
              <a:rPr lang="ru-RU" sz="2000" b="1" dirty="0" smtClean="0">
                <a:solidFill>
                  <a:srgbClr val="C00000"/>
                </a:solidFill>
              </a:rPr>
              <a:t>:     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качества образовательных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815918"/>
              </p:ext>
            </p:extLst>
          </p:nvPr>
        </p:nvGraphicFramePr>
        <p:xfrm>
          <a:off x="251520" y="2060847"/>
          <a:ext cx="8733657" cy="4690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1219"/>
                <a:gridCol w="2911219"/>
                <a:gridCol w="2911219"/>
              </a:tblGrid>
              <a:tr h="695276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18970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1.Формировать функциональную грамотность обучающихся как основу для повышения образовательных результатов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1.Педсовет «Функциональная грамотность как основа успешности современного ученика»</a:t>
                      </a:r>
                    </a:p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Включение в план   внеурочной деятельности курса «Функциональная грамотность» </a:t>
                      </a:r>
                    </a:p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3.Включение в повседневную практику проведения уроков заданий на формирование функциональной грамотности.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Повышение доли обучающихся, обладающих уровнем 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сформированности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функциональной грамотности.</a:t>
                      </a:r>
                      <a:endParaRPr lang="ru-RU" sz="1200" dirty="0"/>
                    </a:p>
                  </a:txBody>
                  <a:tcPr/>
                </a:tc>
              </a:tr>
              <a:tr h="1049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2.Активизировать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работу  по формированию навыков смыслового чтения у обучающихся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1.Участие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акции «День единого текста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2.Совместное планирование урока, направленного на формирование навыков смыслового чтения.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Доля обучающихся, улучшивших результаты в освоении отдельных предметов учебного плана.</a:t>
                      </a:r>
                      <a:endParaRPr lang="ru-RU" sz="1200" dirty="0"/>
                    </a:p>
                  </a:txBody>
                  <a:tcPr/>
                </a:tc>
              </a:tr>
              <a:tr h="1049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3.Обеспечить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психолого-педагогическое сопровождение участников образовательного процесса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1.Индивидуальные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 по запросам и выявленным проблемам участников образовательного процесса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обучающихся, повысивших самооценку, </a:t>
                      </a:r>
                      <a:endParaRPr lang="ru-RU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Доля обучающих, повысивших учебную мотивацию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412776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1: </a:t>
            </a:r>
            <a:r>
              <a:rPr lang="ru-RU" sz="21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образовательного </a:t>
            </a:r>
            <a:r>
              <a:rPr lang="ru-RU" sz="21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процесса на основе учета индивидуальных особенностей личности </a:t>
            </a:r>
            <a:r>
              <a:rPr lang="ru-RU" sz="21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endParaRPr lang="ru-RU" sz="21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2: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кадрового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потенциала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230434"/>
              </p:ext>
            </p:extLst>
          </p:nvPr>
        </p:nvGraphicFramePr>
        <p:xfrm>
          <a:off x="457200" y="2564904"/>
          <a:ext cx="8229600" cy="428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1.Разработать программу внутрифирменного обучения с учетом профессиональных дефицитов педагогов  и актуальных задач  деятельности школы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1.Тренинг «</a:t>
                      </a:r>
                      <a:r>
                        <a:rPr lang="ru-RU" sz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Целеобразование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и целеполагание  для учителя»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2.Круглый стол «Пути повышения творческой мотивации обучающихся»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3.Практикум «Разработка КИМ  с учетом возможностей и способностей обучающихся»</a:t>
                      </a:r>
                    </a:p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4.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Семинар «Технологические компетенции современного учителя».</a:t>
                      </a: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Наличие  и выполнение программы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2.Создать профессиональные обучающиеся сообщества педагогов на основе профессиональных дефицитов.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1.Организационное собрание.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2.Оформление заявлений о вступлении в ПОС.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педагогов, подавших заявления в ПОС;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созданных ПОС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3.Организовать деятельность ПОС, направленную на повышение качества образовательных результатов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1.Заседание ПОС «Цели учителя и цели ученика на уроке:  отличие и сходство»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2.Заседание ПОС:  «Мотивирующие приемы в организации учебного процесса»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3.Обмен опытом «Мои педагогические технологии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разработанных ПОС уроков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методических разработок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41664" y="1773331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2: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 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 профессиональных компетентностей педагогов через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ПОС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8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93239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Приоритет 3: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социально-культурной и материально-технической базы   школы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357867"/>
              </p:ext>
            </p:extLst>
          </p:nvPr>
        </p:nvGraphicFramePr>
        <p:xfrm>
          <a:off x="392372" y="2492896"/>
          <a:ext cx="8229600" cy="4305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Обновление образовательного процесса через деятельность Центра «Точка роста»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программ для реализации в «Центре»;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детей, занятых деятельностью в Центре;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детей, повысивших самооценку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Обновление форм работы с социумом через деятельность Центра «Точка роста»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детей, посетивших экскурсии;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детей, получивших консультацию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55679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sz="4500" b="1" dirty="0" smtClean="0">
                <a:solidFill>
                  <a:schemeClr val="bg2">
                    <a:lumMod val="25000"/>
                  </a:schemeClr>
                </a:solidFill>
              </a:rPr>
              <a:t>Цель по </a:t>
            </a:r>
            <a:r>
              <a:rPr lang="ru-RU" sz="4500" b="1" dirty="0" smtClean="0">
                <a:solidFill>
                  <a:schemeClr val="bg2">
                    <a:lumMod val="25000"/>
                  </a:schemeClr>
                </a:solidFill>
              </a:rPr>
              <a:t>приоритету: </a:t>
            </a:r>
            <a:r>
              <a:rPr lang="ru-RU" sz="45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 </a:t>
            </a:r>
            <a:r>
              <a:rPr lang="ru-RU" sz="45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 социально-культурной и материально-технической базы  школы через деятельность Центра цифрового и гуманитарного профиля «Точка роста</a:t>
            </a:r>
            <a:r>
              <a:rPr lang="ru-RU" sz="45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45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46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643917"/>
              </p:ext>
            </p:extLst>
          </p:nvPr>
        </p:nvGraphicFramePr>
        <p:xfrm>
          <a:off x="323528" y="1484784"/>
          <a:ext cx="8496944" cy="517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27835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1.В школе создана модель психолого-педагогического сопровождения обучающихся разных категорий в соответствии с их индивидуальными  образовательными потребностями и возможностями, обеспечивающая повышение качества образовательных результатов.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Положительная динамика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езультатов ОГЭ и ЕГЭ по русскому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языку и математике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обучающихся, справляющихся с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метапредметными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работами;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обучающихся на «4» и «5» по результатам промежуточной аттестации;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результативных участий в муниципальных, областных предметных олимпиадах, конкурсах, соревнованиях, фестивалях и пр.;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 Доля выпускников 9 класса, получивших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документ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об       образовании;</a:t>
                      </a:r>
                    </a:p>
                    <a:p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выпускников 11 класса, получивших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 об образовании;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Сохранность контингента;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обучающихся, охваченных программами дополнительного образования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обучающихся. повысивших самооценку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ru-RU" sz="120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772987"/>
            <a:ext cx="2164268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534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637</TotalTime>
  <Words>1353</Words>
  <Application>Microsoft Office PowerPoint</Application>
  <PresentationFormat>Экран (4:3)</PresentationFormat>
  <Paragraphs>163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Book Antiqua</vt:lpstr>
      <vt:lpstr>Calibri</vt:lpstr>
      <vt:lpstr>Century Gothic</vt:lpstr>
      <vt:lpstr>Times New Roman</vt:lpstr>
      <vt:lpstr>Аптека</vt:lpstr>
      <vt:lpstr>программа перехода школы в эффективны режим работы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 1:      Повышение качества образовательных результатов</vt:lpstr>
      <vt:lpstr>Приоритет 2: развитие  кадрового потенциала</vt:lpstr>
      <vt:lpstr>Приоритет 3: развитие социально-культурной и материально-технической базы   школы </vt:lpstr>
      <vt:lpstr>ЦЕЛЕВЫЕ ПОКАЗАТЕЛИ программы</vt:lpstr>
      <vt:lpstr>ЦЕЛЕВЫЕ ПОКАЗАТЕЛИ программы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Белосельская СШ</cp:lastModifiedBy>
  <cp:revision>63</cp:revision>
  <dcterms:created xsi:type="dcterms:W3CDTF">2020-10-02T11:56:17Z</dcterms:created>
  <dcterms:modified xsi:type="dcterms:W3CDTF">2020-10-28T14:35:41Z</dcterms:modified>
</cp:coreProperties>
</file>