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66" r:id="rId4"/>
    <p:sldId id="258" r:id="rId5"/>
    <p:sldId id="263" r:id="rId6"/>
    <p:sldId id="260" r:id="rId7"/>
    <p:sldId id="264" r:id="rId8"/>
    <p:sldId id="267" r:id="rId9"/>
    <p:sldId id="262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0431" autoAdjust="0"/>
  </p:normalViewPr>
  <p:slideViewPr>
    <p:cSldViewPr>
      <p:cViewPr>
        <p:scale>
          <a:sx n="99" d="100"/>
          <a:sy n="99" d="100"/>
        </p:scale>
        <p:origin x="-1974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7B652-1046-44C5-9C3D-7D9B0FC1A727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A910F-B06D-4D4A-BA55-01794F89A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370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6882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Количественные и(или)  качественные показатели, которые доказывают, что результат достигнут. В программу мониторинга должно быть включено</a:t>
            </a:r>
            <a:r>
              <a:rPr lang="ru-RU" baseline="0" dirty="0" smtClean="0"/>
              <a:t> отслеживание этих показателей.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178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«Контекстные факторы» рекомендуется представить данные, которые оказывают большое влияние на особенности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организации образовательного процесса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834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«Образовательные результаты учащихся» рекомендуется представить выводы на основе анализа результатов ВПР и ГИА, результатов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диагностик и динамики качества знаний, результатов мониторинга школьной мотивации и т.д.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«Профессиональные компетентности педагогов» рекомендуется представить выводы на основе результатов тестирования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компетенций педагогов и другое.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«Организация профессионального взаимодействия внутри школы» рекомендуется представить выводы на основе анализа плана методической работы и другое.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982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Программе перехода школы в эффективный режим работы на основе анализа выявлены «западающие» зоны в работе школы. Зафиксируйте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их на слайде.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 «западающими зонами» понимаются 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проблемы, выявленные 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ходе комплексного анализа качества школьных процессов по направлениям: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качество управления, качество преподавания, организация образовательной среды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484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Выделенные проблемы, </a:t>
            </a:r>
            <a:r>
              <a:rPr kumimoji="0" lang="ru-RU" sz="12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доступные для решения силами управленческой команды школы,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«преобразуйте» в приоритеты изменений.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 общего количества возможных приоритетов Программы выделите те, на которые будет направлена реализация Программы. (обычно их 2-4).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658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211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 каждому приоритету пропишите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цель, задачи, действия и результаты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каждой задаче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876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 каждому приоритету пропишите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цель, задачи, действия и результаты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каждой задаче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876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Количественные и(или)  качественные показатели, которые доказывают, что результат достигнут. В программу мониторинга должно быть включено</a:t>
            </a:r>
            <a:r>
              <a:rPr lang="ru-RU" baseline="0" dirty="0" smtClean="0"/>
              <a:t> отслеживание этих показателей.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178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08912" cy="1368152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программа перехода школы в эффективны режим работы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1028" name="Picture 4" descr="http://www.iro.yar.ru/fileadmin/user_upload/konkurs-ehff-rezh-ra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217" y="4653136"/>
            <a:ext cx="2448272" cy="2366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95536" y="3140968"/>
            <a:ext cx="7272808" cy="2078633"/>
          </a:xfrm>
        </p:spPr>
        <p:txBody>
          <a:bodyPr>
            <a:noAutofit/>
          </a:bodyPr>
          <a:lstStyle/>
          <a:p>
            <a:r>
              <a:rPr lang="ru-RU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общеобразовательное учреждение </a:t>
            </a:r>
            <a:r>
              <a:rPr lang="ru-RU" sz="2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Ченцевская</a:t>
            </a:r>
            <a:r>
              <a:rPr lang="ru-RU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средняя школа </a:t>
            </a:r>
            <a:r>
              <a:rPr lang="ru-RU" sz="2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Тутаевского</a:t>
            </a:r>
            <a:r>
              <a:rPr lang="ru-RU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муниципального района  </a:t>
            </a:r>
          </a:p>
          <a:p>
            <a:r>
              <a:rPr lang="ru-RU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Ярославской области</a:t>
            </a:r>
            <a:endParaRPr lang="ru-RU" sz="20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84368" y="3103654"/>
            <a:ext cx="603050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III</a:t>
            </a:r>
            <a:endParaRPr lang="ru-RU" sz="28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Э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Т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А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П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3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116632"/>
            <a:ext cx="8260672" cy="860387"/>
          </a:xfrm>
        </p:spPr>
        <p:txBody>
          <a:bodyPr>
            <a:normAutofit/>
          </a:bodyPr>
          <a:lstStyle/>
          <a:p>
            <a:pPr marL="114300" lvl="0">
              <a:buClr>
                <a:srgbClr val="93A299"/>
              </a:buClr>
            </a:pPr>
            <a:r>
              <a:rPr lang="ru-RU" sz="2200" b="1" dirty="0" smtClean="0">
                <a:solidFill>
                  <a:srgbClr val="C00000"/>
                </a:solidFill>
              </a:rPr>
              <a:t>ЦЕЛЕВЫЕ ПОКАЗАТЕЛИ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программы</a:t>
            </a:r>
            <a:endParaRPr lang="ru-RU" sz="2400" b="1" dirty="0">
              <a:solidFill>
                <a:srgbClr val="564B3C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874306"/>
              </p:ext>
            </p:extLst>
          </p:nvPr>
        </p:nvGraphicFramePr>
        <p:xfrm>
          <a:off x="107504" y="908720"/>
          <a:ext cx="8831508" cy="5507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5754"/>
                <a:gridCol w="4415754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 реализации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 </a:t>
                      </a:r>
                    </a:p>
                    <a:p>
                      <a:pPr algn="ctr"/>
                      <a:r>
                        <a:rPr lang="ru-RU" dirty="0" smtClean="0"/>
                        <a:t>результативности</a:t>
                      </a:r>
                      <a:endParaRPr lang="ru-RU" dirty="0"/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у родителей педагогические, культурные представления о своей роли в воспитании ребёнка, о необходимости участия в учебно-воспитательном процессе школы и класса.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Доля обучающихся, повысивших степень школьной мотивации.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увеличивается с 65 до 80%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Доля обучающихся, включенных в работу различных органов ученического самоуправления увеличивается с 43 до 62%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Доля обучающихся, их родителей и педагогов, удовлетворенных качеством условий образования в ОО увеличивается с 45 до 90%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4288" y="4653136"/>
            <a:ext cx="1774724" cy="1709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70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195809"/>
              </p:ext>
            </p:extLst>
          </p:nvPr>
        </p:nvGraphicFramePr>
        <p:xfrm>
          <a:off x="251520" y="692696"/>
          <a:ext cx="8784976" cy="716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/>
                <a:gridCol w="5616624"/>
              </a:tblGrid>
              <a:tr h="617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Основания для разработки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Фактическое состояние</a:t>
                      </a:r>
                      <a:endParaRPr lang="ru-RU" dirty="0"/>
                    </a:p>
                  </a:txBody>
                  <a:tcPr/>
                </a:tc>
              </a:tr>
              <a:tr h="205783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Сведения об образовательной организации </a:t>
                      </a:r>
                      <a:r>
                        <a:rPr lang="ru-RU" dirty="0" smtClean="0"/>
                        <a:t>(контингент учащихся, количественный и качественный состав педагогического коллектива)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 школе обучается  24  человека. Всего  9 классов (5 классов-комплектов) с наполняемостью в среднем по  4 человека. 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Педагогический коллектив   составляет 10 человек. Средний возраст   – 49 лет. 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Уровень квалификации:  10 педагогов имеют первую квалификационную категорию (100%).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Уровень образования: из 10 учителей  6 человек (60%) имеют высшее педагогическое образование,  4 человек - среднее профессиональное педагогическое (40%).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3254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Контекстные факторы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Школа является малочисленной. Это 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ведёт к вынужденному объединению классов-комплектов (в 2020-2021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уч.году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разновозрастное обучение: 1-3, 5-6, 7-9, 8 классы).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 На основе мониторинга можно сделать вывод об отсутствии командного взаимодействия педагогов на всех уровнях обучения.  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 Динамика качества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обученности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в начальной школе  стабильна, а качество образования в основном звене неуклонно снижается. 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 Родители, имеющие низкий социальный и образовательный уровень имеют низкую мотивацию в сопровождении ребенка в образовательном процессе.  Как следствие, низкая мотивация самих учащихся. 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 Недостаточный уровень   профессиональной подготовки у отдельных педагогов школы для реализации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компетентностного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подхода в образовательном процессе и для формирования УУД.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05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9542257"/>
              </p:ext>
            </p:extLst>
          </p:nvPr>
        </p:nvGraphicFramePr>
        <p:xfrm>
          <a:off x="251520" y="764704"/>
          <a:ext cx="8784976" cy="7086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5544616"/>
              </a:tblGrid>
              <a:tr h="617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Основания для разработки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Выводы из анализа текущей ситуации</a:t>
                      </a:r>
                      <a:endParaRPr lang="ru-RU" dirty="0"/>
                    </a:p>
                  </a:txBody>
                  <a:tcPr/>
                </a:tc>
              </a:tr>
              <a:tr h="1448149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Образовательные результаты учащихся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последние три года   учащиеся 9 класса справляются с государственной итоговой аттестацией в форме ОГЭ   с результатами среднего балла по школе выше результатов среднего балла по району и  области.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последние три года % успеваемости стабилен -100%.  Качество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обученности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в начальной школе  стабильно 30-40%,  а в основной школе убывает с 31до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16%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Данные ВПР говорят о том, что 100 % учащихся 4-8классов   выполнили требования ФГОС к планируемым результатам освоения образовательных программ по исследуемым предметам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53691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Профессиональные</a:t>
                      </a:r>
                      <a:r>
                        <a:rPr lang="ru-RU" b="1" baseline="0" dirty="0" smtClean="0"/>
                        <a:t> компетентности учителей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профессиональной компетентности учителей нашей школы варьирует от 61% (выше базового) до 74,5%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достаточный)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Выше показателя дефицита(1,4) коммуникативная и мотивационная компетенции (средний показатель-1,8 и 2,0 соответственно)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08770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Организация профессионального взаимодействия внутри школы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Профессиональное взаимодействие внутри школы осуществляется через разные формы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организации Педагогического совета, ШМО учителей-предметников, классных руководителей, ПОС, творческих и проблемных групп.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4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60672" cy="71637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«Западающие» зоны в деятельности школы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568952" cy="5760640"/>
          </a:xfrm>
        </p:spPr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</a:t>
            </a:r>
            <a:r>
              <a:rPr lang="ru-RU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</a:t>
            </a:r>
            <a:endParaRPr lang="ru-RU" sz="2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Малочисленный административный аппарат</a:t>
            </a:r>
          </a:p>
          <a:p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Недостаточное 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системы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внутришкольного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мониторинга, формирование системы диагностики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УУД, осуществление преемственности   начального общего образования и основного общего образования</a:t>
            </a:r>
          </a:p>
          <a:p>
            <a:pPr marL="114300" indent="0">
              <a:buNone/>
            </a:pP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</a:t>
            </a:r>
            <a:r>
              <a:rPr lang="ru-RU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преподавания</a:t>
            </a:r>
            <a:endParaRPr lang="ru-RU" sz="2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% качества знаний</a:t>
            </a:r>
          </a:p>
          <a:p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Недостаточная эффективность использования инновационных 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технологий; 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консервативный подход некоторых педагогов к работе, неготовность меняться для работы по новым стандартам 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доли детей имеющих высокие показатели качества образования: </a:t>
            </a:r>
          </a:p>
          <a:p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начальная школа: 45%</a:t>
            </a:r>
          </a:p>
          <a:p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основная школа: 15 %</a:t>
            </a:r>
          </a:p>
          <a:p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спланированной системы работы с одаренными и мотивированными детьми</a:t>
            </a:r>
          </a:p>
          <a:p>
            <a:pPr marL="114300" indent="0">
              <a:buNone/>
            </a:pP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образовательной среды</a:t>
            </a:r>
          </a:p>
          <a:p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Сложность использования Интернет- ресурсов;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недоукомплектованность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отдельных кабинетов; неэффективность использования техники в учебном процессе; недостаточная эффективность использования в образовательном процессе школы современных инновационных технологий и информационных технологий и ресурсов Интернета для формирования готовности учащихся к самообразованию</a:t>
            </a:r>
          </a:p>
          <a:p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Насыщенность урочной и внеурочной деятельности, возможные перегрузки учащихся</a:t>
            </a:r>
          </a:p>
          <a:p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большинства родителей важна оценка, а не знания и компетенции учащихся. Отсутствует мотивация к участию в общешкольной жизни.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57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60672" cy="64436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Цель и приоритеты Программы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425355"/>
          </a:xfrm>
        </p:spPr>
        <p:txBody>
          <a:bodyPr/>
          <a:lstStyle/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 программы: </a:t>
            </a:r>
          </a:p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повышения качества образования через систему управления качеством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Приоритет программы:</a:t>
            </a:r>
          </a:p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единой системы управления качеством образования (диагностика и мониторинг качества образования)</a:t>
            </a:r>
            <a:endParaRPr lang="ru-RU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43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591"/>
            <a:ext cx="8260672" cy="1148419"/>
          </a:xfrm>
        </p:spPr>
        <p:txBody>
          <a:bodyPr>
            <a:normAutofit/>
          </a:bodyPr>
          <a:lstStyle/>
          <a:p>
            <a:r>
              <a:rPr lang="ru-RU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Приоритет:Создание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единой системы управления качеством образования (диагностика и мониторинг качества образования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8527486"/>
              </p:ext>
            </p:extLst>
          </p:nvPr>
        </p:nvGraphicFramePr>
        <p:xfrm>
          <a:off x="179513" y="1628800"/>
          <a:ext cx="8784975" cy="591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325"/>
                <a:gridCol w="2928325"/>
                <a:gridCol w="2928325"/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действий по каждой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задаче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Совершенствование системы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внутришкольного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мониторинга качества образования.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1.Прохождение курсов повышения квалификации. 2.Анализ имеющихся систем оценивания.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3.Выбор, апробация выбранных методик.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4.Проведение стартовой диагностики, промежуточной аттестации, итоговой диагностики.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5.Стимулирование труда педагогов (установление доплат педагогам, участвующим в работе по приоритету)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 план  ВСОКО.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Улучшение качества  диагностики.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педагогов, принимающих приоритет и изъявивших желание его реализовывать (100%).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395536" y="1053768"/>
            <a:ext cx="8229600" cy="575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 по приоритету: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формирования образовательного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пространства</a:t>
            </a: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1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0062479"/>
              </p:ext>
            </p:extLst>
          </p:nvPr>
        </p:nvGraphicFramePr>
        <p:xfrm>
          <a:off x="107505" y="188640"/>
          <a:ext cx="8856984" cy="7775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2952328"/>
                <a:gridCol w="2952328"/>
              </a:tblGrid>
              <a:tr h="72008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259228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результативности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образовательной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деятельности.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1.Проведение самодиагностики, выявление профессиональных дефицитов.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Создание профессиональных образовательных сообществ.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3.Разработка и планирование работы в соответствии с индивидуальными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образовательными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маршрутами педагога.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педагогов,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задействованных в изучении и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применении современных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образовательных технологий 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 педагогов, работающих по индивидуальным образовательным маршрутам.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 педагогов включены в творческие и проблемные группы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качества знаний до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60% по школе.</a:t>
                      </a:r>
                    </a:p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2557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индивидуальных маршрутов для сопровождения и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помощи учащимся с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различными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возможностями и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склонностями.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1.Проведение диагностики, выявление потребностей обучающихся.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Создание  и организация работы по индивидуальным учебным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планам.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100% учащихся, охвачены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диагностическим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мониторингом по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определению учебных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возможностей.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100 % учащихся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обучаются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индивидуальным учебным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планам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числа учащихся, показывающих положительную динамику в изучении отдельных предметов.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2557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998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1280576"/>
              </p:ext>
            </p:extLst>
          </p:nvPr>
        </p:nvGraphicFramePr>
        <p:xfrm>
          <a:off x="107505" y="188640"/>
          <a:ext cx="8856984" cy="4880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2952328"/>
                <a:gridCol w="2952328"/>
              </a:tblGrid>
              <a:tr h="72008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132557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у родителей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педагогические, культурные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представления о своей роли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воспитании ребёнка, о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необходимости участия в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учебно-воспитательном процессе школы и класса.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1.Разработка методических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материалы по психолого-педагогическому просвещению родителей.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Внесение изменений в планы работы классных руководителей в раздел «Работа с родителями».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Уменьшение количества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конфликтных ситуаций между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родителями и школой.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Увеличение количества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родителей,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заинтересованных в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обучении и воспитании своего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ребёнка.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32557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83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116632"/>
            <a:ext cx="8260672" cy="860387"/>
          </a:xfrm>
        </p:spPr>
        <p:txBody>
          <a:bodyPr>
            <a:normAutofit/>
          </a:bodyPr>
          <a:lstStyle/>
          <a:p>
            <a:pPr marL="114300" lvl="0">
              <a:buClr>
                <a:srgbClr val="93A299"/>
              </a:buClr>
            </a:pPr>
            <a:r>
              <a:rPr lang="ru-RU" sz="2200" b="1" dirty="0" smtClean="0">
                <a:solidFill>
                  <a:srgbClr val="C00000"/>
                </a:solidFill>
              </a:rPr>
              <a:t>ЦЕЛЕВЫЕ ПОКАЗАТЕЛИ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программы</a:t>
            </a:r>
            <a:endParaRPr lang="ru-RU" sz="2400" b="1" dirty="0">
              <a:solidFill>
                <a:srgbClr val="564B3C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368664"/>
              </p:ext>
            </p:extLst>
          </p:nvPr>
        </p:nvGraphicFramePr>
        <p:xfrm>
          <a:off x="107504" y="908720"/>
          <a:ext cx="8831508" cy="7594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5754"/>
                <a:gridCol w="4415754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 реализации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 </a:t>
                      </a:r>
                    </a:p>
                    <a:p>
                      <a:pPr algn="ctr"/>
                      <a:r>
                        <a:rPr lang="ru-RU" dirty="0" smtClean="0"/>
                        <a:t>результативности</a:t>
                      </a:r>
                      <a:endParaRPr lang="ru-RU" dirty="0"/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Совершенствование системы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внутришкольного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мониторинга качества образования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оля педагогов, принимающих приоритет и изъявивших желание его реализовывать увеличивается с 40 до 100%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результативности образовательной деятельности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Доля обучающихся, освоивших в полном объеме образовательную программу ООО  не снижается, остаётся 100%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Доля педагогов школ, включенных в активные формы взаимодействия  и саморазвития (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проф.сообщества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конкурсное движение и др.) увеличивается с 40 до 100%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Доля выпускников, получивших документы об образовании не снижается, остаётся 100%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индивидуальных маршрутов для сопровождения и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помощи учащимся с различными возможностями и склонностями.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Доля обучающихся, охваченных адресными программами сопровождения увеличивается с 26 до 100%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Доля обучающихся, занимающихся по дополнительным общеобразовательным программам увеличивается с 65 до 80%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Укомплектованность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школы педагогическим кадрами, в том числе специалистами (психолог, логопед, дефектологи, преподаватели дополнительного образования детей, социальные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педагоги)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остаётся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стабильной 40%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44" y="0"/>
            <a:ext cx="1270668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87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730</TotalTime>
  <Words>1527</Words>
  <Application>Microsoft Office PowerPoint</Application>
  <PresentationFormat>Экран (4:3)</PresentationFormat>
  <Paragraphs>172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Аптека</vt:lpstr>
      <vt:lpstr>программа перехода школы в эффективны режим работы</vt:lpstr>
      <vt:lpstr>Актуальность разработки программы</vt:lpstr>
      <vt:lpstr>Актуальность разработки программы</vt:lpstr>
      <vt:lpstr>«Западающие» зоны в деятельности школы</vt:lpstr>
      <vt:lpstr>Цель и приоритеты Программы</vt:lpstr>
      <vt:lpstr>Приоритет:Создание единой системы управления качеством образования (диагностика и мониторинг качества образования).</vt:lpstr>
      <vt:lpstr>Презентация PowerPoint</vt:lpstr>
      <vt:lpstr>Презентация PowerPoint</vt:lpstr>
      <vt:lpstr>ЦЕЛЕВЫЕ ПОКАЗАТЕЛИ программы</vt:lpstr>
      <vt:lpstr>ЦЕЛЕВЫЕ ПОКАЗАТЕЛИ программы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Николаевна Наумова</dc:creator>
  <cp:lastModifiedBy>в</cp:lastModifiedBy>
  <cp:revision>67</cp:revision>
  <dcterms:created xsi:type="dcterms:W3CDTF">2020-10-02T11:56:17Z</dcterms:created>
  <dcterms:modified xsi:type="dcterms:W3CDTF">2020-10-29T16:51:43Z</dcterms:modified>
</cp:coreProperties>
</file>