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66" r:id="rId4"/>
    <p:sldId id="258" r:id="rId5"/>
    <p:sldId id="263" r:id="rId6"/>
    <p:sldId id="260" r:id="rId7"/>
    <p:sldId id="264" r:id="rId8"/>
    <p:sldId id="265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77481" autoAdjust="0"/>
  </p:normalViewPr>
  <p:slideViewPr>
    <p:cSldViewPr>
      <p:cViewPr varScale="1">
        <p:scale>
          <a:sx n="70" d="100"/>
          <a:sy n="70" d="100"/>
        </p:scale>
        <p:origin x="142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7B652-1046-44C5-9C3D-7D9B0FC1A727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A910F-B06D-4D4A-BA55-01794F89A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37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688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«Контекстные факторы» рекомендуется представить данные, которые оказывают большое влияние на особенности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организации образовательного процесса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834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«Образовательные результаты учащихся» рекомендуется представить выводы на основе анализа результатов ВПР и ГИА, результатов </a:t>
            </a:r>
            <a:r>
              <a:rPr lang="ru-RU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диагностик и динамики качества знаний, результатов мониторинга школьной мотивации и т.д.</a:t>
            </a:r>
          </a:p>
          <a:p>
            <a:pPr marL="228600" indent="-228600">
              <a:buAutoNum type="arabicPeriod"/>
            </a:pP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«Профессиональные компетентности педагогов» рекомендуется представить выводы на основе результатов тестирования </a:t>
            </a:r>
            <a:r>
              <a:rPr lang="ru-RU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компетенций педагогов и другое.</a:t>
            </a:r>
          </a:p>
          <a:p>
            <a:pPr marL="228600" indent="-228600">
              <a:buAutoNum type="arabicPeriod"/>
            </a:pP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«Организация профессионального взаимодействия внутри школы» рекомендуется представить выводы на основе анализа плана методической работы и другое.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82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Программе перехода школы в эффективный режим работы на основе анализа выявлены «западающие» зоны в работе школы. Зафиксируйте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их на слайде.</a:t>
            </a:r>
          </a:p>
          <a:p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 «западающими зонами» понимаются </a:t>
            </a:r>
            <a:r>
              <a:rPr lang="ru-RU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проблемы, выявленные 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ходе комплексного анализа качества школьных процессов по направлениям:</a:t>
            </a:r>
            <a:r>
              <a:rPr lang="ru-RU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качество управления, качество преподавания, организация образовательной среды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484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Выделенные проблемы, </a:t>
            </a:r>
            <a:r>
              <a:rPr kumimoji="0" lang="ru-RU" sz="1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доступные для решения силами управленческой команды школы,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«преобразуйте» в приоритеты изменений.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 общего количества возможных приоритетов Программы выделите те, на которые будет направлена реализация Программы. (обычно их 2-4).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658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211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каждому приоритету пропишите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цель, задачи, действия и результаты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каждой задаче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876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183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</a:t>
            </a:r>
            <a:r>
              <a:rPr lang="ru-RU" baseline="0" dirty="0"/>
              <a:t> отслеживание этих показателей.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178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08912" cy="1368152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</a:rPr>
              <a:t>программа перехода школы в эффективный режим работы</a:t>
            </a:r>
          </a:p>
        </p:txBody>
      </p:sp>
      <p:pic>
        <p:nvPicPr>
          <p:cNvPr id="1028" name="Picture 4" descr="http://www.iro.yar.ru/fileadmin/user_upload/konkurs-ehff-rezh-ra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844824"/>
            <a:ext cx="2448272" cy="236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56582" y="4581128"/>
            <a:ext cx="6984776" cy="1517104"/>
          </a:xfrm>
        </p:spPr>
        <p:txBody>
          <a:bodyPr/>
          <a:lstStyle/>
          <a:p>
            <a:pPr algn="l"/>
            <a:r>
              <a:rPr lang="ru-RU" dirty="0"/>
              <a:t>Наименование ОО:</a:t>
            </a:r>
          </a:p>
          <a:p>
            <a:pPr algn="l"/>
            <a:r>
              <a:rPr lang="ru-RU" sz="2800" dirty="0">
                <a:solidFill>
                  <a:srgbClr val="7030A0"/>
                </a:solidFill>
              </a:rPr>
              <a:t>Моу Крюковская ООШ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84368" y="3103654"/>
            <a:ext cx="603050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III</a:t>
            </a:r>
            <a:endParaRPr lang="ru-RU" sz="2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dirty="0">
                <a:latin typeface="Times New Roman" panose="02020603050405020304" pitchFamily="18" charset="0"/>
              </a:rPr>
              <a:t>Э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</a:rPr>
              <a:t>Т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</a:rPr>
              <a:t>А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</a:rPr>
              <a:t>П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32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80218"/>
              </p:ext>
            </p:extLst>
          </p:nvPr>
        </p:nvGraphicFramePr>
        <p:xfrm>
          <a:off x="179512" y="980728"/>
          <a:ext cx="8784976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3347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Основания для разработки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Фактическое состояние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1983">
                <a:tc>
                  <a:txBody>
                    <a:bodyPr/>
                    <a:lstStyle/>
                    <a:p>
                      <a:r>
                        <a:rPr lang="ru-RU" b="1" dirty="0"/>
                        <a:t>Сведения об образовательной организации </a:t>
                      </a:r>
                      <a:r>
                        <a:rPr lang="ru-RU" dirty="0"/>
                        <a:t>(контингент учащихся, количественный и качественный состав педагогического коллектива)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Сложный контингент учащихся (ежегодное уменьшение доли мотивированных учащихся и увеличение учащихся, имеющих ОВЗ. Большинство детей из семей с низким социальным статусом.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Педагогический коллектив составляет 12 человек. Средний возраст коллектива составляет – 47 лет.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 квалификации:1 учитель имеет высшую квалификационную категорию (6%), 7 первую категорию (58%), 4 человека не имеют категории (38%)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1942">
                <a:tc>
                  <a:txBody>
                    <a:bodyPr/>
                    <a:lstStyle/>
                    <a:p>
                      <a:r>
                        <a:rPr lang="ru-RU" b="1" dirty="0"/>
                        <a:t>Контекстные факторы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школе обучаются дети из нескольких населенных пунктов. 33 % детей подвозятся школьным автобусом. Среди педагогов - 3 внешних совместителя.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050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9975665"/>
              </p:ext>
            </p:extLst>
          </p:nvPr>
        </p:nvGraphicFramePr>
        <p:xfrm>
          <a:off x="179512" y="1124747"/>
          <a:ext cx="8784976" cy="5744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7369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Основания для разработки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Выводы из анализа текущей ситуации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5635">
                <a:tc>
                  <a:txBody>
                    <a:bodyPr/>
                    <a:lstStyle/>
                    <a:p>
                      <a:r>
                        <a:rPr lang="ru-RU" b="1" dirty="0"/>
                        <a:t>Образовательные результаты учащихся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Низкие показатели образовательных результатов по предмету «Математика»</a:t>
                      </a:r>
                    </a:p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Малое количество учащихся,  получающих дополнительное образование</a:t>
                      </a:r>
                      <a:endParaRPr lang="ru-RU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8726">
                <a:tc>
                  <a:txBody>
                    <a:bodyPr/>
                    <a:lstStyle/>
                    <a:p>
                      <a:r>
                        <a:rPr lang="ru-RU" b="1" dirty="0"/>
                        <a:t>Профессиональные</a:t>
                      </a:r>
                      <a:r>
                        <a:rPr lang="ru-RU" b="1" baseline="0" dirty="0"/>
                        <a:t> компетентности учителей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Боязнь педагогов демонстрировать свой опыт.</a:t>
                      </a:r>
                    </a:p>
                    <a:p>
                      <a:pPr lvl="0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Недостаточные знания педагогов в области инклюзивного обучения учащихся.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4891">
                <a:tc>
                  <a:txBody>
                    <a:bodyPr/>
                    <a:lstStyle/>
                    <a:p>
                      <a:r>
                        <a:rPr lang="ru-RU" b="1" dirty="0"/>
                        <a:t>Организация профессионального взаимодействия внутри школы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Нехватка опыта педагогов работы в команде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Увеличение нагрузки на более успешных учащихся и учителей из-за частого привлечения их к муниципальным и региональным мероприятиям.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Отсутствие внутришкольной системы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взаимопосещения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уроков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41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«Западающие» зоны в деятельности школы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128" y="1124746"/>
            <a:ext cx="8260672" cy="500141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dirty="0"/>
              <a:t>1.Отсутствие командного взаимодействия педагогов на всех уровнях обучения (усилия педагогических работников разрознены, нет единого видения стратегии развития школы).</a:t>
            </a:r>
          </a:p>
          <a:p>
            <a:pPr marL="114300" indent="0">
              <a:buNone/>
            </a:pPr>
            <a:r>
              <a:rPr lang="ru-RU" dirty="0"/>
              <a:t>2.Низкие образовательные результаты по предмету «Математика».</a:t>
            </a:r>
          </a:p>
          <a:p>
            <a:pPr marL="114300" indent="0">
              <a:buNone/>
            </a:pPr>
            <a:r>
              <a:rPr lang="ru-RU" dirty="0"/>
              <a:t>3. Необходимость разработки системы мер по работе с детьми с рисками социальной и образовательной неуспешности. </a:t>
            </a:r>
          </a:p>
          <a:p>
            <a:pPr marL="114300" indent="0">
              <a:buNone/>
            </a:pPr>
            <a:r>
              <a:rPr lang="ru-RU" dirty="0"/>
              <a:t>4. Затруднения в полноценной организации внеклассной и внеурочной деятельности.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57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44364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Цель и приоритеты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Цель программы: </a:t>
            </a:r>
            <a:r>
              <a:rPr lang="ru-RU" u="sng" dirty="0">
                <a:solidFill>
                  <a:srgbClr val="002060"/>
                </a:solidFill>
              </a:rPr>
              <a:t>обеспечить равенство возможностей детей в получении качественного образования независимо от социально-экономического контекста посредством выстраивания</a:t>
            </a:r>
            <a:r>
              <a:rPr lang="en-US" u="sng" dirty="0">
                <a:solidFill>
                  <a:srgbClr val="002060"/>
                </a:solidFill>
              </a:rPr>
              <a:t> </a:t>
            </a:r>
            <a:r>
              <a:rPr lang="ru-RU" u="sng" dirty="0">
                <a:solidFill>
                  <a:srgbClr val="002060"/>
                </a:solidFill>
              </a:rPr>
              <a:t>определенной системы работы с детьми и педагогами.</a:t>
            </a:r>
            <a:endParaRPr lang="ru-RU" b="1" u="sng" dirty="0">
              <a:solidFill>
                <a:srgbClr val="002060"/>
              </a:solidFill>
            </a:endParaRPr>
          </a:p>
          <a:p>
            <a:pPr marL="114300" indent="0"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Приоритеты программы:</a:t>
            </a:r>
          </a:p>
          <a:p>
            <a:pPr marL="114300" indent="0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1.</a:t>
            </a:r>
            <a:r>
              <a:rPr lang="ru-RU" b="1" dirty="0"/>
              <a:t> Создание условий для командной работы коллектива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2.</a:t>
            </a:r>
            <a:r>
              <a:rPr lang="ru-RU" b="1" dirty="0"/>
              <a:t> Повышение качества образовательных результатов учащихся с различными возможностями</a:t>
            </a:r>
          </a:p>
          <a:p>
            <a:pPr marL="114300" indent="0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3. </a:t>
            </a:r>
            <a:r>
              <a:rPr lang="ru-RU" b="1" dirty="0"/>
              <a:t>Оптимизация образовательного процесса в целях создания условий для удовлетворения потребностей учащихся.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438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Приоритет</a:t>
            </a:r>
            <a:r>
              <a:rPr lang="en-US" sz="2400" b="1" dirty="0">
                <a:solidFill>
                  <a:srgbClr val="C00000"/>
                </a:solidFill>
              </a:rPr>
              <a:t> 1</a:t>
            </a:r>
            <a:r>
              <a:rPr lang="ru-RU" sz="2400" b="1" dirty="0">
                <a:solidFill>
                  <a:srgbClr val="C00000"/>
                </a:solidFill>
              </a:rPr>
              <a:t>: </a:t>
            </a:r>
            <a:r>
              <a:rPr lang="ru-RU" sz="2400" b="1" dirty="0"/>
              <a:t>Создание условий для командной работы коллектива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202168"/>
              </p:ext>
            </p:extLst>
          </p:nvPr>
        </p:nvGraphicFramePr>
        <p:xfrm>
          <a:off x="158824" y="2203831"/>
          <a:ext cx="8826352" cy="4574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6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48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5295">
                <a:tc>
                  <a:txBody>
                    <a:bodyPr/>
                    <a:lstStyle/>
                    <a:p>
                      <a:r>
                        <a:rPr lang="ru-RU" dirty="0"/>
                        <a:t>Задачи по приоритету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План действий по каждой</a:t>
                      </a:r>
                      <a:r>
                        <a:rPr lang="ru-RU" baseline="0" dirty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Результаты</a:t>
                      </a:r>
                      <a:r>
                        <a:rPr lang="ru-RU" baseline="0" dirty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1753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Знакомство педагогов школы с принципами работы в ПОС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Формирование у педагогов общего представления и принципов работы ПОС 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Создание сообщества согласно поставленной цели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Разработка нормативных документов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Создание команды обучающихся учителей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школе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5295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работы ПОС в школе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Выявление профессиональных дефицитов педагогов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Планирование ВФО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Совместное планирование и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взаимопосещение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уроков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Повышение профессиональной компетентности учителей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5295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Оценка эффективности работы ПОС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Анализ уроков по технологии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Lesson Study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Экспертиза результатов работы ПОС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Отбор наиболее эффективных форм и методов работы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Выявление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эффективных форм и методов совместной работы учителей, составление плана-прогноза на следующий период работы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88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1014192"/>
                  </a:ext>
                </a:extLst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755576" y="1628800"/>
            <a:ext cx="8229600" cy="575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Цель по приоритету 1: </a:t>
            </a:r>
            <a:r>
              <a:rPr lang="ru-RU" dirty="0"/>
              <a:t>Создание профессиональных обучающихся сообществ (ПОС)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12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Приоритет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2: </a:t>
            </a:r>
            <a:r>
              <a:rPr lang="ru-RU" sz="1800" b="1" dirty="0"/>
              <a:t>Повышение качества образовательных результатов учащихся с различными возможностями</a:t>
            </a:r>
            <a:endParaRPr lang="ru-RU" sz="1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5949816"/>
              </p:ext>
            </p:extLst>
          </p:nvPr>
        </p:nvGraphicFramePr>
        <p:xfrm>
          <a:off x="26876" y="2060461"/>
          <a:ext cx="9059176" cy="4797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3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6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9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4237">
                <a:tc>
                  <a:txBody>
                    <a:bodyPr/>
                    <a:lstStyle/>
                    <a:p>
                      <a:r>
                        <a:rPr lang="ru-RU" dirty="0"/>
                        <a:t>Задачи по приоритету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План действий по каждой</a:t>
                      </a:r>
                      <a:r>
                        <a:rPr lang="ru-RU" baseline="0" dirty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Результаты</a:t>
                      </a:r>
                      <a:r>
                        <a:rPr lang="ru-RU" baseline="0" dirty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8157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Индивидуализированный  подход к обучению математике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1.Составление вариативных индивидуальных </a:t>
                      </a:r>
                      <a:r>
                        <a:rPr lang="ru-RU" sz="14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учебных программ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2.Вовлечение учителя математики в работу ПОС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3.Организация работы с использованием интерактивных образовательных платформ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Успешное прохождение мониторинга ВПР и ОГЭ по математике, формирование у учащихся навыков смыслового чтения текстовых задач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7106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дополнительное образование учащихся по разным направлениям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Организация дополнительного образования учащихся естественно-научной направленности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Организация сетевого обучения  на базе МОУ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Коптевской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ООШ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Активизация проектной и исследовательской деятельности на уроках и во внеурочное время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количества мест дополнительного образования, Повышение качества обучения по предметам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545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Формирование адаптированных программ для учащихся с интеллектуальными нарушениями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1.Консультации с психологом и дефектологом по типичным проблемам и по запросам учащихся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2.Разработка комплекса мер, развивающих учебную мотивацию детей с ОВЗ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3.Оптимизация работы психолого-педагогического консилиума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Соответствие содержания учебного материала требованиям ФГОС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Выявление и формирование групп детей с разными учебными возможностями и потребностями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488272" y="1412776"/>
            <a:ext cx="8229600" cy="57623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Цель по приоритету 2: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Д</a:t>
            </a:r>
            <a:r>
              <a:rPr lang="ru-RU" dirty="0"/>
              <a:t>остижение стабильности положительной динамики образовательных результатов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98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100440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Приоритет 3: </a:t>
            </a:r>
            <a:r>
              <a:rPr lang="ru-RU" sz="2200" b="1" dirty="0"/>
              <a:t>Оптимизация образовательного процесса для удовлетворения потребностей учащихся с различными возможностями</a:t>
            </a:r>
            <a:endParaRPr lang="ru-RU" sz="2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4301164"/>
              </p:ext>
            </p:extLst>
          </p:nvPr>
        </p:nvGraphicFramePr>
        <p:xfrm>
          <a:off x="-19758" y="1916832"/>
          <a:ext cx="9163757" cy="5004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7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6393">
                <a:tc>
                  <a:txBody>
                    <a:bodyPr/>
                    <a:lstStyle/>
                    <a:p>
                      <a:r>
                        <a:rPr lang="ru-RU" dirty="0"/>
                        <a:t>Задачи по приоритету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План действий по каждой</a:t>
                      </a:r>
                      <a:r>
                        <a:rPr lang="ru-RU" baseline="0" dirty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Результаты</a:t>
                      </a:r>
                      <a:r>
                        <a:rPr lang="ru-RU" baseline="0" dirty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0863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Формирование СИПР для учащихся  с интеллектуальными нарушениями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1.Работа психолого-педагогического консилиума 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Прохождение курсов обучения по инклюзивному образованию детей с ОВЗ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Создание адекватной возможностям ребенка среды, обеспечивающей его здоровье, полноценное развитие, обучение и коррекцию отклонений психических функций и становление личности ребенка.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8351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овладения учащимися новыми эффективными моделями образования.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1.Заключение договора о взаимодействии с МОУ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Коптевской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ООШ в рамках обучения учащихся в детском технопарке «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</a:t>
                      </a:r>
                    </a:p>
                    <a:p>
                      <a:pPr lvl="0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2.Прохождение  КПК учителями</a:t>
                      </a:r>
                    </a:p>
                    <a:p>
                      <a:pPr lvl="0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3.Оптимизация учебных планов и расписания для учащихся 5-9 классов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Повышение уровня мотивации учащихся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Использование эффективных моделей образования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879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Использование новых форм работы с детьми различных групп, реализация совместных социальных проектов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1.Проведение школьных конкурсов «Лучший ученик школы», «Пятерочник года», «Лучший класс».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2.Активизация участия детей с родителями в сетевых и социальных проектах.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3.Организация работы с интерактивными образовательными платформами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Вовлечение детей и педагогов в активную образовательную деятельность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доли учащихся, ведущих портфолио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доли учителей и учащихся,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использующих электронные образовательные ресурсы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488272" y="1412777"/>
            <a:ext cx="8229600" cy="575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Цель по приоритету 3: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И</a:t>
            </a:r>
            <a:r>
              <a:rPr lang="ru-RU" dirty="0"/>
              <a:t>ндивидуальное сопровождение учащихся с различными потребностями и возможностями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146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860387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>
                <a:solidFill>
                  <a:srgbClr val="C00000"/>
                </a:solidFill>
              </a:rPr>
              <a:t> </a:t>
            </a:r>
            <a:r>
              <a:rPr lang="ru-RU" sz="2200" b="1" dirty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7385893"/>
              </p:ext>
            </p:extLst>
          </p:nvPr>
        </p:nvGraphicFramePr>
        <p:xfrm>
          <a:off x="184684" y="1268759"/>
          <a:ext cx="8774632" cy="5086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421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реализации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результативности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223"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школе успешно функционируют группы </a:t>
                      </a:r>
                      <a:r>
                        <a:rPr lang="ru-RU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взаимообучающихся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педагогов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доли учителей, вошедших в ПОС и учителей, представивших положительный опыт на муниципальном и/или региональном уровне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9223"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Улучшилось качество образовательных результатов у учащихся с различными возможностями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доли учащихся, занимающихся по дополнительным общеобразовательным программам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Наблюдение положительной динамики ОР по математике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8444"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Оптимизирован образовательный процесс для удовлетворения потребностей детей с различными возможностями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доли учителей: 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использующих новые формы работы с детьми с ОВЗ и ЗПР;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прошедших курсы обучения по инклюзивному образованию детей.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доли родителей, обратившихся за консультативной помощью к психологу и дефектологу.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доли учащихся с ОВЗ, принявших участие в конкурсах для детей с ОВЗ («Виктория», «Парад новогодних идей» и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т.д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6858000"/>
            <a:ext cx="2164268" cy="208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874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732</TotalTime>
  <Words>1345</Words>
  <Application>Microsoft Office PowerPoint</Application>
  <PresentationFormat>Экран (4:3)</PresentationFormat>
  <Paragraphs>144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Book Antiqua</vt:lpstr>
      <vt:lpstr>Calibri</vt:lpstr>
      <vt:lpstr>Century Gothic</vt:lpstr>
      <vt:lpstr>Times New Roman</vt:lpstr>
      <vt:lpstr>Аптека</vt:lpstr>
      <vt:lpstr>программа перехода школы в эффективный режим работы</vt:lpstr>
      <vt:lpstr>Актуальность разработки программы</vt:lpstr>
      <vt:lpstr>Актуальность разработки программы</vt:lpstr>
      <vt:lpstr>«Западающие» зоны в деятельности школы</vt:lpstr>
      <vt:lpstr>Цель и приоритеты Программы</vt:lpstr>
      <vt:lpstr>Приоритет 1: Создание условий для командной работы коллектива</vt:lpstr>
      <vt:lpstr>Приоритет 2: Повышение качества образовательных результатов учащихся с различными возможностями</vt:lpstr>
      <vt:lpstr>Приоритет 3: Оптимизация образовательного процесса для удовлетворения потребностей учащихся с различными возможностями</vt:lpstr>
      <vt:lpstr>ЦЕЛЕВЫЕ ПОКАЗАТЕЛИ программы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 Наумова</dc:creator>
  <cp:lastModifiedBy>REDnot</cp:lastModifiedBy>
  <cp:revision>113</cp:revision>
  <dcterms:created xsi:type="dcterms:W3CDTF">2020-10-02T11:56:17Z</dcterms:created>
  <dcterms:modified xsi:type="dcterms:W3CDTF">2020-10-28T18:59:54Z</dcterms:modified>
</cp:coreProperties>
</file>