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7" r:id="rId4"/>
    <p:sldId id="266" r:id="rId5"/>
    <p:sldId id="258" r:id="rId6"/>
    <p:sldId id="263" r:id="rId7"/>
    <p:sldId id="260" r:id="rId8"/>
    <p:sldId id="264" r:id="rId9"/>
    <p:sldId id="265" r:id="rId10"/>
    <p:sldId id="262" r:id="rId11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176" autoAdjust="0"/>
  </p:normalViewPr>
  <p:slideViewPr>
    <p:cSldViewPr>
      <p:cViewPr varScale="1">
        <p:scale>
          <a:sx n="64" d="100"/>
          <a:sy n="64" d="100"/>
        </p:scale>
        <p:origin x="9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88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10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82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84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58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83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56792"/>
            <a:ext cx="244827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3" y="4509120"/>
            <a:ext cx="6984776" cy="933636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Наименование ОО</a:t>
            </a:r>
            <a:r>
              <a:rPr lang="ru-RU" dirty="0" smtClean="0"/>
              <a:t>__</a:t>
            </a:r>
          </a:p>
          <a:p>
            <a:r>
              <a:rPr lang="ru-RU" sz="1700" b="1" dirty="0" smtClean="0"/>
              <a:t>МОУ </a:t>
            </a:r>
            <a:r>
              <a:rPr lang="ru-RU" sz="1700" b="1" dirty="0" err="1" smtClean="0"/>
              <a:t>Плоскинская</a:t>
            </a:r>
            <a:r>
              <a:rPr lang="ru-RU" sz="1700" b="1" dirty="0" smtClean="0"/>
              <a:t> </a:t>
            </a:r>
            <a:r>
              <a:rPr lang="ru-RU" sz="1700" b="1" dirty="0" smtClean="0"/>
              <a:t>ООШ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361296"/>
              </p:ext>
            </p:extLst>
          </p:nvPr>
        </p:nvGraphicFramePr>
        <p:xfrm>
          <a:off x="107504" y="1484784"/>
          <a:ext cx="8928992" cy="5467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4248472"/>
              </a:tblGrid>
              <a:tr h="7556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70365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1.повышение  качества знаний обучающихся;</a:t>
                      </a:r>
                      <a:r>
                        <a:rPr lang="ru-RU" sz="20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38% - 50% 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2.рост учебных и </a:t>
                      </a:r>
                      <a:r>
                        <a:rPr lang="ru-RU" sz="18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внеучебных</a:t>
                      </a: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достижений обучающихся;</a:t>
                      </a:r>
                      <a:endParaRPr lang="ru-RU" sz="1800" kern="15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20% до 60%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88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3.увеличение численности школьников, охваченных системой </a:t>
                      </a:r>
                      <a:r>
                        <a:rPr lang="ru-RU" sz="18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внутришкольного</a:t>
                      </a: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внешкольного дополнительного образования;</a:t>
                      </a:r>
                      <a:endParaRPr lang="ru-RU" sz="1800" kern="15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 до 80%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942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4.рост квалификации педагогов</a:t>
                      </a:r>
                      <a:endParaRPr lang="ru-RU" sz="1800" kern="15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Уменьшить долю педагогов, не имеющих категории с 12% до 0%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Увеличить долю педагогов, обучающихся на курсах повышения квалификации с60% до100%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595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5.обновление учебной, материальной базы организации.</a:t>
                      </a:r>
                      <a:endParaRPr lang="ru-RU" sz="1800" kern="15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оборудования для преподавания естественно-научных дисциплин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04185"/>
            <a:ext cx="1316987" cy="1268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172438"/>
              </p:ext>
            </p:extLst>
          </p:nvPr>
        </p:nvGraphicFramePr>
        <p:xfrm>
          <a:off x="35496" y="1124745"/>
          <a:ext cx="9108503" cy="629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3477"/>
                <a:gridCol w="4955026"/>
              </a:tblGrid>
              <a:tr h="5372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</a:tr>
              <a:tr h="1895625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располагается в 28 км от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г.Углча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обучаются дети из 7 населённых пунктов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школе 43 обучающихся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9 классов с наполняемостью в среднем по 5 человек.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коллектив составляет 5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человека, 7 совместителей ( внешних).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возраст составляет – 51 год.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Высшая</a:t>
                      </a:r>
                      <a:r>
                        <a:rPr lang="ru-RU" sz="1400" kern="150" baseline="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категоря-1</a:t>
                      </a:r>
                      <a:r>
                        <a:rPr lang="ru-RU" sz="14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(8%), первую категория-6 (50%),СЗД- 4 учителя (30%), 2человек без категории (12%).  Уровень образования: из 12 учителей 10 человек (84%) имеют высшее педагогическое образование, 2 человека (16%) - среднее профессиональное педагогическое образование.</a:t>
                      </a:r>
                      <a:endParaRPr lang="ru-RU" sz="1400" kern="15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/>
                </a:tc>
              </a:tr>
              <a:tr h="3300361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Контекстные факторы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Сложные условия:</a:t>
                      </a:r>
                      <a:endParaRPr lang="ru-RU" sz="1400" kern="15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- удаленность образовательного учреждения от социокультурных центров и учреждений дополнительного образования снижает качество образования;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- в сельской местности ограничен доступ к Интернет-ресурсам, что препятствует организации полноценного дистанционного обучения;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- дефицит  педагогических кадров.</a:t>
                      </a:r>
                    </a:p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Сложный контекст:</a:t>
                      </a:r>
                      <a:endParaRPr lang="ru-RU" sz="1400" kern="15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- сложный контингент обучающихся (увеличение доли обучающихся ОВЗ, имеющих  рекомендации к ПМПК,  асоциальное поведение и стоящих на учете в ТКДН и ЗП,);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- низкий уровень образования и педагогической культуры родительской общественности;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0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625829"/>
              </p:ext>
            </p:extLst>
          </p:nvPr>
        </p:nvGraphicFramePr>
        <p:xfrm>
          <a:off x="65227" y="1447798"/>
          <a:ext cx="9062664" cy="6036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2786"/>
                <a:gridCol w="5719878"/>
              </a:tblGrid>
              <a:tr h="73341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46767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Образовательные результаты учащихся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Вывод:  </a:t>
                      </a:r>
                      <a:r>
                        <a:rPr lang="ru-RU" sz="18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Имеется снижение показателей качества знаний в связи с комплексом факторов преподавания предметов и снижением мотивации к обучению.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Вывод:  </a:t>
                      </a:r>
                      <a:r>
                        <a:rPr lang="ru-RU" sz="1800" b="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Наблюдается стабильность результатов, но средний балл по результатам итоговой аттестации ниже чем по области.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kern="15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Вывод</a:t>
                      </a:r>
                      <a:r>
                        <a:rPr lang="ru-RU" sz="1800" b="0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: Средний балл предметов по выбору ниже , чем по Ярославской области </a:t>
                      </a:r>
                      <a:endParaRPr lang="ru-RU" sz="1800" b="0" kern="15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kern="15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Вывод:</a:t>
                      </a:r>
                      <a:r>
                        <a:rPr lang="ru-RU" sz="1800" b="0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Процент обучающихся окончивших учебный год на 4 и 5 понижается.</a:t>
                      </a:r>
                      <a:endParaRPr lang="ru-RU" sz="1800" b="0" kern="15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kern="15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Вывод:</a:t>
                      </a:r>
                      <a:r>
                        <a:rPr lang="ru-RU" sz="1800" b="0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  Снижается уровень </a:t>
                      </a:r>
                      <a:r>
                        <a:rPr lang="ru-RU" sz="1800" b="0" kern="15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справляемости</a:t>
                      </a:r>
                      <a:r>
                        <a:rPr lang="ru-RU" sz="1800" b="0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с ВПР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0" kern="15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Вывод: </a:t>
                      </a:r>
                      <a:r>
                        <a:rPr lang="ru-RU" sz="1800" b="0" kern="1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Очень низкий уровень участия обучающихся в предметных олимпиадах муниципального уровня.</a:t>
                      </a:r>
                      <a:endParaRPr lang="ru-RU" sz="1800" b="0" kern="15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0" kern="15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9664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4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71377"/>
              </p:ext>
            </p:extLst>
          </p:nvPr>
        </p:nvGraphicFramePr>
        <p:xfrm>
          <a:off x="179512" y="1637504"/>
          <a:ext cx="8820472" cy="563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724128"/>
              </a:tblGrid>
              <a:tr h="65785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241694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Профессиональные</a:t>
                      </a:r>
                      <a:r>
                        <a:rPr lang="ru-RU" b="1" baseline="0" dirty="0" smtClean="0"/>
                        <a:t> компетентности учителей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отсутствие командного взаимодействия педагогов на всех уровнях обучения.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усилия педагогических работников разрозненны, не сформированы общие представления </a:t>
                      </a:r>
                      <a:r>
                        <a:rPr lang="ru-RU" sz="20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 применении</a:t>
                      </a:r>
                      <a:r>
                        <a:rPr lang="ru-RU" sz="2000" kern="150" baseline="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новых педагогических технологий</a:t>
                      </a:r>
                      <a:r>
                        <a:rPr lang="ru-RU" sz="20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нет </a:t>
                      </a:r>
                      <a:r>
                        <a:rPr lang="ru-RU" sz="20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четкого представления педагогов о подходах, методах , формах, используемых в системе ФГОС</a:t>
                      </a:r>
                      <a:endParaRPr lang="ru-RU" sz="2000" dirty="0"/>
                    </a:p>
                  </a:txBody>
                  <a:tcPr/>
                </a:tc>
              </a:tr>
              <a:tr h="214569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Организация профессионального взаимодействия внутри школы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организации методической работы в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школе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128" y="1700808"/>
            <a:ext cx="8260672" cy="4425356"/>
          </a:xfrm>
        </p:spPr>
        <p:txBody>
          <a:bodyPr/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управления</a:t>
            </a:r>
            <a:r>
              <a:rPr lang="ru-RU" dirty="0" smtClean="0"/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kern="15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совершенство </a:t>
            </a:r>
            <a:r>
              <a:rPr lang="ru-RU" sz="2000" kern="150" dirty="0">
                <a:latin typeface="Times New Roman" panose="02020603050405020304" pitchFamily="18" charset="0"/>
                <a:ea typeface="SimSun" panose="02010600030101010101" pitchFamily="2" charset="-122"/>
              </a:rPr>
              <a:t>модели </a:t>
            </a:r>
            <a:r>
              <a:rPr lang="ru-RU" sz="2000" kern="15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управления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ru-RU" b="1" kern="15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Качество </a:t>
            </a:r>
            <a:r>
              <a:rPr lang="ru-RU" b="1" kern="15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преподавания</a:t>
            </a:r>
            <a:r>
              <a:rPr lang="ru-RU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командного взаимодействия педагогов на всех уровнях обучения.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четкого представления педагогов основного общего образования о подходах, методах и формах, используемых в системе ФГОС.</a:t>
            </a:r>
          </a:p>
          <a:p>
            <a:pPr marL="11430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образовательной среды: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ru-RU" kern="15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000" kern="15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</a:t>
            </a:r>
            <a:r>
              <a:rPr lang="ru-RU" sz="2000" kern="15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едостаточная материально-техническая база по предметам естественно-научного цикла</a:t>
            </a:r>
            <a:endParaRPr lang="ru-RU" sz="2000" kern="15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000" kern="15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не эффективное </a:t>
            </a:r>
            <a:r>
              <a:rPr lang="ru-RU" sz="2000" kern="15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использования имеющихся </a:t>
            </a:r>
            <a:r>
              <a:rPr lang="ru-RU" sz="2000" kern="15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материально-</a:t>
            </a:r>
            <a:r>
              <a:rPr lang="ru-RU" sz="2000" kern="15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техничеких</a:t>
            </a:r>
            <a:r>
              <a:rPr lang="ru-RU" sz="2000" kern="15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ресурсов</a:t>
            </a:r>
            <a:endParaRPr lang="ru-RU" sz="2000" kern="15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программы: </a:t>
            </a:r>
            <a:r>
              <a:rPr lang="ru-RU" kern="15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Повышение качества образования по основным предметам ОГЭ(русскому языку и </a:t>
            </a:r>
            <a:r>
              <a:rPr lang="ru-RU" kern="150" dirty="0" err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матетматике</a:t>
            </a:r>
            <a:r>
              <a:rPr lang="ru-RU" kern="15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и минимизация влияния сложных факторов социальной среды на период 2020-2023г</a:t>
            </a:r>
            <a:r>
              <a:rPr lang="ru-RU" kern="15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программы: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b="1" kern="15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Улучшение предметных и  </a:t>
            </a:r>
            <a:r>
              <a:rPr lang="ru-RU" b="1" kern="150" dirty="0" err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метапредметных</a:t>
            </a:r>
            <a:r>
              <a:rPr lang="ru-RU" b="1" kern="15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результатов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b="1" kern="15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Совершенствование системы оценивания и учёта результатов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b="1" kern="15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Поддержка профессионального развития учителей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4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 smtClean="0">
                <a:solidFill>
                  <a:srgbClr val="C00000"/>
                </a:solidFill>
              </a:rPr>
              <a:t>:_</a:t>
            </a:r>
            <a:r>
              <a:rPr lang="ru-RU" sz="2400" b="1" kern="150" cap="none" dirty="0">
                <a:solidFill>
                  <a:srgbClr val="564B3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Улучшение предметных и  </a:t>
            </a:r>
            <a:r>
              <a:rPr lang="ru-RU" sz="2400" b="1" kern="150" cap="none" dirty="0" err="1">
                <a:solidFill>
                  <a:srgbClr val="564B3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метапредметных</a:t>
            </a:r>
            <a:r>
              <a:rPr lang="ru-RU" sz="2400" b="1" kern="150" cap="none" dirty="0">
                <a:solidFill>
                  <a:srgbClr val="564B3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результатов </a:t>
            </a:r>
            <a:r>
              <a:rPr lang="ru-RU" sz="2400" b="1" dirty="0" smtClean="0">
                <a:solidFill>
                  <a:srgbClr val="C00000"/>
                </a:solidFill>
              </a:rPr>
              <a:t>____________________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80873"/>
              </p:ext>
            </p:extLst>
          </p:nvPr>
        </p:nvGraphicFramePr>
        <p:xfrm>
          <a:off x="179511" y="2348881"/>
          <a:ext cx="8805666" cy="4509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5222"/>
                <a:gridCol w="2935222"/>
                <a:gridCol w="2935222"/>
              </a:tblGrid>
              <a:tr h="668925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956131">
                <a:tc>
                  <a:txBody>
                    <a:bodyPr/>
                    <a:lstStyle/>
                    <a:p>
                      <a:pPr marL="1143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1.Создавать условия для</a:t>
                      </a:r>
                      <a:br>
                        <a:rPr kumimoji="0" lang="ru-RU" sz="11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</a:br>
                      <a:r>
                        <a:rPr kumimoji="0" lang="ru-RU" sz="11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достижения учащимися</a:t>
                      </a:r>
                      <a:br>
                        <a:rPr kumimoji="0" lang="ru-RU" sz="11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</a:br>
                      <a:r>
                        <a:rPr kumimoji="0" lang="ru-RU" sz="11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положительных показателей в обучении в целом по результатам учебного года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EDD1">
                            <a:lumMod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Ежемесячный анализ успеваемости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по школе.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Контроль за преподаванием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предметов. Школьный этап предметных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олимпиад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Чествование отличников и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хорошистов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Экран соревнований классов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Позитивная динамика уровня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обученности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, оценки промежуточной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и итоговой аттестации</a:t>
                      </a:r>
                      <a:endParaRPr lang="ru-RU" sz="1100" dirty="0"/>
                    </a:p>
                  </a:txBody>
                  <a:tcPr/>
                </a:tc>
              </a:tr>
              <a:tr h="1300964"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2. Обеспечивать стабильность и рост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качества обучения</a:t>
                      </a:r>
                      <a:endParaRPr lang="ru-RU" sz="11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Проведение стартовых, рубежных и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тематических диагностических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контрольных работ и их анализ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Проведение промежуточной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итоговой аттестации и анализ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Портфолио учащихся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Карта личных достижений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Позитивная динамика качества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знаний учащихся за последний год.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Результаты итогового контроля,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промежуточной аттестации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обучающихся.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Анализ </a:t>
                      </a:r>
                      <a:r>
                        <a:rPr lang="ru-RU" sz="11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сформированности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знаний,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умений и навыков обучающихся.</a:t>
                      </a:r>
                      <a:endParaRPr lang="ru-RU" sz="1100" dirty="0"/>
                    </a:p>
                  </a:txBody>
                  <a:tcPr/>
                </a:tc>
              </a:tr>
              <a:tr h="1583101">
                <a:tc>
                  <a:txBody>
                    <a:bodyPr/>
                    <a:lstStyle/>
                    <a:p>
                      <a:r>
                        <a:rPr lang="ru-RU" sz="1800" b="1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.</a:t>
                      </a: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Создавать условия для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b="1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величения количества учащихся, принимающих участие, в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конкурсах, фестивалях,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интеллектуальных играх и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спортивных соревнованиях, а также победивших в мероприятиях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различных уровней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Организация помощи в подготовке к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конкурсам, фестивалям,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соревнованиям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Чествование победителей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Портфолио учащихся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Награды различного уровня.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Реестр участников конкурсных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мероприятий .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26128" y="1556791"/>
            <a:ext cx="8559048" cy="10801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1: </a:t>
            </a:r>
            <a:r>
              <a:rPr lang="ru-RU" sz="1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Поддерживать стабильные показатели образовательных результатов </a:t>
            </a:r>
            <a:r>
              <a:rPr lang="ru-RU" sz="16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и добиваться </a:t>
            </a:r>
            <a:r>
              <a:rPr lang="ru-RU" sz="1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их изменений в позитивном направлении </a:t>
            </a:r>
            <a:r>
              <a:rPr lang="ru-RU" sz="16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через организацию </a:t>
            </a:r>
            <a:r>
              <a:rPr lang="ru-RU" sz="1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системного внутреннего мониторинга </a:t>
            </a:r>
            <a:r>
              <a:rPr lang="ru-RU" sz="16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качества образовательного </a:t>
            </a:r>
            <a:r>
              <a:rPr lang="ru-RU" sz="1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процесса и внедрения современной </a:t>
            </a:r>
            <a:r>
              <a:rPr lang="ru-RU" sz="16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системы оценивания</a:t>
            </a:r>
            <a:r>
              <a:rPr lang="ru-RU" sz="17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8838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 2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__   </a:t>
            </a:r>
            <a:r>
              <a:rPr lang="ru-RU" sz="18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Совершенствование  </a:t>
            </a:r>
            <a:r>
              <a:rPr lang="ru-RU" sz="1800" b="1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системы оценивания и учёта </a:t>
            </a:r>
            <a:r>
              <a:rPr lang="ru-RU" sz="18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результатов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586781"/>
              </p:ext>
            </p:extLst>
          </p:nvPr>
        </p:nvGraphicFramePr>
        <p:xfrm>
          <a:off x="107504" y="2348361"/>
          <a:ext cx="9036496" cy="5967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3960440"/>
                <a:gridCol w="2555776"/>
              </a:tblGrid>
              <a:tr h="8943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518150">
                <a:tc>
                  <a:txBody>
                    <a:bodyPr/>
                    <a:lstStyle/>
                    <a:p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1.Совершенствовать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процедуру </a:t>
                      </a:r>
                      <a:r>
                        <a:rPr lang="ru-RU" sz="12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самообследования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деятельности образовательного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учреждения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и проведение</a:t>
                      </a:r>
                      <a:b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ru-RU" sz="1200" kern="1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самообследования</a:t>
                      </a:r>
                      <a: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издание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приказов,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осуществление </a:t>
                      </a:r>
                      <a: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работы).</a:t>
                      </a:r>
                      <a:b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Обобщение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результатов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самообследования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отчета </a:t>
                      </a:r>
                      <a: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(совещание при </a:t>
                      </a:r>
                      <a:r>
                        <a:rPr lang="ru-RU" sz="12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директоре,доработка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отчета).</a:t>
                      </a:r>
                      <a:b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3Рассмотрение </a:t>
                      </a:r>
                      <a: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отчета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педагогическом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совете.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Отчет о результатах</a:t>
                      </a:r>
                      <a:br>
                        <a:rPr lang="ru-RU" sz="1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4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самообследования</a:t>
                      </a:r>
                      <a:endParaRPr lang="ru-RU" sz="1400" dirty="0"/>
                    </a:p>
                  </a:txBody>
                  <a:tcPr/>
                </a:tc>
              </a:tr>
              <a:tr h="518150">
                <a:tc>
                  <a:txBody>
                    <a:bodyPr/>
                    <a:lstStyle/>
                    <a:p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2.Совершенствовать систему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внутришкольного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контроля за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качеством образовательного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процесса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Сопоставление достигнутых результатов с установленными стандартами; анализ фактов, поиск путей преодоления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несоответствий;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Передача и распространение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информации на нижестоящие уровни о достигнутых результатах, их качестве;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оценка информации о качестве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результатов;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Осуществление корректирующих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действий относительно ранее принятых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решений и планов относительно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качества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образования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План ВШК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Увеличение доли участников всех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уровней управления в проведении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мониторинговых процедур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Повышение степени открытости и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информированности о деятельности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ОУ.</a:t>
                      </a:r>
                      <a:endParaRPr lang="ru-RU" sz="1100" dirty="0"/>
                    </a:p>
                  </a:txBody>
                  <a:tcPr/>
                </a:tc>
              </a:tr>
              <a:tr h="518150">
                <a:tc>
                  <a:txBody>
                    <a:bodyPr/>
                    <a:lstStyle/>
                    <a:p>
                      <a:r>
                        <a:rPr lang="ru-RU" sz="1100" b="1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3.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Совершенствование нормативно-регулирующих документов на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уровне ОУ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Провести ревизию нормативно-правовых локальных актов школы по вопросам оценивания</a:t>
                      </a:r>
                      <a:r>
                        <a:rPr lang="ru-RU" sz="11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образовательных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результатов обучающихся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Проведение обсуждения проектов нормативных актов и их утверждение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Положение о промежуточной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итоговой аттестации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Положение о дневниках учащихся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Положение о портфолио учащегося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Критерии оценивания проектной деятельности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Критерии оценивания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метапредметных</a:t>
                      </a: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результатов</a:t>
                      </a:r>
                      <a:b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1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Критерии оценивания личностных результатов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41664" y="1556791"/>
            <a:ext cx="8229600" cy="7915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sz="7200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2: </a:t>
            </a:r>
            <a:r>
              <a:rPr lang="ru-RU" sz="5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Создание условий для проведения широкомасштабных</a:t>
            </a:r>
            <a:br>
              <a:rPr lang="ru-RU" sz="5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ru-RU" sz="5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мониторинговых исследований качества образования на всех уровнях</a:t>
            </a:r>
            <a:br>
              <a:rPr lang="ru-RU" sz="5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ru-RU" sz="5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образовательного учреждения как основы для принятия</a:t>
            </a:r>
            <a:br>
              <a:rPr lang="ru-RU" sz="5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ru-RU" sz="56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управленческих </a:t>
            </a:r>
            <a:r>
              <a:rPr lang="ru-RU" sz="56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решений</a:t>
            </a:r>
            <a:endParaRPr lang="ru-RU" sz="5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3:      </a:t>
            </a:r>
            <a:r>
              <a:rPr lang="ru-RU" sz="24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Поддержка </a:t>
            </a:r>
            <a:r>
              <a:rPr lang="ru-RU" sz="2400" b="1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профессионального развития учителей</a:t>
            </a:r>
            <a:r>
              <a:rPr lang="ru-RU" sz="2400" b="1" dirty="0" smtClean="0">
                <a:solidFill>
                  <a:srgbClr val="C00000"/>
                </a:solidFill>
              </a:rPr>
              <a:t>___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508006"/>
              </p:ext>
            </p:extLst>
          </p:nvPr>
        </p:nvGraphicFramePr>
        <p:xfrm>
          <a:off x="107504" y="2348880"/>
          <a:ext cx="8877672" cy="4313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484"/>
                <a:gridCol w="3650892"/>
                <a:gridCol w="2582296"/>
              </a:tblGrid>
              <a:tr h="630294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1710798">
                <a:tc>
                  <a:txBody>
                    <a:bodyPr/>
                    <a:lstStyle/>
                    <a:p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Увеличение доли педагогических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работников, имеющих высшую и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первую категории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Мотивация учителей школы </a:t>
                      </a:r>
                      <a:r>
                        <a:rPr lang="ru-RU" sz="12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наповышение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квалификационных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категорий с помощью увеличения показателей  в эффективном контракте и  премирования.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Организация курсовой подготовки </a:t>
                      </a:r>
                      <a:r>
                        <a:rPr lang="ru-RU" sz="12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ипереподготовки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для повышения уровня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квалификации учителям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Сопровождениепедагогических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/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работников в период </a:t>
                      </a:r>
                      <a:r>
                        <a:rPr lang="ru-RU" sz="12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прохожденияаттестации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Итоги аттестации педагогических</a:t>
                      </a:r>
                      <a:br>
                        <a:rPr lang="ru-RU" sz="1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работников</a:t>
                      </a:r>
                      <a:endParaRPr lang="ru-RU" sz="1400" dirty="0"/>
                    </a:p>
                  </a:txBody>
                  <a:tcPr/>
                </a:tc>
              </a:tr>
              <a:tr h="1936543">
                <a:tc>
                  <a:txBody>
                    <a:bodyPr/>
                    <a:lstStyle/>
                    <a:p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Вовлечение педагогических работников в инновационную деятельность и участие в конкурсах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профессионального</a:t>
                      </a:r>
                      <a:r>
                        <a:rPr lang="ru-RU" sz="1200" kern="15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мастерства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Мотивирование учителей школы на участие в инновационной работе и распространению педагогического опыта</a:t>
                      </a:r>
                      <a:br>
                        <a:rPr lang="ru-RU" sz="12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</a:b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Увеличение доли педагогических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работников, принимающих участие в распространении педагогического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опыта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Увеличение числа публикаций,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персональных сайтов учителей,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количества открытых уроков и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семинаров на базе школы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Увеличение доли педагогических</a:t>
                      </a:r>
                      <a:b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</a:br>
                      <a:r>
                        <a:rPr lang="ru-RU" sz="12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работников-участников  ПОС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26128" y="1556791"/>
            <a:ext cx="8559048" cy="792089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sz="4200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3</a:t>
            </a: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3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Создание условий для повышения уровня профессиональной подготовки и развития базовых компетентностей педагогов школы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_________________________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853</TotalTime>
  <Words>1123</Words>
  <Application>Microsoft Office PowerPoint</Application>
  <PresentationFormat>Экран (4:3)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SimSun</vt:lpstr>
      <vt:lpstr>Arial</vt:lpstr>
      <vt:lpstr>Book Antiqua</vt:lpstr>
      <vt:lpstr>Calibri</vt:lpstr>
      <vt:lpstr>Century Gothic</vt:lpstr>
      <vt:lpstr>Mangal</vt:lpstr>
      <vt:lpstr>Times New Roman</vt:lpstr>
      <vt:lpstr>Аптека</vt:lpstr>
      <vt:lpstr>программа перехода школы в эффективны режим работы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 1:_ Улучшение предметных и  метапредметных результатов ____________________</vt:lpstr>
      <vt:lpstr>Приоритет 2 : __   Совершенствование  системы оценивания и учёта результатов</vt:lpstr>
      <vt:lpstr>Приоритет 3:      Поддержка профессионального развития учителей___</vt:lpstr>
      <vt:lpstr>ЦЕЛЕВЫЕ ПОКАЗАТЕЛИ программы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Windows User</cp:lastModifiedBy>
  <cp:revision>77</cp:revision>
  <cp:lastPrinted>2020-10-29T12:32:48Z</cp:lastPrinted>
  <dcterms:created xsi:type="dcterms:W3CDTF">2020-10-02T11:56:17Z</dcterms:created>
  <dcterms:modified xsi:type="dcterms:W3CDTF">2020-10-30T11:16:41Z</dcterms:modified>
</cp:coreProperties>
</file>