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7" r:id="rId4"/>
    <p:sldId id="266" r:id="rId5"/>
    <p:sldId id="268" r:id="rId6"/>
    <p:sldId id="269" r:id="rId7"/>
    <p:sldId id="258" r:id="rId8"/>
    <p:sldId id="263" r:id="rId9"/>
    <p:sldId id="260" r:id="rId10"/>
    <p:sldId id="264" r:id="rId11"/>
    <p:sldId id="265" r:id="rId12"/>
    <p:sldId id="26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0431" autoAdjust="0"/>
  </p:normalViewPr>
  <p:slideViewPr>
    <p:cSldViewPr>
      <p:cViewPr varScale="1">
        <p:scale>
          <a:sx n="58" d="100"/>
          <a:sy n="58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87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8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62473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сш</a:t>
            </a:r>
            <a:r>
              <a:rPr lang="ru-RU" dirty="0" smtClean="0"/>
              <a:t> </a:t>
            </a:r>
            <a:r>
              <a:rPr lang="ru-RU" dirty="0" smtClean="0"/>
              <a:t>№4 «Центр образования»</a:t>
            </a:r>
          </a:p>
          <a:p>
            <a:r>
              <a:rPr lang="ru-RU" dirty="0" smtClean="0"/>
              <a:t> г. Тутаев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82380" y="3103654"/>
            <a:ext cx="60702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60672" cy="114841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Повышение качества преподавания через организацию совместных исследований и проектирования учебных занятий по формированию компетенций 21 века .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411759"/>
              </p:ext>
            </p:extLst>
          </p:nvPr>
        </p:nvGraphicFramePr>
        <p:xfrm>
          <a:off x="395536" y="1700808"/>
          <a:ext cx="8229600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606080"/>
                <a:gridCol w="2743200"/>
              </a:tblGrid>
              <a:tr h="1051802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61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Организовать работу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КОУчей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 реализации общешкольной стратегии с  применением подхода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Lesson Study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плана работы, реализация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плана: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взаимопосещения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уроков, трансляция опыта,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педагогического подхода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LS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Каждая команда в течение года разрабатывает, проводит  и анализирует уроки  и занятия по формированию компетенций 21 века.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2015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Вовлечь педагогов Школы- лидера (Лицей 1) и МОУ СШ №4 «ЦО» в организацию сред сотрудничества, наставничества и консультирования.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разовых мероприятий согласно совместно утвержденного со Школой плана работы;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Оказание консультационной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помощи.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Внедрение эффективных педагогических практик, наработанных в ходе взаимодействия со Школой-лидером, в образовательную деятельность педагогов Школы.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539552" y="980728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Цель: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реорганизация взаимодействия педагогов для повышения уровня профессионального развития.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60672" cy="114841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Формирование личностно-развивающей образовательной среды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0130143"/>
              </p:ext>
            </p:extLst>
          </p:nvPr>
        </p:nvGraphicFramePr>
        <p:xfrm>
          <a:off x="395536" y="1556792"/>
          <a:ext cx="8496944" cy="551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1073"/>
                <a:gridCol w="3419972"/>
                <a:gridCol w="2545899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 по приоритету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 действий по каждой</a:t>
                      </a:r>
                      <a:r>
                        <a:rPr lang="ru-RU" sz="1400" baseline="0" dirty="0" smtClean="0"/>
                        <a:t> задаче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Результаты</a:t>
                      </a:r>
                      <a:r>
                        <a:rPr lang="ru-RU" sz="1400" baseline="0" dirty="0" smtClean="0"/>
                        <a:t> по каждой задаче</a:t>
                      </a:r>
                      <a:endParaRPr lang="ru-RU" sz="1400" dirty="0"/>
                    </a:p>
                  </a:txBody>
                  <a:tcPr/>
                </a:tc>
              </a:tr>
              <a:tr h="1417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Изменить предметно-пространственный компонент.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Положения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лабораториях.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Положение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 итоговом индивидуальном проекте обучающихся 9 и 10-11 классов.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Составлен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график консультаций и работы кабинета и лабораторий.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Функционирование лаборатории по биологии и экологии, робототехнике, химии и физике.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Работа кабинета проектной деятельности обучающихся.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1653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Разработать программы ДООП и внеурочной деятельности, направленные на формирование компетенций 21 века.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Изменено содержание курсов внеурочной деятельности с целью формирования 4К.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Созданы кружки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технического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технологического, естественнонаучного профиля.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Увеличение процента охвата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обучающихся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дополнительным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образованием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1870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Организовать психолого-педагогическое сопровождение детей ОВЗ для успешной социализации.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Созданы кружки прикладного направления для обучающихся с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ОВЗ;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практико-ориентированные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курсы с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проф. пробами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прикладного направления для обучающихся с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ОВЗ.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Психолого-педагогическое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сопровождение детей с ОВЗ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Положительная динамика поступления обучающихся с ОВЗ в СПО.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611560" y="90872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Цель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: создание личностно-развивающей образовательной среды через изменение предметно-пространственного и образовательного компонентов.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1652471"/>
              </p:ext>
            </p:extLst>
          </p:nvPr>
        </p:nvGraphicFramePr>
        <p:xfrm>
          <a:off x="323528" y="1484784"/>
          <a:ext cx="8496944" cy="4956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 rowSpan="3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образовательных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Доля обучающихся, показывающих стабильную положительную динамику уровня обученности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2230" marR="68580" marT="0" marB="0"/>
                </a:tc>
              </a:tr>
              <a:tr h="556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Доля обучающихся, получивших относительный средний балл ГИА-9;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ГИА-11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 сопоставимый со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среднеобластным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в кластере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2230" marR="68580" marT="0" marB="0"/>
                </a:tc>
              </a:tr>
              <a:tr h="556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Доля обучающихся, показывающих стабильную положительную динамику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навыков 4К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2230" marR="68580" marT="0" marB="0"/>
                </a:tc>
              </a:tr>
              <a:tr h="556705">
                <a:tc row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качества 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Доля педагогов, участвующих в управлении школой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556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Доля педагогов, активно участвующих в работе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КОУча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556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Noto Sans CJK SC"/>
                        </a:rPr>
                        <a:t>Доля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педагогов,</a:t>
                      </a:r>
                      <a:r>
                        <a:rPr lang="ru-RU" sz="1100" baseline="0" dirty="0" smtClean="0">
                          <a:latin typeface="Times New Roman"/>
                          <a:ea typeface="Noto Sans CJK SC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повысивших</a:t>
                      </a:r>
                      <a:r>
                        <a:rPr lang="ru-RU" sz="1100" baseline="0" dirty="0" smtClean="0">
                          <a:latin typeface="Times New Roman"/>
                          <a:ea typeface="Noto Sans CJK SC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свою</a:t>
                      </a:r>
                      <a:r>
                        <a:rPr lang="ru-RU" sz="1100" baseline="0" dirty="0" smtClean="0">
                          <a:latin typeface="Times New Roman"/>
                          <a:ea typeface="Noto Sans CJK SC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квалификацию </a:t>
                      </a:r>
                      <a:r>
                        <a:rPr lang="ru-RU" sz="1400" dirty="0">
                          <a:latin typeface="Times New Roman"/>
                          <a:ea typeface="Noto Sans CJK SC"/>
                        </a:rPr>
                        <a:t>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Noto Sans CJK SC"/>
                        </a:rPr>
                        <a:t>демонстрирующих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прирост</a:t>
                      </a:r>
                      <a:r>
                        <a:rPr lang="ru-RU" sz="1100" baseline="0" dirty="0" smtClean="0">
                          <a:latin typeface="Times New Roman"/>
                          <a:ea typeface="Noto Sans CJK SC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Noto Sans CJK SC"/>
                        </a:rPr>
                        <a:t>компетенций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5567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Доля педагогов, транслирующих свой опыт на разных уровнях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программы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628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0853">
                <a:tc rowSpan="6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образовательной среды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Noto Sans CJK SC"/>
                        </a:rPr>
                        <a:t>Процент охвата обучающихся ДООП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892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Noto Sans CJK SC"/>
                        </a:rPr>
                        <a:t>Процент охвата обучающихся ДООП 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естественнонаучного и технического направления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13784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Noto Sans CJK SC"/>
                        </a:rPr>
                        <a:t>Процент охвата обучающихся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детей с ОВЗ в основной школе практикоориентированными курсами с  проф пробами для успешной  социализации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892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Noto Sans CJK SC"/>
                        </a:rPr>
                        <a:t>Процент охвата обучающихся проектной деятельностью.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892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Процент охвата учащихся, нуждающихся в проведении коррекционно-развивающих занятий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6616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Доля обучающихся с ОВЗ, поступивших в СПО для дальнейшего обучения.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4602113"/>
              </p:ext>
            </p:extLst>
          </p:nvPr>
        </p:nvGraphicFramePr>
        <p:xfrm>
          <a:off x="251520" y="1124744"/>
          <a:ext cx="8784976" cy="5547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688632"/>
              </a:tblGrid>
              <a:tr h="6751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83019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организации:</a:t>
                      </a:r>
                    </a:p>
                    <a:p>
                      <a:r>
                        <a:rPr lang="ru-RU" dirty="0" smtClean="0"/>
                        <a:t>контингент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42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Количественный и качественный состав педагогического коллектива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Педагогический</a:t>
                      </a:r>
                      <a:r>
                        <a:rPr lang="ru-RU" b="1" baseline="0" dirty="0" smtClean="0"/>
                        <a:t> коллектив - </a:t>
                      </a:r>
                      <a:r>
                        <a:rPr lang="ru-RU" b="1" dirty="0" smtClean="0"/>
                        <a:t>           </a:t>
                      </a:r>
                      <a:r>
                        <a:rPr lang="ru-RU" b="1" dirty="0" smtClean="0"/>
                        <a:t>39 </a:t>
                      </a:r>
                      <a:endParaRPr lang="ru-RU" b="1" dirty="0" smtClean="0"/>
                    </a:p>
                    <a:p>
                      <a:r>
                        <a:rPr lang="ru-RU" baseline="0" dirty="0" smtClean="0"/>
                        <a:t>С высшей категорией –                     8 </a:t>
                      </a:r>
                    </a:p>
                    <a:p>
                      <a:r>
                        <a:rPr lang="ru-RU" baseline="0" dirty="0" smtClean="0"/>
                        <a:t>С первой категорией -                      22 </a:t>
                      </a:r>
                    </a:p>
                    <a:p>
                      <a:r>
                        <a:rPr lang="ru-RU" baseline="0" dirty="0" smtClean="0"/>
                        <a:t>Молодые специалисты –                   3 </a:t>
                      </a:r>
                    </a:p>
                    <a:p>
                      <a:r>
                        <a:rPr lang="ru-RU" baseline="0" dirty="0" smtClean="0"/>
                        <a:t>Почетный работник образования  - 4 </a:t>
                      </a:r>
                    </a:p>
                    <a:p>
                      <a:r>
                        <a:rPr lang="ru-RU" baseline="0" dirty="0" smtClean="0"/>
                        <a:t>Заслуженный учитель РФ -                 1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1880" y="1988840"/>
          <a:ext cx="5256586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6"/>
                <a:gridCol w="864096"/>
                <a:gridCol w="864096"/>
                <a:gridCol w="864096"/>
                <a:gridCol w="936102"/>
                <a:gridCol w="792090"/>
              </a:tblGrid>
              <a:tr h="6664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 классов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1-4 классы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5-9 классы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10-11классы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</a:t>
                      </a:r>
                      <a:endParaRPr lang="ru-RU" sz="1200" dirty="0"/>
                    </a:p>
                  </a:txBody>
                  <a:tcPr/>
                </a:tc>
              </a:tr>
              <a:tr h="710890"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463</a:t>
                      </a:r>
                      <a:endParaRPr lang="ru-RU" dirty="0"/>
                    </a:p>
                  </a:txBody>
                  <a:tcPr/>
                </a:tc>
              </a:tr>
              <a:tr h="710890">
                <a:tc>
                  <a:txBody>
                    <a:bodyPr/>
                    <a:lstStyle/>
                    <a:p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397000"/>
          <a:ext cx="7992888" cy="5157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752528"/>
              </a:tblGrid>
              <a:tr h="136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Основания для разработки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Фактическое состояние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405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Контекстные факторы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Количество детей с ОВЗ – 37%;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количество родителей</a:t>
                      </a:r>
                      <a:r>
                        <a:rPr lang="ru-RU" baseline="0" dirty="0" smtClean="0"/>
                        <a:t> с высшим образование – 10%;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обучающие, состоящие на разных видах учета (ВШК,ОДН и КДН) – 33 человека;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набор в 10 класс осуществляется  не на  конкурсной основе, а по «остаточному принципу».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2488801"/>
              </p:ext>
            </p:extLst>
          </p:nvPr>
        </p:nvGraphicFramePr>
        <p:xfrm>
          <a:off x="179512" y="1124746"/>
          <a:ext cx="8964488" cy="518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6444208"/>
              </a:tblGrid>
              <a:tr h="1134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40504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ОИП - </a:t>
                      </a:r>
                      <a:r>
                        <a:rPr lang="ru-RU" dirty="0" smtClean="0"/>
                        <a:t>26,34 ( региональный показатель – 36)</a:t>
                      </a:r>
                      <a:endParaRPr lang="ru-RU" dirty="0" smtClean="0"/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ИСБШ – </a:t>
                      </a:r>
                      <a:r>
                        <a:rPr lang="ru-RU" dirty="0" smtClean="0"/>
                        <a:t>46,32( региональный показатель -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50,2)</a:t>
                      </a:r>
                      <a:endParaRPr lang="ru-RU" b="0" dirty="0" smtClean="0"/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Нестабильная динамика результатов ЕГЭ, ОГЭ</a:t>
                      </a:r>
                      <a:r>
                        <a:rPr lang="ru-RU" baseline="0" dirty="0" smtClean="0"/>
                        <a:t> по </a:t>
                      </a:r>
                      <a:r>
                        <a:rPr lang="ru-RU" baseline="0" dirty="0" smtClean="0"/>
                        <a:t>математике и русскому языку. </a:t>
                      </a:r>
                      <a:endParaRPr lang="ru-RU" baseline="0" dirty="0" smtClean="0"/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ü"/>
                      </a:pPr>
                      <a:r>
                        <a:rPr lang="ru-RU" baseline="0" dirty="0" smtClean="0"/>
                        <a:t>Уровень </a:t>
                      </a:r>
                      <a:r>
                        <a:rPr lang="ru-RU" baseline="0" dirty="0" err="1" smtClean="0"/>
                        <a:t>метапредметных</a:t>
                      </a:r>
                      <a:r>
                        <a:rPr lang="ru-RU" baseline="0" dirty="0" smtClean="0"/>
                        <a:t> результатов в 5-8 классах ниже среднего: от 39% до 50% обучающихся имеют затруднения (мониторинг ВПР, комплексных работ).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6707088"/>
              </a:tblGrid>
              <a:tr h="52565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Профессиональные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компетентности учителей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sng" dirty="0" smtClean="0">
                          <a:solidFill>
                            <a:schemeClr val="tx1"/>
                          </a:solidFill>
                        </a:rPr>
                        <a:t>Результаты</a:t>
                      </a:r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</a:rPr>
                        <a:t> мониторинга:</a:t>
                      </a:r>
                    </a:p>
                    <a:p>
                      <a:endParaRPr lang="ru-RU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фрагментарное использование современных образовательных технологий  для организации образовательной деятельности;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трудности в выборе методик для организации учебной деятельности,  направленной на  стимулирование инициативы, самостоятельности суждений, критичности мышления учащихся;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затруднения в разработке учебных ситуаций, которые были бы направлены на формирование и развитие у учащихся способности самостоятельно мыслить, решать проблемные и творческие задачи, что невозможно без развития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креативности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формирования критического мышления;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недостаточное развитие умения отбирать методы и приемы диагностики и прогнозирования для постановки целей профессионального развития.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64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266928"/>
              </a:tblGrid>
              <a:tr h="43406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школе создано 4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КОУча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в которых количество педагогов варьирует от 6 до 15 человек. Кураторы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КОУчей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не могут эффективно организовать работу с большим количеством учителей.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Плохо организовано взаимодействие между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КОУчами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Часть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педагогов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приняли общую стратегию,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пассивны.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124746"/>
            <a:ext cx="8260672" cy="5400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Управление</a:t>
            </a:r>
          </a:p>
          <a:p>
            <a:r>
              <a:rPr lang="ru-RU" dirty="0" smtClean="0"/>
              <a:t>Работа </a:t>
            </a:r>
            <a:r>
              <a:rPr lang="ru-RU" dirty="0" err="1" smtClean="0"/>
              <a:t>КОУчей</a:t>
            </a:r>
            <a:r>
              <a:rPr lang="ru-RU" dirty="0" smtClean="0"/>
              <a:t> недостаточно эффективна (наблюдается низкий уровень образовательных результатов, в т.ч. 4К).</a:t>
            </a:r>
          </a:p>
          <a:p>
            <a:pPr>
              <a:buNone/>
            </a:pPr>
            <a:r>
              <a:rPr lang="ru-RU" b="1" u="sng" dirty="0" smtClean="0"/>
              <a:t>Преподавание</a:t>
            </a:r>
          </a:p>
          <a:p>
            <a:r>
              <a:rPr lang="ru-RU" dirty="0" smtClean="0"/>
              <a:t>Затруднения в реализации общешкольной стратегии (пассивность части педагогов).</a:t>
            </a:r>
          </a:p>
          <a:p>
            <a:pPr>
              <a:buNone/>
            </a:pPr>
            <a:r>
              <a:rPr lang="ru-RU" b="1" u="sng" dirty="0" smtClean="0"/>
              <a:t>Образовательная среда</a:t>
            </a:r>
          </a:p>
          <a:p>
            <a:r>
              <a:rPr lang="ru-RU" dirty="0" smtClean="0"/>
              <a:t>Преимущественно реализуются спортивное и творческое направления во внеурочной деятельности и ДООП (недостаточно развиты техническое, технологическое и естественнонаучное направления).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Стратегическая цель </a:t>
            </a:r>
            <a:r>
              <a:rPr lang="ru-RU" i="1" dirty="0" smtClean="0"/>
              <a:t>Программы перехода в эффективный режим работы МОУ СШ №4 «Центр образования» - повышение качества образования и уровня ресурсного обеспечения  МОУ СШ № 4 «Центр образования» как  школы, функционирующей в неблагоприятных социальных условиях.</a:t>
            </a:r>
            <a:endParaRPr lang="ru-RU" dirty="0" smtClean="0"/>
          </a:p>
          <a:p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Тактическая цель </a:t>
            </a:r>
            <a:r>
              <a:rPr lang="ru-RU" i="1" dirty="0" smtClean="0"/>
              <a:t>Программы перехода в эффективный режим работы МОУ СШ №4 «Центр образования» - формирование у обучающихся компетенций 21 века через создание личностно-развивающей образовательной среды.</a:t>
            </a:r>
            <a:endParaRPr lang="ru-RU" dirty="0" smtClean="0"/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ru-RU" dirty="0" smtClean="0"/>
              <a:t> Создание  системы  распределённого  лидерства в школьном педагогическом коллективе.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Повышение качества преподавания через организацию совместных исследований и проектирования учебных занятий.</a:t>
            </a:r>
          </a:p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 Формирование личностно-развивающей образовательной среды с учетом потребностей и возможностей разных групп обучающихся.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Изменение системы взаимодействия субъектов управления 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(распределенное лидерство).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046101"/>
              </p:ext>
            </p:extLst>
          </p:nvPr>
        </p:nvGraphicFramePr>
        <p:xfrm>
          <a:off x="395536" y="1628801"/>
          <a:ext cx="8229600" cy="528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520280"/>
                <a:gridCol w="2540968"/>
              </a:tblGrid>
              <a:tr h="5760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Задачи по приоритету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действий по каждой</a:t>
                      </a:r>
                      <a:r>
                        <a:rPr lang="ru-RU" sz="1600" baseline="0" dirty="0" smtClean="0"/>
                        <a:t> задаче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Результаты</a:t>
                      </a:r>
                      <a:r>
                        <a:rPr lang="ru-RU" sz="1600" baseline="0" dirty="0" smtClean="0"/>
                        <a:t> по каждой задаче</a:t>
                      </a:r>
                      <a:endParaRPr lang="ru-RU" sz="1600" dirty="0"/>
                    </a:p>
                  </a:txBody>
                  <a:tcPr/>
                </a:tc>
              </a:tr>
              <a:tr h="956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Включить кураторов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КОУчей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 управление  общешкольной стратегией  по формированию 4К.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Расширенный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методический совет школы 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кураторами команд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команд.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Кураторы КОУчей включены в состав методического совета, состав КОУча не более 5 человек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1200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Сформировать команды педагогов, работающих в классах, имеющих низкие результаты.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Выявление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«проблемных»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классов, планирование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работы 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КОУчей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педагоги работают в командах.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712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Измененить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функционал педагога: педагог - участник управленческой команды внутри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КОУча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Составление плана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работы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педагоги внутри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КОУча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– активные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участники.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</a:tr>
              <a:tr h="1782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Организовать методическое взаимодействие с административной командой МОУ лицей №1 как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школой-лидером.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Подписание соглашения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 сотрудничестве между Школой-лидером и  Школой, входящей в Программу поддержки.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Составление плана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совместных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мероприятий.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Выстроена эффективная система управления качеством образования на основе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рекомендаций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Школы-лидера.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5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67544" y="980728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Цель: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создание системы распределенного лидерства в школьном педагогическом коллективе.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612</TotalTime>
  <Words>1488</Words>
  <Application>Microsoft Office PowerPoint</Application>
  <PresentationFormat>Экран (4:3)</PresentationFormat>
  <Paragraphs>181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Изменение системы взаимодействия субъектов управления  (распределенное лидерство).</vt:lpstr>
      <vt:lpstr>Повышение качества преподавания через организацию совместных исследований и проектирования учебных занятий по формированию компетенций 21 века .</vt:lpstr>
      <vt:lpstr>Формирование личностно-развивающей образовательной среды</vt:lpstr>
      <vt:lpstr>ЦЕЛЕВЫЕ ПОКАЗАТЕЛИ программы</vt:lpstr>
      <vt:lpstr>ЦЕЛЕВЫЕ ПОКАЗАТЕЛИ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Пользователь Windows</cp:lastModifiedBy>
  <cp:revision>75</cp:revision>
  <dcterms:created xsi:type="dcterms:W3CDTF">2020-10-02T11:56:17Z</dcterms:created>
  <dcterms:modified xsi:type="dcterms:W3CDTF">2020-10-29T17:11:55Z</dcterms:modified>
</cp:coreProperties>
</file>