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66" r:id="rId4"/>
    <p:sldId id="272" r:id="rId5"/>
    <p:sldId id="273" r:id="rId6"/>
    <p:sldId id="267" r:id="rId7"/>
    <p:sldId id="269" r:id="rId8"/>
    <p:sldId id="268" r:id="rId9"/>
    <p:sldId id="258" r:id="rId10"/>
    <p:sldId id="263" r:id="rId11"/>
    <p:sldId id="260" r:id="rId12"/>
    <p:sldId id="271" r:id="rId13"/>
    <p:sldId id="270" r:id="rId14"/>
    <p:sldId id="274" r:id="rId15"/>
    <p:sldId id="264" r:id="rId16"/>
    <p:sldId id="275" r:id="rId17"/>
    <p:sldId id="277" r:id="rId18"/>
    <p:sldId id="276" r:id="rId19"/>
    <p:sldId id="26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61" autoAdjust="0"/>
    <p:restoredTop sz="80431" autoAdjust="0"/>
  </p:normalViewPr>
  <p:slideViewPr>
    <p:cSldViewPr>
      <p:cViewPr varScale="1">
        <p:scale>
          <a:sx n="116" d="100"/>
          <a:sy n="116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spPr>
              <a:solidFill>
                <a:srgbClr val="FFFF00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1"/>
            <c:spPr>
              <a:solidFill>
                <a:srgbClr val="FF9966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2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3"/>
            <c:spPr>
              <a:solidFill>
                <a:srgbClr val="00B0F0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4"/>
            <c:spPr>
              <a:solidFill>
                <a:srgbClr val="92D050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5"/>
            <c:spPr>
              <a:solidFill>
                <a:srgbClr val="92D050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6"/>
            <c:spPr>
              <a:solidFill>
                <a:srgbClr val="92D050"/>
              </a:solidFill>
              <a:ln w="19050">
                <a:solidFill>
                  <a:schemeClr val="accent1"/>
                </a:solidFill>
              </a:ln>
              <a:effectLst/>
            </c:spPr>
          </c:dPt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Лист1!$B$2:$B$8</c:f>
              <c:numCache>
                <c:formatCode>0.00%</c:formatCode>
                <c:ptCount val="7"/>
                <c:pt idx="0" formatCode="0%">
                  <c:v>0.65000000000000058</c:v>
                </c:pt>
                <c:pt idx="1">
                  <c:v>0.72500000000000042</c:v>
                </c:pt>
                <c:pt idx="2">
                  <c:v>0.73900000000000043</c:v>
                </c:pt>
                <c:pt idx="3" formatCode="0%">
                  <c:v>0.76000000000000045</c:v>
                </c:pt>
                <c:pt idx="4">
                  <c:v>0.8260000000000004</c:v>
                </c:pt>
                <c:pt idx="5">
                  <c:v>0.8260000000000004</c:v>
                </c:pt>
                <c:pt idx="6">
                  <c:v>0.8260000000000004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0.35437</cdr:x>
      <cdr:y>0.21262</cdr:y>
    </cdr:from>
    <cdr:to>
      <cdr:x>0.47917</cdr:x>
      <cdr:y>0.2835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0" y="864096"/>
          <a:ext cx="7607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82,6%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0.27827</cdr:x>
      <cdr:y>0.40753</cdr:y>
    </cdr:from>
    <cdr:to>
      <cdr:x>0.40307</cdr:x>
      <cdr:y>0.4784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696306" y="1656184"/>
          <a:ext cx="7607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82,6%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0.53004</cdr:x>
      <cdr:y>0.1949</cdr:y>
    </cdr:from>
    <cdr:to>
      <cdr:x>0.65484</cdr:x>
      <cdr:y>0.26578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231094" y="792088"/>
          <a:ext cx="7607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65%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0.59815</cdr:x>
      <cdr:y>0.35437</cdr:y>
    </cdr:from>
    <cdr:to>
      <cdr:x>0.72296</cdr:x>
      <cdr:y>0.42524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46345" y="1440160"/>
          <a:ext cx="7607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72,5%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0.597</cdr:x>
      <cdr:y>0.55605</cdr:y>
    </cdr:from>
    <cdr:to>
      <cdr:x>0.7218</cdr:x>
      <cdr:y>0.62692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39312" y="2259787"/>
          <a:ext cx="7607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73,9%</a:t>
          </a:r>
          <a:endParaRPr lang="ru-RU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3658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421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7206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0368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9819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6876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233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810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326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91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8027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422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551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43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7557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748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_________Microsoft_Office_Word3.docx"/><Relationship Id="rId4" Type="http://schemas.openxmlformats.org/officeDocument/2006/relationships/package" Target="../embeddings/_________Microsoft_Office_Word2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перехода школы в эффективный режим работы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00034" y="4572008"/>
            <a:ext cx="6984776" cy="158911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МОУ Савинская ОШ </a:t>
            </a:r>
          </a:p>
          <a:p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Тутаевского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МР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913222" y="3103654"/>
            <a:ext cx="545342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endParaRPr lang="ru-RU" sz="28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96544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программы: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организационно-педагогических,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организационно-методических и психолого-педагогических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достижения нового качества общего образования и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на их основе образовательной системы школы для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перевода в эффективный режим работы в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современными требованиями социума и государства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Приоритеты программы:</a:t>
            </a:r>
          </a:p>
          <a:p>
            <a:pPr marL="114300" indent="0" algn="just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1.Улучшение предметных результатов по русскому языку и математике.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2.Совершенствование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оценивания и учёта результатов.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3.Поддержка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профессионального развития учителей.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4.Повышение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родителей и обучающихся в улучшении качества образовательных результатов. 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	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07288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предметных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метапредметных результатов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9162378"/>
              </p:ext>
            </p:extLst>
          </p:nvPr>
        </p:nvGraphicFramePr>
        <p:xfrm>
          <a:off x="179512" y="2769233"/>
          <a:ext cx="8805664" cy="3874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680413"/>
                <a:gridCol w="2884891"/>
              </a:tblGrid>
              <a:tr h="67342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20105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Создать условия для достижения обучающимися положительных показателей по результатам учебного года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Контроль за преподаванием предметов;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развитие системы внутришкольных  конкурсов;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-организация проектной деятельности;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-применение педагогами ИКТ в учебном процессе;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-разработка и реализация индивидуальных образовательных маршрутов.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-Повышение качества образования обучающихся;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-позитивная динамика успеваемости каждого ученика;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-повышение учебной мотивации обучающихся.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23528" y="1628800"/>
            <a:ext cx="86616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: </a:t>
            </a: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Поддерживать стабильные показатели образовательных результатов и добиваться их изменений в позитивном направлении через внедрение технологии смыслового чтения</a:t>
            </a: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07288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предметных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метапредметных результатов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633402"/>
              </p:ext>
            </p:extLst>
          </p:nvPr>
        </p:nvGraphicFramePr>
        <p:xfrm>
          <a:off x="179512" y="1700808"/>
          <a:ext cx="8805664" cy="4525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680413"/>
                <a:gridCol w="2884891"/>
              </a:tblGrid>
              <a:tr h="102019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6164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Организовать комплексную оценку педагогической деятельности учителя</a:t>
                      </a:r>
                    </a:p>
                    <a:p>
                      <a:pPr algn="l"/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Совершенствование инструментов внутришкольной системы оценки качества образования;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-разработка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реализация индивидуальных образовательных маршрутов для отдельных обучающихся;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-исследование учебной мотивации обучающихся, анализ результатов ОГЭ и ВПР;</a:t>
                      </a:r>
                    </a:p>
                    <a:p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-Положительная динамика успеваемости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качества знания учащихся;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-повышение уровня педагогической компетентности;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549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07288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предметных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метапредметных результатов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00477566"/>
              </p:ext>
            </p:extLst>
          </p:nvPr>
        </p:nvGraphicFramePr>
        <p:xfrm>
          <a:off x="179512" y="1700808"/>
          <a:ext cx="8805664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680413"/>
                <a:gridCol w="2884891"/>
              </a:tblGrid>
              <a:tr h="8425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97973">
                <a:tc>
                  <a:txBody>
                    <a:bodyPr/>
                    <a:lstStyle/>
                    <a:p>
                      <a:endParaRPr lang="ru-RU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Создать условия для участия обучающихся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конкурсах, соревнованиях, конференциях.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системы стимулирования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поощрения;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привлечение родителей к участию в конкурсах;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совместные проекты и мероприятия с семьями обучающихся;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качества проводимых мероприятий;</a:t>
                      </a:r>
                    </a:p>
                    <a:p>
                      <a:pPr>
                        <a:buFontTx/>
                        <a:buNone/>
                      </a:pP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-рост количества участников из числа учащихся с низкой учебной мотивацией;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-рост числа победителей и призеров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16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оценивания и учёта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3808475"/>
              </p:ext>
            </p:extLst>
          </p:nvPr>
        </p:nvGraphicFramePr>
        <p:xfrm>
          <a:off x="285719" y="2748488"/>
          <a:ext cx="8678766" cy="3992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922"/>
                <a:gridCol w="2892922"/>
                <a:gridCol w="2892922"/>
              </a:tblGrid>
              <a:tr h="7291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263745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Совершенствовать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процедуру самообследования деятельности ОУ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азработка и утверждение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нормативного правового акта;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овершенствование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инструментов самооценки и мониторинга и статистическая обработка данных;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азработка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системы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самообследования ;</a:t>
                      </a:r>
                      <a:endParaRPr lang="ru-RU" sz="18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None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разработка и  реализация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индивидуальных образовательных маршрутов для отдельной категории обучающихся;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отчет о результатах самообследования; 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овышение качества управленческих решений по итогам оценочных процедур;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азработка новых и корректировка содержания реализуемых рабочих программ;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оложительная динамика образовательных результатов обучающихся;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41664" y="1556791"/>
            <a:ext cx="8245136" cy="1295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: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проведения мониторинговых исследований качества образования на всех уровнях образовательного учреждения по основным предметам, как основы для принятия управленческих решений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08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оценивания и учёта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48830034"/>
              </p:ext>
            </p:extLst>
          </p:nvPr>
        </p:nvGraphicFramePr>
        <p:xfrm>
          <a:off x="287016" y="1785926"/>
          <a:ext cx="8571264" cy="486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088"/>
                <a:gridCol w="2857088"/>
                <a:gridCol w="2857088"/>
              </a:tblGrid>
              <a:tr h="92869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90580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Совершенствовать систему внутришкольного контроля за качеством образовательного процесса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систематическая корректировка плана ВШК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-увеличение доли участников всех уровней управления в проведении мониторинговых процедур;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повышение степени открытости и информированности о деятельности ОУ (школьный сайт, социальные сети).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-улучшение качества преподавания;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-сопоставление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достигнутых результатов с установленными стандартами;</a:t>
                      </a:r>
                    </a:p>
                    <a:p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-анализ результатов, фактов и  пути преодоления несоответствий;</a:t>
                      </a:r>
                    </a:p>
                    <a:p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-распространение информации о результатах диагностики  среди участников образовательной среды с целью повышения учебной мотивации;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41664" y="1556791"/>
            <a:ext cx="8245136" cy="8625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оценивания и учёта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04849"/>
              </p:ext>
            </p:extLst>
          </p:nvPr>
        </p:nvGraphicFramePr>
        <p:xfrm>
          <a:off x="285721" y="1556791"/>
          <a:ext cx="8572560" cy="4689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857520"/>
              </a:tblGrid>
              <a:tr h="108639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03482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Совершенствовать нормативно-регулирующие документы на уровне ОУ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проведение ревизии нормативно-правовых локальных актов по вопросам оценивания образовательных результатов обучающихся;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создание ПОСа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учителей;</a:t>
                      </a:r>
                    </a:p>
                    <a:p>
                      <a:pPr marL="0" indent="0">
                        <a:buFontTx/>
                        <a:buChar char="-"/>
                      </a:pPr>
                      <a:endParaRPr lang="ru-RU" sz="1400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своевременное внесение изменений в ООП, НОП;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проведение обсуждения проектов нормативных актов и их утверждение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 недостающих актов;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-систематическая работа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ПОСа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-создание рабочих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программ в соответствии с выявленными изменениями;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-определение путей и средств влияния на учебную успешность учащихся;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64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68" y="548680"/>
            <a:ext cx="8260672" cy="8603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профессионального развития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учителей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1201931"/>
              </p:ext>
            </p:extLst>
          </p:nvPr>
        </p:nvGraphicFramePr>
        <p:xfrm>
          <a:off x="142844" y="2357430"/>
          <a:ext cx="8715372" cy="438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4"/>
                <a:gridCol w="2905124"/>
                <a:gridCol w="2905124"/>
              </a:tblGrid>
              <a:tr h="78740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49769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Увеличить долю педагогов, имеющих первую и высшую   квалификационную категорию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мотивация учителей на повышение квалификационных категорий;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организация курсов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КПК;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сопровождение педагогических работников в период прохождения аттестации;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-аттестация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педагога на высшую категорию;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-прохождение педагогами КПК по выявленным методическим проблемам;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педагогическая поддержка, становления мастерства;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49104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Способствовать вовлечению педагогических работников в инновационную деятельность и участие в конкурсах профессионального мастерства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мотивирование учителей школы на участие в инновационной работе и распространению педагогического опыта</a:t>
                      </a:r>
                    </a:p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демонстрация роста профессиональной компетентности учителей;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164305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: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повышения уровня профессиональной подготовки и развития базовых компетентностей педагогов школы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12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68" y="548680"/>
            <a:ext cx="8260672" cy="8603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профессионального развития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учителей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5596"/>
              </p:ext>
            </p:extLst>
          </p:nvPr>
        </p:nvGraphicFramePr>
        <p:xfrm>
          <a:off x="357157" y="1628800"/>
          <a:ext cx="8501124" cy="4872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8"/>
                <a:gridCol w="2833708"/>
                <a:gridCol w="2833708"/>
              </a:tblGrid>
              <a:tr h="117600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 по приоритету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действий по каждой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каждой задаче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96026"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Улучшить работу по обучению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педагогов новым педагогическим технологиям( в т.ч. смысловое чтение)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диагностика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профессиональной деятельности учителей;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изучение их запросов;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обучения по освоению и внедрению данных технологий;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методические, педагогические советы;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создание ПОСа;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освоение способов и методов определение степени развития личности учащихся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прогнозирование процесса развития обучающегося;</a:t>
                      </a:r>
                    </a:p>
                    <a:p>
                      <a:pPr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переориентация профессионального сознания и мышления на новые модели педагогической деятельности;</a:t>
                      </a:r>
                    </a:p>
                    <a:p>
                      <a:pPr>
                        <a:buFontTx/>
                        <a:buNone/>
                      </a:pP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успешная самореализация педагогов и улучшение уровня профессионализма;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34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330" y="4869160"/>
            <a:ext cx="2164268" cy="20850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285728"/>
            <a:ext cx="8260672" cy="983031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  <a:endParaRPr lang="ru-RU" sz="2400" b="1" dirty="0">
              <a:solidFill>
                <a:srgbClr val="564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6768258"/>
              </p:ext>
            </p:extLst>
          </p:nvPr>
        </p:nvGraphicFramePr>
        <p:xfrm>
          <a:off x="285720" y="1071546"/>
          <a:ext cx="8572560" cy="556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 реализации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результативности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Улучшение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образовательных результатов обучающихся школы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ниже среднего уровня по ТМР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квалификации педагогических работников 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роста активности участия в конкурсах профессионального мастерства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аттестация педработников,</a:t>
                      </a: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Активное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участие в конкурсах профессионального мастерства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доли участников предметных олимпиад,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конкурсов, соревнований различных уровней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обучающихся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Положительная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динамика участия родителей, социальных партнеров в организуемых образовательных событиях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от числа участников</a:t>
                      </a:r>
                    </a:p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Активное участие в жизни школы</a:t>
                      </a:r>
                    </a:p>
                    <a:p>
                      <a:pPr algn="ctr"/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ценности «качества  образования» среди родителей и обучающихся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уровня удовлетворенности  родителей «качеством  образования»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732647"/>
              </p:ext>
            </p:extLst>
          </p:nvPr>
        </p:nvGraphicFramePr>
        <p:xfrm>
          <a:off x="142844" y="714356"/>
          <a:ext cx="8786874" cy="621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589"/>
                <a:gridCol w="6815285"/>
              </a:tblGrid>
              <a:tr h="9008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Фактическое состояние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035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Сведения об образовательной организации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школе обучается  28 человек. Всего  9 классов (4 класса-комплектов) с наполняемостью в среднем по  3 человека. Есть дошкольная группа с  7 воспитанниками.</a:t>
                      </a: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Педагогический коллектив - 9 человек. Средний возраст – 55 лет. </a:t>
                      </a: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Уровень квалификации: 70% педагогов имеют первую квалификационную категорию,  33% соответствуют занимаемой должности </a:t>
                      </a: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Уровень образования: 67%  человек имеют высшее педагогическое образование, 22% - среднее профессиональное педагогическое;11% незаконченное высшее педагогическое образование. </a:t>
                      </a: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6391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Контекстные факторы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 является малочисленной.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Классы объединены в классы-комплекты, ведется разновозрастное обучение.</a:t>
                      </a:r>
                    </a:p>
                    <a:p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Обучаются дети с разными образовательными потребностями. Есть дети, нуждающиеся в обучении  по адаптированным образовательным программам.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6015160"/>
              </p:ext>
            </p:extLst>
          </p:nvPr>
        </p:nvGraphicFramePr>
        <p:xfrm>
          <a:off x="179512" y="692696"/>
          <a:ext cx="8784976" cy="6022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6912768"/>
              </a:tblGrid>
              <a:tr h="11174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Выводы из анализа текущей ситуации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33526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Образовательные результаты учащихся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ОГЭ за последние 3 года:</a:t>
                      </a: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Выпускники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школы справляются с экзаменами в форме ОГЭ и подтверждают качество полученных знаний. 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3352463"/>
              </p:ext>
            </p:extLst>
          </p:nvPr>
        </p:nvGraphicFramePr>
        <p:xfrm>
          <a:off x="2123728" y="2204864"/>
          <a:ext cx="9577064" cy="3672408"/>
        </p:xfrm>
        <a:graphic>
          <a:graphicData uri="http://schemas.openxmlformats.org/presentationml/2006/ole">
            <p:oleObj spid="_x0000_s1034" name="Документ" r:id="rId4" imgW="9266756" imgH="3062941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65611387"/>
              </p:ext>
            </p:extLst>
          </p:nvPr>
        </p:nvGraphicFramePr>
        <p:xfrm>
          <a:off x="179512" y="764704"/>
          <a:ext cx="8784976" cy="6019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472"/>
                <a:gridCol w="6678504"/>
              </a:tblGrid>
              <a:tr h="8783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Выводы из анализа текущей ситуации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1628">
                <a:tc>
                  <a:txBody>
                    <a:bodyPr/>
                    <a:lstStyle/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Образовательные</a:t>
                      </a:r>
                    </a:p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учащихся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ВПР за последние 2 года:</a:t>
                      </a: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2120617"/>
            <a:ext cx="8858312" cy="473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26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5877243"/>
              </p:ext>
            </p:extLst>
          </p:nvPr>
        </p:nvGraphicFramePr>
        <p:xfrm>
          <a:off x="179512" y="764705"/>
          <a:ext cx="8784976" cy="60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910"/>
                <a:gridCol w="6607066"/>
              </a:tblGrid>
              <a:tr h="10072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Выводы из анализа текущей ситуации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86080">
                <a:tc>
                  <a:txBody>
                    <a:bodyPr/>
                    <a:lstStyle/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Образовательные результаты учащихся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ВПР за последние 2 года:</a:t>
                      </a: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основании ВПР сделан вывод, что обучающиеся  справляются с требованием программы ФГОС, но р</a:t>
                      </a: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езультаты зависят от подборов учеников 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класса,</a:t>
                      </a: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малочисленности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обучающихся и обусловлено наличием детей с 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ОВЗ, обучающихся с низкой учебной мотивацией.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0814283"/>
              </p:ext>
            </p:extLst>
          </p:nvPr>
        </p:nvGraphicFramePr>
        <p:xfrm>
          <a:off x="2357422" y="3071810"/>
          <a:ext cx="8956985" cy="2000264"/>
        </p:xfrm>
        <a:graphic>
          <a:graphicData uri="http://schemas.openxmlformats.org/presentationml/2006/ole">
            <p:oleObj spid="_x0000_s3084" name="Документ" r:id="rId4" imgW="9266756" imgH="2307710" progId="Word.Document.12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1477956"/>
              </p:ext>
            </p:extLst>
          </p:nvPr>
        </p:nvGraphicFramePr>
        <p:xfrm>
          <a:off x="2428860" y="2500306"/>
          <a:ext cx="8805703" cy="809863"/>
        </p:xfrm>
        <a:graphic>
          <a:graphicData uri="http://schemas.openxmlformats.org/presentationml/2006/ole">
            <p:oleObj spid="_x0000_s3085" name="Документ" r:id="rId5" imgW="9266756" imgH="996919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001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2398506"/>
              </p:ext>
            </p:extLst>
          </p:nvPr>
        </p:nvGraphicFramePr>
        <p:xfrm>
          <a:off x="133384" y="751179"/>
          <a:ext cx="8784976" cy="599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476"/>
                <a:gridCol w="6489500"/>
              </a:tblGrid>
              <a:tr h="9633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Выводы из анализа текущей ситуации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75249">
                <a:tc>
                  <a:txBody>
                    <a:bodyPr/>
                    <a:lstStyle/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Профессиональные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компетентности учителей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ходе тестирования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метапредметных компетенций педагогов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получены результаты: </a:t>
                      </a: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624006701"/>
              </p:ext>
            </p:extLst>
          </p:nvPr>
        </p:nvGraphicFramePr>
        <p:xfrm>
          <a:off x="2143108" y="264318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3995936" y="4764922"/>
            <a:ext cx="760795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82,6%</a:t>
            </a:r>
            <a:endParaRPr lang="ru-RU" sz="1600" dirty="0"/>
          </a:p>
        </p:txBody>
      </p:sp>
      <p:sp>
        <p:nvSpPr>
          <p:cNvPr id="11" name="TextBox 1"/>
          <p:cNvSpPr txBox="1"/>
          <p:nvPr/>
        </p:nvSpPr>
        <p:spPr>
          <a:xfrm>
            <a:off x="4954321" y="5043051"/>
            <a:ext cx="760795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76%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5335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4760526"/>
              </p:ext>
            </p:extLst>
          </p:nvPr>
        </p:nvGraphicFramePr>
        <p:xfrm>
          <a:off x="133384" y="751179"/>
          <a:ext cx="8867772" cy="5947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7283596"/>
              </a:tblGrid>
              <a:tr h="11339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Выводы из анализа текущей ситуации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58627"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</a:t>
                      </a:r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нальные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компетент</a:t>
                      </a:r>
                      <a:endParaRPr lang="ru-RU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ности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учителей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ru-RU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Проанализировав полученные результаты тестирования, были выявлены следующие  недостатки: 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все педагоги владеют технологией проблемного обучения, смыслового чтения, что непосредственно влияет на формирование УУД у обучающихся;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ru-RU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недостаточно освоены методы и приемы диагностики и прогнозирования для постановки цели и профессионального развития;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ru-RU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недостаточно сформировано умение обобщать задачи в конкретную цель.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07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разработки программы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4301726"/>
              </p:ext>
            </p:extLst>
          </p:nvPr>
        </p:nvGraphicFramePr>
        <p:xfrm>
          <a:off x="133384" y="857232"/>
          <a:ext cx="8784976" cy="559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8528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Основания для разработки программы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Выводы из анализа текущей ситуации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46984">
                <a:tc>
                  <a:txBody>
                    <a:bodyPr/>
                    <a:lstStyle/>
                    <a:p>
                      <a:endParaRPr lang="ru-RU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профессионального взаимодействия внутри школы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Управляющими органами в школе является: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Педагогический совет;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Управляющий совет;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Педагогическое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образовательное сообщество учителей школы (ПОС).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 же в рамках профессионального развития осуществляется: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тематических педагогических советов;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тренингов, круглых столов, обмен опытом, наставничество.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526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036496" cy="5184576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реобладание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в коллективе традиционных устаревших </a:t>
            </a: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подходов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к образовательному процессу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14300" indent="0">
              <a:buNone/>
            </a:pP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учителей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проявляется привычка работать по 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известной</a:t>
            </a:r>
          </a:p>
          <a:p>
            <a:pPr marL="114300" indent="0">
              <a:buNone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модели подачи знаний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14300" indent="0">
              <a:buNone/>
            </a:pP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недостаточность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помещений в учреждении для максимального развития детей  (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библиотек, специализированных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кабинетов, актового зала, музея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buNone/>
            </a:pP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ыявлением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и поддержанием талантливых детей 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занимаются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не все </a:t>
            </a: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учителя;</a:t>
            </a:r>
          </a:p>
          <a:p>
            <a:pPr marL="114300" indent="0">
              <a:buNone/>
            </a:pP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ля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с ОВЗ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нет специальных занятий 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специалистом </a:t>
            </a: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узкого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профиля (ввиду отсутствия кадров и помещений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14300" indent="0">
              <a:buNone/>
            </a:pP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асыщенность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урочной и внеурочной деятельности, потенциально возможные перегрузки учащихся, в сочетании с не сформированным здоровым отдыхом вне школы может вызывать усталость у некоторых учащихся;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822</TotalTime>
  <Words>2308</Words>
  <Application>Microsoft Office PowerPoint</Application>
  <PresentationFormat>Экран (4:3)</PresentationFormat>
  <Paragraphs>407</Paragraphs>
  <Slides>19</Slides>
  <Notes>19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Аптека</vt:lpstr>
      <vt:lpstr>Документ</vt:lpstr>
      <vt:lpstr>программа перехода школы в эффективный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Улучшение предметных и метапредметных результатов</vt:lpstr>
      <vt:lpstr>Приоритет 1: Улучшение предметных и метапредметных результатов</vt:lpstr>
      <vt:lpstr>Приоритет 1: Улучшение предметных и метапредметных результатов</vt:lpstr>
      <vt:lpstr>Приоритет 2: Совершенствование системы оценивания и учёта результатов</vt:lpstr>
      <vt:lpstr>Приоритет 2: Совершенствование системы оценивания и учёта результатов</vt:lpstr>
      <vt:lpstr>Приоритет 2: Совершенствование системы оценивания и учёта результатов</vt:lpstr>
      <vt:lpstr>Приоритет 3: Поддержка профессионального развития учителей </vt:lpstr>
      <vt:lpstr>Приоритет 3: Поддержка профессионального развития учителей </vt:lpstr>
      <vt:lpstr>ЦЕЛЕВЫЕ ПОКАЗАТЕЛИ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директор</cp:lastModifiedBy>
  <cp:revision>93</cp:revision>
  <dcterms:created xsi:type="dcterms:W3CDTF">2020-10-02T11:56:17Z</dcterms:created>
  <dcterms:modified xsi:type="dcterms:W3CDTF">2020-10-30T08:15:26Z</dcterms:modified>
</cp:coreProperties>
</file>