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7" r:id="rId3"/>
    <p:sldId id="266" r:id="rId4"/>
    <p:sldId id="258" r:id="rId5"/>
    <p:sldId id="263" r:id="rId6"/>
    <p:sldId id="260" r:id="rId7"/>
    <p:sldId id="264" r:id="rId8"/>
    <p:sldId id="265" r:id="rId9"/>
    <p:sldId id="262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0431" autoAdjust="0"/>
  </p:normalViewPr>
  <p:slideViewPr>
    <p:cSldViewPr>
      <p:cViewPr varScale="1">
        <p:scale>
          <a:sx n="81" d="100"/>
          <a:sy n="81" d="100"/>
        </p:scale>
        <p:origin x="108" y="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77B652-1046-44C5-9C3D-7D9B0FC1A727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A910F-B06D-4D4A-BA55-01794F89A80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43702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06882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«Контекстные факторы» рекомендуется представить данные, которые оказывают большое влияние на особенности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организации образовательного процесса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98340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AutoNum type="arabicPeriod"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«Образовательные результаты учащихся» рекомендуется представить выводы на основе анализа результатов ВПР и ГИА, результатов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диагностик и динамики качества знаний, результатов мониторинга школьной мотивации и т.д.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«Профессиональные компетентности педагогов» рекомендуется представить выводы на основе результатов тестирования </a:t>
            </a:r>
            <a:r>
              <a:rPr lang="ru-RU" sz="120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метапредметных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компетенций педагогов и другое.</a:t>
            </a:r>
          </a:p>
          <a:p>
            <a:pPr marL="228600" indent="-228600">
              <a:buAutoNum type="arabicPeriod"/>
            </a:pP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пункте «Организация профессионального взаимодействия внутри школы» рекомендуется представить выводы на основе анализа плана методической работы и другое.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298247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Программе перехода школы в эффективный режим работы на основе анализа выявлены «западающие» зоны в работе школы. Зафиксируйте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их на слайде.</a:t>
            </a:r>
          </a:p>
          <a:p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Под «западающими зонами» понимаются 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проблемы, выявленные  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 ходе комплексного анализа качества школьных процессов по направлениям:</a:t>
            </a:r>
            <a:r>
              <a:rPr lang="ru-RU" sz="1200" b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качество управления, качество преподавания, организация образовательной среды</a:t>
            </a:r>
            <a:r>
              <a:rPr lang="ru-RU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74846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Выделенные проблемы, </a:t>
            </a:r>
            <a:r>
              <a:rPr kumimoji="0" lang="ru-RU" sz="1200" b="0" i="0" u="sng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доступные для решения силами управленческой команды школы,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«преобразуйте» в приоритеты изменений.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Из общего количества возможных приоритетов Программы выделите те, на которые будет направлена реализация Программы. (обычно их 2-4).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36584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421117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К каждому приоритету пропишите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цель, задачи, действия и результаты </a:t>
            </a: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каждой задаче</a:t>
            </a:r>
            <a:r>
              <a:rPr lang="ru-RU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8765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 каждому приоритету пропишите цель, задачи, действия и результаты к каждой задаче, по которым можно судить о выполнении задачи. Помните, что на презентацию отводится 10 минут. Обозначьте только ключевые позиции.</a:t>
            </a:r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51831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Количественные и(или)  качественные показатели, которые доказывают, что результат достигнут. В программу мониторинга должно быть включено</a:t>
            </a:r>
            <a:r>
              <a:rPr lang="ru-RU" baseline="0" dirty="0" smtClean="0"/>
              <a:t> отслеживание этих показателей.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AA910F-B06D-4D4A-BA55-01794F89A801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91786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208912" cy="1368152"/>
          </a:xfrm>
        </p:spPr>
        <p:txBody>
          <a:bodyPr/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программа перехода школы в эффективны режим работы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pic>
        <p:nvPicPr>
          <p:cNvPr id="1028" name="Picture 4" descr="http://www.iro.yar.ru/fileadmin/user_upload/konkurs-ehff-rezh-ra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3815" y="5427958"/>
            <a:ext cx="1404156" cy="1357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539552" y="3103654"/>
            <a:ext cx="6984776" cy="1477474"/>
          </a:xfrm>
        </p:spPr>
        <p:txBody>
          <a:bodyPr/>
          <a:lstStyle/>
          <a:p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Муниципальное общеобразовательное учреждение Столбищенская основная школа Тутаевского муниципального района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84368" y="3103654"/>
            <a:ext cx="603050" cy="233910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III</a:t>
            </a:r>
            <a:endParaRPr lang="ru-RU" sz="28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2000" b="1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Э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Т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А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</a:rPr>
              <a:t>П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4325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4679348"/>
              </p:ext>
            </p:extLst>
          </p:nvPr>
        </p:nvGraphicFramePr>
        <p:xfrm>
          <a:off x="251520" y="1523091"/>
          <a:ext cx="8784976" cy="52902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0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296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Фактическое состояние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72525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Сведения об образовательной организации </a:t>
                      </a:r>
                      <a:r>
                        <a:rPr lang="ru-RU" dirty="0" smtClean="0"/>
                        <a:t>(контингент учащихся, количественный и качественный состав педагогического коллектива)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Школа сельская,</a:t>
                      </a:r>
                      <a:r>
                        <a:rPr lang="ru-RU" sz="1600" baseline="0" dirty="0" smtClean="0"/>
                        <a:t> малокомплектная, дети из семи населенных пунктов, в деревне Столбищи проживают 63% обучающихся</a:t>
                      </a:r>
                    </a:p>
                    <a:p>
                      <a:r>
                        <a:rPr lang="ru-RU" sz="1600" baseline="0" dirty="0" smtClean="0"/>
                        <a:t>Педагогический коллектив постоянный, стабильный – 9 учителей, совместитель – 1 (логопед)</a:t>
                      </a:r>
                    </a:p>
                    <a:p>
                      <a:r>
                        <a:rPr lang="ru-RU" sz="1600" baseline="0" dirty="0" smtClean="0"/>
                        <a:t>2 учителя и логопед имеют первую квалификационную категорию, остальные аттестованы на соответствие занимаемой должности</a:t>
                      </a:r>
                    </a:p>
                    <a:p>
                      <a:r>
                        <a:rPr lang="ru-RU" sz="1600" baseline="0" dirty="0" smtClean="0"/>
                        <a:t>4 педагога в возрасте до 35 лет, 5 педагогов пятьдесят лет и более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4480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Контекстные факторы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dirty="0" smtClean="0"/>
                        <a:t>- сокращение численности детей, проживающих на территории, закреплённой за школой; </a:t>
                      </a:r>
                    </a:p>
                    <a:p>
                      <a:r>
                        <a:rPr lang="ru-RU" sz="1600" dirty="0" smtClean="0"/>
                        <a:t>- низкий социально-экономический статус родителей;  </a:t>
                      </a:r>
                    </a:p>
                    <a:p>
                      <a:r>
                        <a:rPr lang="ru-RU" sz="1600" dirty="0" smtClean="0"/>
                        <a:t>- большое количество малообеспеченных семей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00509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Актуальность разработки программы</a:t>
            </a:r>
            <a:endParaRPr lang="ru-RU" sz="2400" dirty="0"/>
          </a:p>
        </p:txBody>
      </p:sp>
      <p:graphicFrame>
        <p:nvGraphicFramePr>
          <p:cNvPr id="18" name="Объект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6397702"/>
              </p:ext>
            </p:extLst>
          </p:nvPr>
        </p:nvGraphicFramePr>
        <p:xfrm>
          <a:off x="107504" y="1268759"/>
          <a:ext cx="8856984" cy="52852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23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3384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89782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Основания для разработки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Выводы из анализа текущей ситуации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32018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Образовательные результаты учащихся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ОИП школы по результатам регионального мониторинга идентификации школ с низкими образовательными результатами - 22,98, что значительно ниже целевого регионального показателя - 36. ИСБШ - 27,52 (среднее значение по району – 50,23)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42289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Профессиональные</a:t>
                      </a:r>
                      <a:r>
                        <a:rPr lang="ru-RU" sz="1600" b="1" baseline="0" dirty="0" smtClean="0"/>
                        <a:t> компетентности учителей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Педагогический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коллектив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стабильный, 77,8% 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соответствуют занимаемой должности, 22,2% -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 квалификационную категорию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педагоги не умеют разрабатывать индивидуальные образовательные маршруты обучающихся;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преобладают репродуктивные технологии преподавания;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преобладает безмятежный тип образовательной среды, педагоги недостаточно мобильны. 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41036">
                <a:tc>
                  <a:txBody>
                    <a:bodyPr/>
                    <a:lstStyle/>
                    <a:p>
                      <a:r>
                        <a:rPr lang="ru-RU" sz="1600" b="1" dirty="0" smtClean="0"/>
                        <a:t>Организация профессионального взаимодействия внутри школы</a:t>
                      </a:r>
                      <a:endParaRPr lang="ru-RU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Методическая</a:t>
                      </a:r>
                      <a:r>
                        <a:rPr lang="ru-RU" sz="140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работа выстроена </a:t>
                      </a:r>
                      <a:r>
                        <a:rPr lang="ru-RU" sz="1400" kern="1200" baseline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недостаточно результативно. О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пыт </a:t>
                      </a: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применения следующих технологий: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формирующее оценивание;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проектная  технология;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образовательная событийность.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Однако применение данных технологий носит фрагментарный, разрозненный характер,  что не может гарантировать качество преподавания, позитивно влияющее на образовательный результат</a:t>
                      </a:r>
                      <a:endParaRPr lang="ru-RU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841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716372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«Западающие» зоны в деятельности школы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6128" y="1628800"/>
            <a:ext cx="8260672" cy="4497364"/>
          </a:xfrm>
        </p:spPr>
        <p:txBody>
          <a:bodyPr>
            <a:normAutofit fontScale="92500" lnSpcReduction="10000"/>
          </a:bodyPr>
          <a:lstStyle/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Школа в течение трёх лет показывает низкие образовательные результаты по математике и русскому языку (ниже средних значений по кластеру</a:t>
            </a:r>
            <a:r>
              <a:rPr lang="ru-RU" sz="2000" dirty="0" smtClean="0">
                <a:solidFill>
                  <a:srgbClr val="564B3C"/>
                </a:solidFill>
              </a:rPr>
              <a:t>); (</a:t>
            </a:r>
            <a:r>
              <a:rPr lang="ru-RU" sz="2000" dirty="0" err="1" smtClean="0">
                <a:solidFill>
                  <a:srgbClr val="564B3C"/>
                </a:solidFill>
              </a:rPr>
              <a:t>матем</a:t>
            </a:r>
            <a:r>
              <a:rPr lang="ru-RU" sz="2000" dirty="0" smtClean="0">
                <a:solidFill>
                  <a:srgbClr val="564B3C"/>
                </a:solidFill>
              </a:rPr>
              <a:t>. 0,58 по кластеру 0,89; русский яз. 0,84 по кластеру 0,93)</a:t>
            </a:r>
            <a:endParaRPr lang="ru-RU" sz="2000" dirty="0">
              <a:solidFill>
                <a:srgbClr val="564B3C"/>
              </a:solidFill>
            </a:endParaRP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отсутствует </a:t>
            </a:r>
            <a:r>
              <a:rPr lang="ru-RU" sz="2000" dirty="0" smtClean="0">
                <a:solidFill>
                  <a:srgbClr val="564B3C"/>
                </a:solidFill>
              </a:rPr>
              <a:t>внутри школьная система </a:t>
            </a:r>
            <a:r>
              <a:rPr lang="ru-RU" sz="2000" dirty="0">
                <a:solidFill>
                  <a:srgbClr val="564B3C"/>
                </a:solidFill>
              </a:rPr>
              <a:t>оценки качества образования;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у коллектива отсутствует единая педагогическая стратегия, направленная на единение педагогического коллектива в выборе подходов к преподаванию;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работа с обучающимися, испытывающими трудности в обучении, выстроена недостаточно эффективно; 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81% обучающихся имеют низкую мотивацию к обучению;</a:t>
            </a:r>
          </a:p>
          <a:p>
            <a:pPr lvl="0">
              <a:buClr>
                <a:srgbClr val="93A299"/>
              </a:buClr>
            </a:pPr>
            <a:r>
              <a:rPr lang="ru-RU" sz="2000" dirty="0">
                <a:solidFill>
                  <a:srgbClr val="564B3C"/>
                </a:solidFill>
              </a:rPr>
              <a:t>79% процентов родителей имеют низкую заинтересованность в качестве образования своих детей и, как следствие, опосредованно влияют на их учебную мотивацию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05717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3"/>
            <a:ext cx="8260672" cy="644364"/>
          </a:xfrm>
        </p:spPr>
        <p:txBody>
          <a:bodyPr>
            <a:norm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Цель и приоритеты Программы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/>
          <a:lstStyle/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программы: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</a:rPr>
              <a:t>: </a:t>
            </a:r>
            <a:r>
              <a:rPr lang="ru-RU" dirty="0"/>
              <a:t>Создать условия для повышения качества образования через индивидуализацию образовательного </a:t>
            </a:r>
            <a:r>
              <a:rPr lang="ru-RU" dirty="0" smtClean="0"/>
              <a:t>процесса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Приоритеты программы: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1.</a:t>
            </a:r>
            <a:r>
              <a:rPr lang="ru-RU" dirty="0"/>
              <a:t> Выработка в коллективе педагогической стратегии, направленной на единый подход к преподаванию</a:t>
            </a:r>
            <a:endParaRPr lang="ru-RU" dirty="0" smtClean="0"/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2. </a:t>
            </a:r>
            <a:r>
              <a:rPr lang="ru-RU" dirty="0" smtClean="0"/>
              <a:t> </a:t>
            </a:r>
            <a:r>
              <a:rPr lang="ru-RU" dirty="0"/>
              <a:t>Создание условий для успеха каждого ученика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3. </a:t>
            </a:r>
            <a:r>
              <a:rPr lang="ru-RU" dirty="0"/>
              <a:t>Создание школьной системы управления качеством образования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54384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1</a:t>
            </a:r>
            <a:r>
              <a:rPr lang="ru-RU" sz="2400" b="1" dirty="0">
                <a:solidFill>
                  <a:srgbClr val="C00000"/>
                </a:solidFill>
              </a:rPr>
              <a:t>: Выработка в коллективе педагогической стратегии, направленной на единый подход к преподаванию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35362765"/>
              </p:ext>
            </p:extLst>
          </p:nvPr>
        </p:nvGraphicFramePr>
        <p:xfrm>
          <a:off x="107505" y="2275841"/>
          <a:ext cx="8877672" cy="44655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92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592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592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1223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8619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Обеспечить деятельность профессиональных обучающихся сообществ (ПОС)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организовать событие по созданию ПОС;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разработать нормативные документы, организующие работу ПОС;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разработать план работы сообществ;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рассмотреть промежуточные и итоговые результаты работы ПОС на педагогических советах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- 80% педагогов включены в работу ПОС; 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- 80% педагогов применяют технологию формирующего оценивания;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- 50% педагогов, используют в учебном процессе электронные образовательные платформы;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- 33,3% педагогов аттестованы на первую квалификационную категорию</a:t>
                      </a:r>
                      <a:endParaRPr lang="ru-RU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28112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Организовать взаимодействие со школой-партнером (МОУ </a:t>
                      </a:r>
                      <a:r>
                        <a:rPr lang="ru-RU" sz="16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Емишевская</a:t>
                      </a:r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ОШ ТМР)</a:t>
                      </a:r>
                      <a:endParaRPr lang="ru-RU" sz="1600" dirty="0" smtClean="0"/>
                    </a:p>
                    <a:p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заключить соглашение о взаимодействии со школой-лидером;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разработать совместный план методической работы;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организовать и провести методические события для педагогов</a:t>
                      </a:r>
                      <a:endParaRPr lang="ru-RU" sz="12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755576" y="1628800"/>
            <a:ext cx="8229600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1:</a:t>
            </a:r>
          </a:p>
          <a:p>
            <a:pPr marL="114300" indent="0">
              <a:buNone/>
            </a:pPr>
            <a:r>
              <a:rPr lang="ru-RU" dirty="0" smtClean="0"/>
              <a:t>создание </a:t>
            </a:r>
            <a:r>
              <a:rPr lang="ru-RU" dirty="0"/>
              <a:t>условия </a:t>
            </a:r>
            <a:r>
              <a:rPr lang="ru-RU" dirty="0" smtClean="0"/>
              <a:t>для профессионального </a:t>
            </a:r>
            <a:r>
              <a:rPr lang="ru-RU" dirty="0"/>
              <a:t>развития педагогов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512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en-US" sz="2400" b="1" dirty="0" smtClean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2</a:t>
            </a:r>
            <a:r>
              <a:rPr lang="ru-RU" sz="2400" b="1" dirty="0">
                <a:solidFill>
                  <a:srgbClr val="C00000"/>
                </a:solidFill>
              </a:rPr>
              <a:t>: Создание условий для успеха каждого ученика</a:t>
            </a:r>
            <a:br>
              <a:rPr lang="ru-RU" sz="2400" b="1" dirty="0">
                <a:solidFill>
                  <a:srgbClr val="C00000"/>
                </a:solidFill>
              </a:rPr>
            </a:br>
            <a:r>
              <a:rPr lang="ru-RU" sz="2400" b="1" dirty="0">
                <a:solidFill>
                  <a:srgbClr val="C00000"/>
                </a:solidFill>
              </a:rPr>
              <a:t/>
            </a:r>
            <a:br>
              <a:rPr lang="ru-RU" sz="2400" b="1" dirty="0">
                <a:solidFill>
                  <a:srgbClr val="C00000"/>
                </a:solidFill>
              </a:rPr>
            </a:br>
            <a:endParaRPr lang="ru-RU" sz="2400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551724"/>
              </p:ext>
            </p:extLst>
          </p:nvPr>
        </p:nvGraphicFramePr>
        <p:xfrm>
          <a:off x="179512" y="2204864"/>
          <a:ext cx="8856983" cy="4464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235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548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7854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3549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/>
                        <a:t>План действий по каждой</a:t>
                      </a:r>
                      <a:r>
                        <a:rPr lang="ru-RU" sz="1000" baseline="0" dirty="0" smtClean="0"/>
                        <a:t> задаче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30060">
                <a:tc>
                  <a:txBody>
                    <a:bodyPr/>
                    <a:lstStyle/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Реализовать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комплексное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педагогическое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сопровождение</a:t>
                      </a:r>
                    </a:p>
                    <a:p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учащихся, испытывающих трудности в обучении, индивидуализация образовательного процесса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составить и реализовать индивидуальные образовательные планы (ИОП) учащихся;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организовать деятельность </a:t>
                      </a:r>
                      <a:r>
                        <a:rPr lang="ru-RU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ППк</a:t>
                      </a: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осуществлять административный контроль по результатам учебных периодов</a:t>
                      </a:r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- 100% обучающихся, испытывающих трудности в обучении получили поддержку;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- 75%  обучающихся, испытывающих трудности в обучении, показывающих положительную динамику образовательных результатов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60887"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Повысить  мотивацию учащихся к обучению, к участию во внеурочной деятельности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расширить спектра школьных событий для обучающихся;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увеличить число участников школьного этапа всероссийской олимпиады школьников;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расширить спектра программ дополнительного образования;</a:t>
                      </a:r>
                    </a:p>
                    <a:p>
                      <a:r>
                        <a:rPr lang="ru-RU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создать школьное научное сообщество</a:t>
                      </a:r>
                      <a:endParaRPr lang="ru-RU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- 90% обучающихся участвуют в мероприятиях школьного уровня, </a:t>
                      </a:r>
                    </a:p>
                    <a:p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- 20 % обучающихся участвуют в мероприятиях муниципального уровня</a:t>
                      </a:r>
                      <a:endParaRPr lang="ru-RU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179511" y="1556791"/>
            <a:ext cx="8856983" cy="576064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2: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/>
              <a:t>поддержание стабильных показателей образовательных результатов и их улучшение</a:t>
            </a:r>
          </a:p>
          <a:p>
            <a:pPr marL="114300" indent="0">
              <a:buFont typeface="Arial" pitchFamily="34" charset="0"/>
              <a:buNone/>
            </a:pP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99806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148419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Приоритет</a:t>
            </a:r>
            <a:r>
              <a:rPr lang="ru-RU" sz="2400" b="1" dirty="0">
                <a:solidFill>
                  <a:srgbClr val="C00000"/>
                </a:solidFill>
              </a:rPr>
              <a:t> 3: Создание школьной системы управления качеством образования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6892282"/>
              </p:ext>
            </p:extLst>
          </p:nvPr>
        </p:nvGraphicFramePr>
        <p:xfrm>
          <a:off x="392372" y="2492896"/>
          <a:ext cx="8229600" cy="3901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Задачи по приоритету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План действий по каждой</a:t>
                      </a:r>
                      <a:r>
                        <a:rPr lang="ru-RU" baseline="0" dirty="0" smtClean="0"/>
                        <a:t> задаче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Результаты</a:t>
                      </a:r>
                      <a:r>
                        <a:rPr lang="ru-RU" baseline="0" dirty="0" smtClean="0"/>
                        <a:t> по каждой задаче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Обеспечить эффективное управление качеством образования в школе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разработать положение и план ВСОКО;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распределить обязанности (ответственность) между участниками Программы;</a:t>
                      </a:r>
                    </a:p>
                    <a:p>
                      <a:r>
                        <a:rPr lang="ru-RU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обеспечить контроль за реализацией Программы, мониторинг достижения показателей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- достигнуты ожидаемые конечные результаты Программы (в полной мере/частично/не достигнуты)</a:t>
                      </a:r>
                    </a:p>
                    <a:p>
                      <a:endParaRPr lang="ru-RU" dirty="0" smtClean="0"/>
                    </a:p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92372" y="1628800"/>
            <a:ext cx="8500108" cy="575032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>
              <a:buFont typeface="Arial" pitchFamily="34" charset="0"/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Цель по приоритету 3</a:t>
            </a:r>
          </a:p>
          <a:p>
            <a:pPr marL="114300" indent="0">
              <a:buNone/>
            </a:pPr>
            <a:r>
              <a:rPr lang="ru-RU" b="1" dirty="0" smtClean="0">
                <a:solidFill>
                  <a:schemeClr val="bg2">
                    <a:lumMod val="25000"/>
                  </a:schemeClr>
                </a:solidFill>
              </a:rPr>
              <a:t> </a:t>
            </a:r>
            <a:r>
              <a:rPr lang="ru-RU" dirty="0" smtClean="0"/>
              <a:t>внедрение  </a:t>
            </a:r>
            <a:r>
              <a:rPr lang="ru-RU" dirty="0"/>
              <a:t>ВСОКО </a:t>
            </a:r>
            <a:r>
              <a:rPr lang="ru-RU" dirty="0" smtClean="0"/>
              <a:t> </a:t>
            </a:r>
            <a:r>
              <a:rPr lang="ru-RU" dirty="0"/>
              <a:t>для принятия управленческих решений</a:t>
            </a:r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endParaRPr lang="ru-RU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marL="114300" indent="0">
              <a:buFont typeface="Arial" pitchFamily="34" charset="0"/>
              <a:buNone/>
            </a:pP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41466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860387"/>
          </a:xfrm>
        </p:spPr>
        <p:txBody>
          <a:bodyPr>
            <a:normAutofit/>
          </a:bodyPr>
          <a:lstStyle/>
          <a:p>
            <a:pPr marL="114300" lvl="0">
              <a:buClr>
                <a:srgbClr val="93A299"/>
              </a:buClr>
            </a:pPr>
            <a:r>
              <a:rPr lang="ru-RU" sz="2200" b="1" dirty="0" smtClean="0">
                <a:solidFill>
                  <a:srgbClr val="C00000"/>
                </a:solidFill>
              </a:rPr>
              <a:t>ЦЕЛЕВЫЕ ПОКАЗАТЕЛИ</a:t>
            </a:r>
            <a:r>
              <a:rPr lang="ru-RU" sz="2200" dirty="0" smtClean="0">
                <a:solidFill>
                  <a:srgbClr val="C00000"/>
                </a:solidFill>
              </a:rPr>
              <a:t> </a:t>
            </a:r>
            <a:r>
              <a:rPr lang="ru-RU" sz="2200" b="1" dirty="0" smtClean="0">
                <a:solidFill>
                  <a:srgbClr val="C00000"/>
                </a:solidFill>
              </a:rPr>
              <a:t>программы</a:t>
            </a:r>
            <a:endParaRPr lang="ru-RU" sz="2400" b="1" dirty="0">
              <a:solidFill>
                <a:srgbClr val="564B3C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9600770"/>
              </p:ext>
            </p:extLst>
          </p:nvPr>
        </p:nvGraphicFramePr>
        <p:xfrm>
          <a:off x="323528" y="1484784"/>
          <a:ext cx="8496944" cy="49293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68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3285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008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Результат реализации программы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Показатели результативности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6705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Профессиональный рост педагогов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доля педагогов школ, включенных в активные формы взаимодействия и саморазвитие не менее 50% от общего количества педагогов школы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доля педагогических работников, которым по результатам аттестации присвоена первая квалификационная категория в общей численности педагогических работников не менее 33,3%;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67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образовательного процесса 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ОИП школы по результатам регионального мониторинга не ниже 30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Качество знаний учащихся – 29 %</a:t>
                      </a:r>
                    </a:p>
                    <a:p>
                      <a:pPr lvl="0"/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Количество детей, участвующих в олимпиадах и творческих конкурсах на муниципальном уровне  - 20% от общего количества учащихся школы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670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Качество условий осуществления образовательной деятельности</a:t>
                      </a:r>
                      <a:endParaRPr lang="ru-RU" sz="1400" dirty="0" smtClean="0"/>
                    </a:p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Степень удовлетворенности всех участников образовательных отношений качеством осуществления образовательной деятельности не менее 60%</a:t>
                      </a:r>
                      <a:endParaRPr lang="ru-RU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7469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851</TotalTime>
  <Words>1283</Words>
  <Application>Microsoft Office PowerPoint</Application>
  <PresentationFormat>Экран (4:3)</PresentationFormat>
  <Paragraphs>139</Paragraphs>
  <Slides>9</Slides>
  <Notes>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Arial</vt:lpstr>
      <vt:lpstr>Book Antiqua</vt:lpstr>
      <vt:lpstr>Calibri</vt:lpstr>
      <vt:lpstr>Century Gothic</vt:lpstr>
      <vt:lpstr>Times New Roman</vt:lpstr>
      <vt:lpstr>Аптека</vt:lpstr>
      <vt:lpstr>программа перехода школы в эффективны режим работы</vt:lpstr>
      <vt:lpstr>Актуальность разработки программы</vt:lpstr>
      <vt:lpstr>Актуальность разработки программы</vt:lpstr>
      <vt:lpstr>«Западающие» зоны в деятельности школы</vt:lpstr>
      <vt:lpstr>Цель и приоритеты Программы</vt:lpstr>
      <vt:lpstr>Приоритет 1: Выработка в коллективе педагогической стратегии, направленной на единый подход к преподаванию</vt:lpstr>
      <vt:lpstr>Приоритет 2: Создание условий для успеха каждого ученика  </vt:lpstr>
      <vt:lpstr>Приоритет 3: Создание школьной системы управления качеством образования</vt:lpstr>
      <vt:lpstr>ЦЕЛЕВЫЕ ПОКАЗАТЕЛИ программы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Ольга Николаевна Наумова</dc:creator>
  <cp:lastModifiedBy>Света</cp:lastModifiedBy>
  <cp:revision>65</cp:revision>
  <cp:lastPrinted>2020-10-28T13:44:04Z</cp:lastPrinted>
  <dcterms:created xsi:type="dcterms:W3CDTF">2020-10-02T11:56:17Z</dcterms:created>
  <dcterms:modified xsi:type="dcterms:W3CDTF">2020-10-28T14:52:49Z</dcterms:modified>
</cp:coreProperties>
</file>