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6" r:id="rId4"/>
    <p:sldId id="258" r:id="rId5"/>
    <p:sldId id="263" r:id="rId6"/>
    <p:sldId id="260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0431" autoAdjust="0"/>
  </p:normalViewPr>
  <p:slideViewPr>
    <p:cSldViewPr>
      <p:cViewPr varScale="1">
        <p:scale>
          <a:sx n="81" d="100"/>
          <a:sy n="81" d="100"/>
        </p:scale>
        <p:origin x="10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7B652-1046-44C5-9C3D-7D9B0FC1A727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A910F-B06D-4D4A-BA55-01794F89A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7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88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«Контекстные факторы» рекомендуется представить данные, которые оказывают большое влияние на особенности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организации образовательного процесса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3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82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Программе перехода школы в эффективный режим работы на основе анализа выявлены «западающие» зоны в работе школы. Зафиксируйте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их на слайде.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«западающими зонами» понимаются 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проблемы, выявленные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комплексного анализа качества школьных процессов по направлениям: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качество управления, качество преподавания, организация образовательной среды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484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Выделенные проблемы, </a:t>
            </a:r>
            <a:r>
              <a:rPr kumimoji="0" lang="ru-RU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доступные для решения силами управленческой команды школы,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«преобразуйте» в приоритеты изменений.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 общего количества возможных приоритетов Программы выделите те, на которые будет направлена реализация Программы. (обычно их 2-4).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58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11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76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183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7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8912" cy="136815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программа перехода школы в эффективны режим работы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://www.iro.yar.ru/fileadmin/user_upload/konkurs-ehff-rezh-ra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815" y="5427958"/>
            <a:ext cx="1404156" cy="135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552" y="3103654"/>
            <a:ext cx="6984776" cy="1477474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Муниципальное общеобразовательное учреждение Столбищенская основная школа Тутаевского муниципального района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84368" y="3103654"/>
            <a:ext cx="60305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III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Э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Т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32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679348"/>
              </p:ext>
            </p:extLst>
          </p:nvPr>
        </p:nvGraphicFramePr>
        <p:xfrm>
          <a:off x="251520" y="1523091"/>
          <a:ext cx="8784976" cy="5290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29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Фактическое состояние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252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Сведения об образовательной организации </a:t>
                      </a:r>
                      <a:r>
                        <a:rPr lang="ru-RU" dirty="0" smtClean="0"/>
                        <a:t>(контингент учащихся, количественный и качественный состав педагогического коллектива)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Школа сельская,</a:t>
                      </a:r>
                      <a:r>
                        <a:rPr lang="ru-RU" sz="1600" baseline="0" dirty="0" smtClean="0"/>
                        <a:t> малокомплектная, дети из семи населенных пунктов, в деревне Столбищи проживают 63% обучающихся</a:t>
                      </a:r>
                    </a:p>
                    <a:p>
                      <a:r>
                        <a:rPr lang="ru-RU" sz="1600" baseline="0" dirty="0" smtClean="0"/>
                        <a:t>Педагогический коллектив постоянный, стабильный – 9 учителей, совместитель – 1 (логопед)</a:t>
                      </a:r>
                    </a:p>
                    <a:p>
                      <a:r>
                        <a:rPr lang="ru-RU" sz="1600" baseline="0" dirty="0" smtClean="0"/>
                        <a:t>2 учителя и логопед имеют первую квалификационную категорию, остальные аттестованы на соответствие занимаемой должности</a:t>
                      </a:r>
                    </a:p>
                    <a:p>
                      <a:r>
                        <a:rPr lang="ru-RU" sz="1600" baseline="0" dirty="0" smtClean="0"/>
                        <a:t>4 педагога в возрасте до 35 лет, 5 педагогов пятьдесят лет и более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80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Контекстные факторы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 сокращение численности детей, проживающих на территории, закреплённой за школой; </a:t>
                      </a:r>
                    </a:p>
                    <a:p>
                      <a:r>
                        <a:rPr lang="ru-RU" sz="1600" dirty="0" smtClean="0"/>
                        <a:t>- низкий социально-экономический статус родителей;  </a:t>
                      </a:r>
                    </a:p>
                    <a:p>
                      <a:r>
                        <a:rPr lang="ru-RU" sz="1600" dirty="0" smtClean="0"/>
                        <a:t>- большое количество малообеспеченных семей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050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397702"/>
              </p:ext>
            </p:extLst>
          </p:nvPr>
        </p:nvGraphicFramePr>
        <p:xfrm>
          <a:off x="107504" y="1268759"/>
          <a:ext cx="8856984" cy="5285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3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3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97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Выводы из анализа текущей ситуации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01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Образовательные результаты учащихся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ОИП школы по результатам регионального мониторинга идентификации школ с низкими образовательными результатами - 22,98, что значительно ниже целевого регионального показателя - 36. ИСБШ - 27,52 (среднее значение по району – 50,23)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289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Профессиональные</a:t>
                      </a:r>
                      <a:r>
                        <a:rPr lang="ru-RU" sz="1600" b="1" baseline="0" dirty="0" smtClean="0"/>
                        <a:t> компетентности учителей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Педагогический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коллектив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стабильный, 77,8% -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соответствуют занимаемой должности, 22,2% -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квалификационную категорию</a:t>
                      </a:r>
                    </a:p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педагоги не умеют разрабатывать индивидуальные образовательные маршруты обучающихся;</a:t>
                      </a:r>
                    </a:p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преобладают репродуктивные технологии преподавания;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преобладает безмятежный тип образовательной среды, педагоги недостаточно мобильны.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103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Организация профессионального взаимодействия внутри школы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Методическая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работа выстроена </a:t>
                      </a:r>
                      <a:r>
                        <a:rPr lang="ru-RU" sz="140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недостаточно результативно. О</a:t>
                      </a:r>
                      <a:r>
                        <a:rPr lang="ru-RU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пыт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применения следующих технологий:</a:t>
                      </a:r>
                    </a:p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формирующее оценивание;</a:t>
                      </a:r>
                    </a:p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проектная  технология;</a:t>
                      </a:r>
                    </a:p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образовательная событийность.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Однако применение данных технологий носит фрагментарный, разрозненный характер,  что не может гарантировать качество преподавания, позитивно влияющее на образовательный результат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1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«Западающие» зоны в деятельности школы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128" y="1628800"/>
            <a:ext cx="8260672" cy="4497364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93A299"/>
              </a:buClr>
            </a:pPr>
            <a:r>
              <a:rPr lang="ru-RU" sz="2000" dirty="0">
                <a:solidFill>
                  <a:srgbClr val="564B3C"/>
                </a:solidFill>
              </a:rPr>
              <a:t>Школа в течение трёх лет показывает низкие образовательные результаты по математике и русскому языку (ниже средних значений по кластеру</a:t>
            </a:r>
            <a:r>
              <a:rPr lang="ru-RU" sz="2000" dirty="0" smtClean="0">
                <a:solidFill>
                  <a:srgbClr val="564B3C"/>
                </a:solidFill>
              </a:rPr>
              <a:t>); (</a:t>
            </a:r>
            <a:r>
              <a:rPr lang="ru-RU" sz="2000" dirty="0" err="1" smtClean="0">
                <a:solidFill>
                  <a:srgbClr val="564B3C"/>
                </a:solidFill>
              </a:rPr>
              <a:t>матем</a:t>
            </a:r>
            <a:r>
              <a:rPr lang="ru-RU" sz="2000" dirty="0" smtClean="0">
                <a:solidFill>
                  <a:srgbClr val="564B3C"/>
                </a:solidFill>
              </a:rPr>
              <a:t>. 0,58 по кластеру 0,89; русский яз. 0,84 по кластеру 0,93)</a:t>
            </a:r>
            <a:endParaRPr lang="ru-RU" sz="2000" dirty="0">
              <a:solidFill>
                <a:srgbClr val="564B3C"/>
              </a:solidFill>
            </a:endParaRPr>
          </a:p>
          <a:p>
            <a:pPr lvl="0">
              <a:buClr>
                <a:srgbClr val="93A299"/>
              </a:buClr>
            </a:pPr>
            <a:r>
              <a:rPr lang="ru-RU" sz="2000" dirty="0">
                <a:solidFill>
                  <a:srgbClr val="564B3C"/>
                </a:solidFill>
              </a:rPr>
              <a:t>отсутствует </a:t>
            </a:r>
            <a:r>
              <a:rPr lang="ru-RU" sz="2000" dirty="0" smtClean="0">
                <a:solidFill>
                  <a:srgbClr val="564B3C"/>
                </a:solidFill>
              </a:rPr>
              <a:t>внутри школьная система </a:t>
            </a:r>
            <a:r>
              <a:rPr lang="ru-RU" sz="2000" dirty="0">
                <a:solidFill>
                  <a:srgbClr val="564B3C"/>
                </a:solidFill>
              </a:rPr>
              <a:t>оценки качества образования;</a:t>
            </a:r>
          </a:p>
          <a:p>
            <a:pPr lvl="0">
              <a:buClr>
                <a:srgbClr val="93A299"/>
              </a:buClr>
            </a:pPr>
            <a:r>
              <a:rPr lang="ru-RU" sz="2000" dirty="0">
                <a:solidFill>
                  <a:srgbClr val="564B3C"/>
                </a:solidFill>
              </a:rPr>
              <a:t>у коллектива отсутствует единая педагогическая стратегия, направленная на единение педагогического коллектива в выборе подходов к преподаванию;</a:t>
            </a:r>
          </a:p>
          <a:p>
            <a:pPr lvl="0">
              <a:buClr>
                <a:srgbClr val="93A299"/>
              </a:buClr>
            </a:pPr>
            <a:r>
              <a:rPr lang="ru-RU" sz="2000" dirty="0">
                <a:solidFill>
                  <a:srgbClr val="564B3C"/>
                </a:solidFill>
              </a:rPr>
              <a:t>работа с обучающимися, испытывающими трудности в обучении, выстроена недостаточно эффективно; </a:t>
            </a:r>
          </a:p>
          <a:p>
            <a:pPr lvl="0">
              <a:buClr>
                <a:srgbClr val="93A299"/>
              </a:buClr>
            </a:pPr>
            <a:r>
              <a:rPr lang="ru-RU" sz="2000" dirty="0">
                <a:solidFill>
                  <a:srgbClr val="564B3C"/>
                </a:solidFill>
              </a:rPr>
              <a:t>81% обучающихся имеют низкую мотивацию к обучению;</a:t>
            </a:r>
          </a:p>
          <a:p>
            <a:pPr lvl="0">
              <a:buClr>
                <a:srgbClr val="93A299"/>
              </a:buClr>
            </a:pPr>
            <a:r>
              <a:rPr lang="ru-RU" sz="2000" dirty="0">
                <a:solidFill>
                  <a:srgbClr val="564B3C"/>
                </a:solidFill>
              </a:rPr>
              <a:t>79% процентов родителей имеют низкую заинтересованность в качестве образования своих детей и, как следствие, опосредованно влияют на их учебную мотивацию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57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Цель и приоритеты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программы: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ru-RU" dirty="0"/>
              <a:t>Создать условия для повышения качества образования через индивидуализацию образовательного </a:t>
            </a:r>
            <a:r>
              <a:rPr lang="ru-RU" dirty="0" smtClean="0"/>
              <a:t>процесса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Приоритеты программы: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1.</a:t>
            </a:r>
            <a:r>
              <a:rPr lang="ru-RU" dirty="0"/>
              <a:t> Выработка в коллективе педагогической стратегии, направленной на единый подход к преподаванию</a:t>
            </a:r>
            <a:endParaRPr lang="ru-RU" dirty="0" smtClean="0"/>
          </a:p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2. </a:t>
            </a:r>
            <a:r>
              <a:rPr lang="ru-RU" dirty="0" smtClean="0"/>
              <a:t> </a:t>
            </a:r>
            <a:r>
              <a:rPr lang="ru-RU" dirty="0"/>
              <a:t>Создание условий для успеха каждого ученика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  <a:r>
              <a:rPr lang="ru-RU" dirty="0"/>
              <a:t>Создание школьной системы управления качеством образования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3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1</a:t>
            </a:r>
            <a:r>
              <a:rPr lang="ru-RU" sz="2400" b="1" dirty="0">
                <a:solidFill>
                  <a:srgbClr val="C00000"/>
                </a:solidFill>
              </a:rPr>
              <a:t>: Выработка в коллективе педагогической стратегии, направленной на единый подход к преподаванию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362765"/>
              </p:ext>
            </p:extLst>
          </p:nvPr>
        </p:nvGraphicFramePr>
        <p:xfrm>
          <a:off x="107505" y="2275841"/>
          <a:ext cx="8877672" cy="4465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9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1223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619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Обеспечить деятельность профессиональных обучающихся сообществ (ПОС)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организовать событие по созданию ПОС;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разработать нормативные документы, организующие работу ПОС;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разработать план работы сообществ;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рассмотреть промежуточные и итоговые результаты работы ПОС на педагогических советах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- 80% педагогов включены в работу ПОС;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- 80% педагогов применяют технологию формирующего оценивания;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- 50% педагогов, используют в учебном процессе электронные образовательные платформы;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- 33,3% педагогов аттестованы на первую квалификационную категорию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11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Организовать взаимодействие со школой-партнером (МОУ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Емишевская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ОШ ТМР)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заключить соглашение о взаимодействии со школой-лидером;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разработать совместный план методической работы;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организовать и провести методические события для педагогов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755576" y="1628800"/>
            <a:ext cx="8229600" cy="575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1:</a:t>
            </a:r>
          </a:p>
          <a:p>
            <a:pPr marL="114300" indent="0">
              <a:buNone/>
            </a:pPr>
            <a:r>
              <a:rPr lang="ru-RU" dirty="0" smtClean="0"/>
              <a:t>создание </a:t>
            </a:r>
            <a:r>
              <a:rPr lang="ru-RU" dirty="0"/>
              <a:t>условия </a:t>
            </a:r>
            <a:r>
              <a:rPr lang="ru-RU" dirty="0" smtClean="0"/>
              <a:t>для профессионального </a:t>
            </a:r>
            <a:r>
              <a:rPr lang="ru-RU" dirty="0"/>
              <a:t>развития педагогов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2</a:t>
            </a:r>
            <a:r>
              <a:rPr lang="ru-RU" sz="2400" b="1" dirty="0">
                <a:solidFill>
                  <a:srgbClr val="C00000"/>
                </a:solidFill>
              </a:rPr>
              <a:t>: Создание условий для успеха каждого ученика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551724"/>
              </p:ext>
            </p:extLst>
          </p:nvPr>
        </p:nvGraphicFramePr>
        <p:xfrm>
          <a:off x="179512" y="2204864"/>
          <a:ext cx="8856983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3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4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8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549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План действий по каждой</a:t>
                      </a:r>
                      <a:r>
                        <a:rPr lang="ru-RU" sz="1000" baseline="0" dirty="0" smtClean="0"/>
                        <a:t> задаче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06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Реализовать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комплексное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педагогическое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сопровождение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учащихся, испытывающих трудности в обучении, индивидуализация образовательного процесса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составить и реализовать индивидуальные образовательные планы (ИОП) учащихся;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организовать деятельность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ППк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осуществлять административный контроль по результатам учебных периодов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- 100% обучающихся, испытывающих трудности в обучении получили поддержку;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- 75%  обучающихся, испытывающих трудности в обучении, показывающих положительную динамику образовательных результатов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0887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Повысить  мотивацию учащихся к обучению, к участию во внеурочной деятельности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расширить спектра школьных событий для обучающихся;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увеличить число участников школьного этапа всероссийской олимпиады школьников;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расширить спектра программ дополнительного образования;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создать школьное научное сообщество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- 90% обучающихся участвуют в мероприятиях школьного уровня,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- 20 % обучающихся участвуют в мероприятиях муниципального уровня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179511" y="1556791"/>
            <a:ext cx="8856983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2: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/>
              <a:t>поддержание стабильных показателей образовательных результатов и их улучшение</a:t>
            </a:r>
          </a:p>
          <a:p>
            <a:pPr marL="114300" indent="0">
              <a:buFont typeface="Arial" pitchFamily="34" charset="0"/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98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ru-RU" sz="2400" b="1" dirty="0">
                <a:solidFill>
                  <a:srgbClr val="C00000"/>
                </a:solidFill>
              </a:rPr>
              <a:t> 3: Создание школьной системы управления качеством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892282"/>
              </p:ext>
            </p:extLst>
          </p:nvPr>
        </p:nvGraphicFramePr>
        <p:xfrm>
          <a:off x="392372" y="2492896"/>
          <a:ext cx="82296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Обеспечить эффективное управление качеством образования в школе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разработать положение и план ВСОКО;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распределить обязанности (ответственность) между участниками Программы;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обеспечить контроль за реализацией Программы, мониторинг достижения показателей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достигнуты ожидаемые конечные результаты Программы (в полной мере/частично/не достигнуты)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392372" y="1628800"/>
            <a:ext cx="8500108" cy="575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3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/>
              <a:t>внедрение  </a:t>
            </a:r>
            <a:r>
              <a:rPr lang="ru-RU" dirty="0"/>
              <a:t>ВСОКО </a:t>
            </a:r>
            <a:r>
              <a:rPr lang="ru-RU" dirty="0" smtClean="0"/>
              <a:t> </a:t>
            </a:r>
            <a:r>
              <a:rPr lang="ru-RU" dirty="0"/>
              <a:t>для принятия управленческих решений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146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86038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600770"/>
              </p:ext>
            </p:extLst>
          </p:nvPr>
        </p:nvGraphicFramePr>
        <p:xfrm>
          <a:off x="323528" y="1484784"/>
          <a:ext cx="8496944" cy="4929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70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Профессиональный рост педагогов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доля педагогов школ, включенных в активные формы взаимодействия и саморазвитие не менее 50% от общего количества педагогов школы</a:t>
                      </a:r>
                    </a:p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доля педагогических работников, которым по результатам аттестации присвоена первая квалификационная категория в общей численности педагогических работников не менее 33,3%;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7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Качество образовательного процесса 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ОИП школы по результатам регионального мониторинга не ниже 30</a:t>
                      </a:r>
                    </a:p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Качество знаний учащихся – 29 %</a:t>
                      </a:r>
                    </a:p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Количество детей, участвующих в олимпиадах и творческих конкурсах на муниципальном уровне  - 20% от общего количества учащихся школы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7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Качество условий осуществления образовательной деятельности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Степень удовлетворенности всех участников образовательных отношений качеством осуществления образовательной деятельности не менее 60%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874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851</TotalTime>
  <Words>1283</Words>
  <Application>Microsoft Office PowerPoint</Application>
  <PresentationFormat>Экран (4:3)</PresentationFormat>
  <Paragraphs>139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Century Gothic</vt:lpstr>
      <vt:lpstr>Times New Roman</vt:lpstr>
      <vt:lpstr>Аптека</vt:lpstr>
      <vt:lpstr>программа перехода школы в эффективны режим работы</vt:lpstr>
      <vt:lpstr>Актуальность разработки программы</vt:lpstr>
      <vt:lpstr>Актуальность разработки программы</vt:lpstr>
      <vt:lpstr>«Западающие» зоны в деятельности школы</vt:lpstr>
      <vt:lpstr>Цель и приоритеты Программы</vt:lpstr>
      <vt:lpstr>Приоритет 1: Выработка в коллективе педагогической стратегии, направленной на единый подход к преподаванию</vt:lpstr>
      <vt:lpstr>Приоритет 2: Создание условий для успеха каждого ученика  </vt:lpstr>
      <vt:lpstr>Приоритет 3: Создание школьной системы управления качеством образования</vt:lpstr>
      <vt:lpstr>ЦЕЛЕВЫЕ ПОКАЗАТЕЛИ программы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Наумова</dc:creator>
  <cp:lastModifiedBy>Света</cp:lastModifiedBy>
  <cp:revision>65</cp:revision>
  <cp:lastPrinted>2020-10-28T13:44:04Z</cp:lastPrinted>
  <dcterms:created xsi:type="dcterms:W3CDTF">2020-10-02T11:56:17Z</dcterms:created>
  <dcterms:modified xsi:type="dcterms:W3CDTF">2020-10-28T14:52:49Z</dcterms:modified>
</cp:coreProperties>
</file>