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7" r:id="rId4"/>
    <p:sldId id="266" r:id="rId5"/>
    <p:sldId id="258" r:id="rId6"/>
    <p:sldId id="263" r:id="rId7"/>
    <p:sldId id="260" r:id="rId8"/>
    <p:sldId id="268" r:id="rId9"/>
    <p:sldId id="269" r:id="rId10"/>
    <p:sldId id="264" r:id="rId11"/>
    <p:sldId id="265" r:id="rId12"/>
    <p:sldId id="26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2128" autoAdjust="0"/>
  </p:normalViewPr>
  <p:slideViewPr>
    <p:cSldViewPr>
      <p:cViewPr varScale="1">
        <p:scale>
          <a:sx n="84" d="100"/>
          <a:sy n="84" d="100"/>
        </p:scale>
        <p:origin x="96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3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08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75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4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8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3" y="4648200"/>
            <a:ext cx="6984776" cy="1589112"/>
          </a:xfrm>
        </p:spPr>
        <p:txBody>
          <a:bodyPr/>
          <a:lstStyle/>
          <a:p>
            <a:r>
              <a:rPr lang="ru-RU" dirty="0" smtClean="0"/>
              <a:t>Моу </a:t>
            </a:r>
            <a:r>
              <a:rPr lang="ru-RU" dirty="0" err="1" smtClean="0"/>
              <a:t>Угодичская</a:t>
            </a:r>
            <a:r>
              <a:rPr lang="ru-RU" dirty="0" smtClean="0"/>
              <a:t> ООШ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cap="none" dirty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Создать условия для успеха каждого ученика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781086"/>
              </p:ext>
            </p:extLst>
          </p:nvPr>
        </p:nvGraphicFramePr>
        <p:xfrm>
          <a:off x="457200" y="2564904"/>
          <a:ext cx="8229600" cy="4977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Обеспечение повышения успеваемости и качества знаний, обучающихся через индивидуализацию образовательного процесса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Создание индивидуальных образовательных планов, программ сопровождения для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обучающихся,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испытывающих трудности в обучении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100% обучающихся, испытывающих трудности в обучении получили поддержку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Обеспечение повышения успеваемости и качества знаний обучающихся через повышение их мотивации к обучению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Создание школьного ученического сообщества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85% обучающихся участвуют в мероприятиях школьного уровня,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50 % обучающихся участвуют в мероприятиях муниципального уровня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Реализация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комплексного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педагогического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сопровождения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учащихся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Контроль по результатам учебных периодов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Результаты мониторингов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образовательных достижений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учащихся не ниже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средних по кластеру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41664" y="1773331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Поддерживать стабильные показатели образовательных результатов и добиваться их улучшения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3: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cap="none" dirty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Расширение социального партнёрства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60974"/>
              </p:ext>
            </p:extLst>
          </p:nvPr>
        </p:nvGraphicFramePr>
        <p:xfrm>
          <a:off x="392372" y="2492896"/>
          <a:ext cx="8229600" cy="2536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Осуществить комплекс мероприятий по повышению заинтересованности родителей в сопровождении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Проведение индивидуальных консультаций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Реклама деятельности школы в средствах массовой информации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Повышение процента родителей, посещающих родительские собрания и. принимающих активное участие в мероприятиях на 5 %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3: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Создание условий для эффективной совместной деятельности педагогов, обучающихся, родителей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906532"/>
              </p:ext>
            </p:extLst>
          </p:nvPr>
        </p:nvGraphicFramePr>
        <p:xfrm>
          <a:off x="323528" y="1484784"/>
          <a:ext cx="8496944" cy="5429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Показатели результативности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Численность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обучающихся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человека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Численность обучающихся в расчете 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9850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одного учителя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4,8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человека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выпускников учреждения, не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9850" marR="264160">
                        <a:lnSpc>
                          <a:spcPts val="161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получившие аттестат об основном общем и среднем общем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образовании</a:t>
                      </a:r>
                    </a:p>
                    <a:p>
                      <a:pPr marL="69850" marR="264160">
                        <a:lnSpc>
                          <a:spcPts val="161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 marR="329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учителей в возрасте до 30 лет в общей численности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учителей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 marR="34226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учителей в возрасте от 30 лет в общей численности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учителей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учреждения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Соотношение результатов ОГЭ по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985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русскому языку и математике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Средний балл ОГЭ по русскому языку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балла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Средний балл ОГЭ по математике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балла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578490"/>
              </p:ext>
            </p:extLst>
          </p:nvPr>
        </p:nvGraphicFramePr>
        <p:xfrm>
          <a:off x="323528" y="1484784"/>
          <a:ext cx="8496944" cy="506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Показатели результативности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69850" marR="0" indent="0" algn="l" defTabSz="914400" rtl="0" eaLnBrk="1" fontAlgn="auto" latinLnBrk="0" hangingPunct="1">
                        <a:lnSpc>
                          <a:spcPts val="15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обучающихся в учреждении на количество компьютеров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985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человека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 marR="4235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педагогических работников общеобразовательной организации,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9850" marR="59055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которым при прохождении аттестации присвоена первая или высшая категория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Повышение доли выпускников,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98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получивших аттестаты особого образца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Повышение доли выпускников успешно окончивших основную школу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33,3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 marR="748665">
                        <a:lnSpc>
                          <a:spcPts val="161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участников ОГЭ успешно сдавших предметы по выбору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R="5575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педагогических работников, прошедших курсы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повышения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квалификации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56705">
                <a:tc>
                  <a:txBody>
                    <a:bodyPr/>
                    <a:lstStyle/>
                    <a:p>
                      <a:pPr marL="69850" marR="615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участников/победителей, призёров муниципального этапа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Всероссийской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олимпиады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кольников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3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807917"/>
              </p:ext>
            </p:extLst>
          </p:nvPr>
        </p:nvGraphicFramePr>
        <p:xfrm>
          <a:off x="179512" y="1124745"/>
          <a:ext cx="8784976" cy="666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040560"/>
              </a:tblGrid>
              <a:tr h="5105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382441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ОО</a:t>
                      </a:r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обучаются дети, проживающие  в 11 населенных пунктах. Всего 73 обучающихся: мальчики - 43, девочки - 30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Начальная школа - 19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Основная школа – 54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Дети из многодетных семей – 28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Дети из малообеспеченных семей - 30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Опекаемый - 1 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Ребенок-инвалид - 1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Полные семьи – 32 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Неполные – 26 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Высшее образование имеют 18 родителей 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Постоянную работу имеют 46 родителей</a:t>
                      </a:r>
                    </a:p>
                    <a:p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социально опасном положении находятся 3 семьи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823279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</a:p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Социальная и экономическая характеристика семей</a:t>
                      </a:r>
                    </a:p>
                    <a:p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Территориальные условия деятельности образовательного учреждения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265310"/>
              </p:ext>
            </p:extLst>
          </p:nvPr>
        </p:nvGraphicFramePr>
        <p:xfrm>
          <a:off x="251520" y="1412776"/>
          <a:ext cx="8784976" cy="5846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040560"/>
              </a:tblGrid>
              <a:tr h="5105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33548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ОО всего педагогов – 16; женщины - 16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69% - высшее образование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31% - среднее специальное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 - высшая категория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 - первая категория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 - соответствие занимаемой должности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Стаж работы 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10 лет – 1 человек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25 лет – 5 человек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30 лет – 5 человек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 40 лет – 2 человека</a:t>
                      </a:r>
                    </a:p>
                    <a:p>
                      <a:r>
                        <a:rPr lang="ru-R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Свыше 40 лет – 3 человека</a:t>
                      </a:r>
                    </a:p>
                  </a:txBody>
                  <a:tcPr/>
                </a:tc>
              </a:tr>
              <a:tr h="1823279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  <a:r>
                        <a:rPr lang="ru-RU" b="1" baseline="0" dirty="0" smtClean="0"/>
                        <a:t> </a:t>
                      </a:r>
                    </a:p>
                    <a:p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Уровень квалификации педагогических кадров</a:t>
                      </a:r>
                    </a:p>
                    <a:p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Низкий уровень участия педагогов в конкурсах профессионального мастерства</a:t>
                      </a:r>
                    </a:p>
                    <a:p>
                      <a:r>
                        <a:rPr lang="ru-RU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Социально-психологический климат в коллективе</a:t>
                      </a:r>
                      <a:endParaRPr lang="ru-RU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7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35087"/>
              </p:ext>
            </p:extLst>
          </p:nvPr>
        </p:nvGraphicFramePr>
        <p:xfrm>
          <a:off x="179512" y="1124747"/>
          <a:ext cx="8784976" cy="616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481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Анализ результатов государственной итоговой аттестации, всероссийских проверочных работ, мониторингов различного уровня показал, что в школе имеются проблемы с качеством образования, которые требуют детального анализа и решения</a:t>
                      </a:r>
                    </a:p>
                    <a:p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5369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Повышения качества школьного образования зависит от профессиональной компетенций педагогических кадров. Результаты метапредметных компетенций педагогов </a:t>
                      </a:r>
                      <a:r>
                        <a:rPr lang="ru-R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показали, </a:t>
                      </a:r>
                      <a:r>
                        <a:rPr lang="ru-R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что не все педагоги в полной мере владеют современными образовательными технологиями, методическими приемами, педагогическим средствами , направленными на повышения качества образования</a:t>
                      </a:r>
                      <a:endParaRPr lang="ru-R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877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Недостаточная квалификация группы педагогов 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школы, дефицит 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ответственности у группы педагогических кадров, инертность, низкий уровень аналитической культуры, низкая мотивация на повышение профессионального уровня</a:t>
                      </a:r>
                    </a:p>
                  </a:txBody>
                  <a:tcPr marL="68580" marR="25400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628800"/>
            <a:ext cx="8260672" cy="50014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Качество управления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err="1" smtClean="0"/>
              <a:t>Невостребованность</a:t>
            </a:r>
            <a:r>
              <a:rPr lang="ru-RU" sz="1900" dirty="0" smtClean="0"/>
              <a:t> органов самоуправления. Ограниченный интерес к делам школы родителей и общественности</a:t>
            </a:r>
          </a:p>
          <a:p>
            <a:pPr lvl="0">
              <a:buClr>
                <a:srgbClr val="93A299"/>
              </a:buClr>
            </a:pPr>
            <a:r>
              <a:rPr lang="ru-RU" dirty="0" smtClean="0">
                <a:solidFill>
                  <a:srgbClr val="564B3C"/>
                </a:solidFill>
              </a:rPr>
              <a:t>Качество  преподавания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Система повышения квалификации педагогов.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Овладение информационно-коммуникационными технологиями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Участие в работе методических объединений, семинаров, </a:t>
            </a:r>
            <a:r>
              <a:rPr lang="ru-RU" sz="1900" dirty="0" smtClean="0"/>
              <a:t>конференций, мастер -  </a:t>
            </a:r>
            <a:r>
              <a:rPr lang="ru-RU" sz="1900" dirty="0" smtClean="0"/>
              <a:t>классов</a:t>
            </a:r>
          </a:p>
          <a:p>
            <a:r>
              <a:rPr lang="ru-RU" dirty="0" smtClean="0"/>
              <a:t>Организация образовательной среды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Использование современных </a:t>
            </a:r>
            <a:r>
              <a:rPr lang="ru-RU" sz="1900" dirty="0" smtClean="0"/>
              <a:t>образовательных </a:t>
            </a:r>
            <a:r>
              <a:rPr lang="ru-RU" sz="1900" dirty="0" smtClean="0"/>
              <a:t>форм организации образовательного процесса, технологий, </a:t>
            </a:r>
            <a:r>
              <a:rPr lang="ru-RU" sz="1900" dirty="0" smtClean="0"/>
              <a:t>методов, </a:t>
            </a:r>
            <a:r>
              <a:rPr lang="ru-RU" sz="1900" dirty="0" smtClean="0"/>
              <a:t>приемов обучения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 </a:t>
            </a:r>
            <a:r>
              <a:rPr lang="ru-RU" sz="1900" dirty="0"/>
              <a:t>М</a:t>
            </a:r>
            <a:r>
              <a:rPr lang="ru-RU" sz="1900" dirty="0" smtClean="0"/>
              <a:t>атериальная оснащенность кабинетов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dirty="0" smtClean="0"/>
              <a:t>Сетевое взаимодействие учителей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программы: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создание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условий повышения эффективности деятельности школы в обеспечении оптимальных результатов обучения, воспитания и развития каждого обучающегося вне зависимости от социально-экономического контекста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Приоритеты программы:</a:t>
            </a:r>
          </a:p>
          <a:p>
            <a:pPr marL="11430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Выработать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коллективе педагогическую стратегию, направленную на единый подход к преподаванию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ru-RU" dirty="0">
                <a:solidFill>
                  <a:srgbClr val="564B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Создать условия для успеха каждого ученика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>
              <a:buClr>
                <a:srgbClr val="93A299"/>
              </a:buCl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ru-RU" dirty="0">
                <a:solidFill>
                  <a:srgbClr val="564B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Расширение</a:t>
            </a:r>
            <a:r>
              <a:rPr lang="ru-RU" dirty="0" smtClean="0">
                <a:solidFill>
                  <a:srgbClr val="564B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564B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социального партнёрства</a:t>
            </a:r>
            <a:endParaRPr lang="ru-RU" b="1" dirty="0">
              <a:solidFill>
                <a:srgbClr val="ECEDD1">
                  <a:lumMod val="2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cap="none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Выработать </a:t>
            </a:r>
            <a:r>
              <a:rPr lang="ru-RU" sz="2400" cap="none" dirty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коллективе педагогическую стратегию, направленную на единый подход к </a:t>
            </a:r>
            <a:r>
              <a:rPr lang="ru-RU" sz="2400" cap="none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преподаванию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654331"/>
              </p:ext>
            </p:extLst>
          </p:nvPr>
        </p:nvGraphicFramePr>
        <p:xfrm>
          <a:off x="458336" y="2227849"/>
          <a:ext cx="8229600" cy="520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1923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7660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Улучшение качества преподавания через формирование системы поддержки профессионального роста педагогов </a:t>
                      </a:r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Создание профессиональных обучающихся сообществ педагогов (ПОС)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80% педагогов включены в работу ПОС </a:t>
                      </a:r>
                    </a:p>
                  </a:txBody>
                  <a:tcPr marL="68580" marR="68580" marT="0" marB="0"/>
                </a:tc>
              </a:tr>
              <a:tr h="791766">
                <a:tc>
                  <a:txBody>
                    <a:bodyPr/>
                    <a:lstStyle/>
                    <a:p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Внедрение в практику проведения уроков с применением технологии формирующего оценивания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80% педагогов применяют технологию формирующего оценивания </a:t>
                      </a:r>
                    </a:p>
                  </a:txBody>
                  <a:tcPr marL="68580" marR="68580" marT="0" marB="0"/>
                </a:tc>
              </a:tr>
              <a:tr h="1510419">
                <a:tc>
                  <a:txBody>
                    <a:bodyPr/>
                    <a:lstStyle/>
                    <a:p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Обмен педагогическим опытом в форме совместного планирования уроков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 менее одного совместно спланированного урока в неделю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Создать условия для профессионального развития педагогов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cap="none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Выработать </a:t>
            </a:r>
            <a:r>
              <a:rPr lang="ru-RU" sz="2400" cap="none" dirty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коллективе педагогическую стратегию, направленную на единый подход к </a:t>
            </a:r>
            <a:r>
              <a:rPr lang="ru-RU" sz="2400" cap="none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преподаванию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047966"/>
              </p:ext>
            </p:extLst>
          </p:nvPr>
        </p:nvGraphicFramePr>
        <p:xfrm>
          <a:off x="458336" y="2227849"/>
          <a:ext cx="8229600" cy="4022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335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5191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Улучшение качества преподавания через формирование системы поддержки профессионального роста педагогов </a:t>
                      </a:r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Обучение способам использования электронных образовательных платформ, технологий дистанционного обучения и т.п. в формировании и реализации индивидуальных программ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50% педагогов могут вести учебный процесс с использованием электронных образовательных платформ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370463">
                <a:tc>
                  <a:txBody>
                    <a:bodyPr/>
                    <a:lstStyle/>
                    <a:p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Создать условия для профессионального развития педагогов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cap="none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Выработать </a:t>
            </a:r>
            <a:r>
              <a:rPr lang="ru-RU" sz="2400" cap="none" dirty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коллективе педагогическую стратегию, направленную на единый подход к </a:t>
            </a:r>
            <a:r>
              <a:rPr lang="ru-RU" sz="2400" cap="none" dirty="0" smtClean="0">
                <a:solidFill>
                  <a:srgbClr val="564B3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преподаванию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865343"/>
              </p:ext>
            </p:extLst>
          </p:nvPr>
        </p:nvGraphicFramePr>
        <p:xfrm>
          <a:off x="458336" y="2227849"/>
          <a:ext cx="8229600" cy="395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1923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7660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Улучшение качества преподавания через формирование системы поддержки профессионального роста педагогов </a:t>
                      </a:r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Участие в профессиональных педагогических конкурсах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60% педагогов имеют первую квалификационную категорию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91766">
                <a:tc>
                  <a:txBody>
                    <a:bodyPr/>
                    <a:lstStyle/>
                    <a:p>
                      <a:endParaRPr lang="ru-R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Обеспечить   стимулирование   педагогов,   показывающих  и  стабильное улучшение  образовательных  результатов учащихся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Создать условия для профессионального развития педагогов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609</TotalTime>
  <Words>1551</Words>
  <Application>Microsoft Office PowerPoint</Application>
  <PresentationFormat>Экран (4:3)</PresentationFormat>
  <Paragraphs>211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Times New Roman</vt:lpstr>
      <vt:lpstr>Wingdings</vt:lpstr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Выработать в коллективе педагогическую стратегию, направленную на единый подход к преподаванию</vt:lpstr>
      <vt:lpstr>Приоритет 1: Выработать в коллективе педагогическую стратегию, направленную на единый подход к преподаванию</vt:lpstr>
      <vt:lpstr>Приоритет 1: Выработать в коллективе педагогическую стратегию, направленную на единый подход к преподаванию</vt:lpstr>
      <vt:lpstr>Приоритет 2: Создать условия для успеха каждого ученика</vt:lpstr>
      <vt:lpstr>Приоритет 3: Расширение социального партнёрства </vt:lpstr>
      <vt:lpstr>ЦЕЛЕВЫЕ ПОКАЗАТЕЛИ программы</vt:lpstr>
      <vt:lpstr>ЦЕЛЕВЫЕ ПОКАЗАТЕЛИ программы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ZamDir</cp:lastModifiedBy>
  <cp:revision>73</cp:revision>
  <dcterms:created xsi:type="dcterms:W3CDTF">2020-10-02T11:56:17Z</dcterms:created>
  <dcterms:modified xsi:type="dcterms:W3CDTF">2020-10-29T05:40:57Z</dcterms:modified>
</cp:coreProperties>
</file>