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71" r:id="rId3"/>
    <p:sldId id="267" r:id="rId4"/>
    <p:sldId id="268" r:id="rId5"/>
    <p:sldId id="270" r:id="rId6"/>
    <p:sldId id="272" r:id="rId7"/>
    <p:sldId id="273" r:id="rId8"/>
    <p:sldId id="258" r:id="rId9"/>
    <p:sldId id="263" r:id="rId10"/>
    <p:sldId id="260" r:id="rId11"/>
    <p:sldId id="274" r:id="rId12"/>
    <p:sldId id="275" r:id="rId13"/>
    <p:sldId id="262" r:id="rId14"/>
    <p:sldId id="276" r:id="rId15"/>
    <p:sldId id="27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78561" autoAdjust="0"/>
  </p:normalViewPr>
  <p:slideViewPr>
    <p:cSldViewPr>
      <p:cViewPr>
        <p:scale>
          <a:sx n="80" d="100"/>
          <a:sy n="80" d="100"/>
        </p:scale>
        <p:origin x="-1074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88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</a:t>
            </a:r>
            <a:r>
              <a:rPr lang="ru-RU" dirty="0" err="1" smtClean="0"/>
              <a:t>вклю</a:t>
            </a:r>
            <a:endParaRPr lang="ru-RU" dirty="0" smtClean="0"/>
          </a:p>
          <a:p>
            <a:r>
              <a:rPr lang="ru-RU" dirty="0" smtClean="0"/>
              <a:t>ИППР </a:t>
            </a:r>
            <a:r>
              <a:rPr lang="ru-RU" dirty="0" smtClean="0"/>
              <a:t>индивидуальный план профессионального </a:t>
            </a:r>
            <a:r>
              <a:rPr lang="ru-RU" dirty="0" smtClean="0"/>
              <a:t>развития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7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2</a:t>
            </a:r>
            <a:r>
              <a:rPr lang="ru-RU" sz="1200" baseline="0" dirty="0" smtClean="0"/>
              <a:t> </a:t>
            </a:r>
            <a:r>
              <a:rPr lang="ru-RU" sz="1200" baseline="0" dirty="0" err="1" smtClean="0"/>
              <a:t>слайд</a:t>
            </a:r>
            <a:r>
              <a:rPr lang="ru-RU" sz="1200" dirty="0" err="1" smtClean="0"/>
              <a:t>.Наша</a:t>
            </a:r>
            <a:r>
              <a:rPr lang="ru-RU" sz="1200" dirty="0" smtClean="0"/>
              <a:t> школа  является сельской малочисленной малокомплектной школой. За последние 10 лет количество обучающихся сократилось в два раза, на сегодняшний день у нас 56  учеников. В нашей школе сформированы разновозрастные классы-комплекты. Причем объединение идёт не только в начальной школе, но и в </a:t>
            </a:r>
            <a:r>
              <a:rPr lang="ru-RU" sz="1200" dirty="0" err="1" smtClean="0"/>
              <a:t>основной.На</a:t>
            </a:r>
            <a:r>
              <a:rPr lang="ru-RU" sz="1200" dirty="0" smtClean="0"/>
              <a:t> сегодняшний день у нас 2 класса-комплекта в начальном звене (1,3 и 2,4). В основном звене происходит «скользящее» объединение обучающихся разных классов на уроки по разным предметам. Обучающиеся с ОВЗ не выделяются в отдельные классы, обучение происходит инклюзивно. Около 30% составляют дети с ограниченными возможностями здоровья. Это дети, которые прошли ПМПК и которые должны обучаться по адаптированным программам. Много детей из  многодетных и малоимущих семей.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Более половины обучающихся проживает в 11 деревнях и сёлах. Доставка их в школу осуществляется школьными автобусами. Самым удалённым населённым пунктом является  </a:t>
            </a:r>
            <a:r>
              <a:rPr lang="ru-RU" sz="1200" dirty="0" err="1" smtClean="0"/>
              <a:t>с.Нефедьево</a:t>
            </a:r>
            <a:r>
              <a:rPr lang="ru-RU" sz="1200" dirty="0" smtClean="0"/>
              <a:t> - 15 км. На путь в школу дети тратят от 10 минут до 40,что связано с качеством дорог.  Только в 40% семей работают оба родителя, 20%- неполные семьи, 11% семей относятся к "группе риска", доля родителей с высшим образованием менее 10%. Такая ситуация объясняется тем, что за последние 10-15 лет сильно изменилась экономическая ситуация в микрорайоне школы. Фактически прекратили существование 2 колхоза, наблюдается отток молодёжи, многие работают далеко от места жительства.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698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Сократилось количество педагогических ставок, нет возможности иметь в штате узких специалистов, педагоги становятся "многостаночниками". Наши педагоги приезжают на работу из других населённых пунктов, много  внешних совместителей. Средний возраст педагогов около 47 лет. Наблюдается педагогическое выгорание. Только 2 педагога имеют первую квалификационную категорию. Большинство не пожелали проходить процедуру аттестации на подтверждение 1 кв. категории по истечению срока действия. Лишь один педагог пожелал участвовать в конкурсе </a:t>
            </a:r>
            <a:r>
              <a:rPr lang="ru-RU" sz="1200" dirty="0" err="1" smtClean="0"/>
              <a:t>профмастерства</a:t>
            </a:r>
            <a:r>
              <a:rPr lang="ru-RU" sz="1200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501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Сказать про олимпиадам по таблице.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внешней оценке (ОГЭ)наблюдается стабильный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результат.Снизилось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общее количество неуспевающих детей по результатам внутренней оценки.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спеваемость учащихся по отношению к  общенациональным уровням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среди детей в возрасте 5–14 лет остается на недостаточно высоком уровне. В ходе проведения ВПР выявлены проблемы с формированием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компетенций, функциональной грамотности. </a:t>
            </a:r>
            <a:r>
              <a:rPr lang="ru-RU" dirty="0" smtClean="0"/>
              <a:t>Про результаты диагностики: в</a:t>
            </a:r>
            <a:r>
              <a:rPr lang="ru-RU" baseline="0" dirty="0" smtClean="0"/>
              <a:t> 3четверти проведены диагностические работы с целью выявления </a:t>
            </a:r>
            <a:r>
              <a:rPr lang="ru-RU" baseline="0" dirty="0" err="1" smtClean="0"/>
              <a:t>метапредметных</a:t>
            </a:r>
            <a:r>
              <a:rPr lang="ru-RU" baseline="0" dirty="0" smtClean="0"/>
              <a:t> результатов. Анализ позволил нам сформировать подгруппы детей с разным уровнем развития ФГ. Дальнейшее планирование работы педагоги выстраивали с учетом подуровней. На обучающихся заведены дневники, в которых отражается образовательный прогресс. Данные дневники - это инструмент </a:t>
            </a:r>
            <a:r>
              <a:rPr lang="ru-RU" baseline="0" dirty="0" err="1" smtClean="0"/>
              <a:t>формативного</a:t>
            </a:r>
            <a:r>
              <a:rPr lang="ru-RU" baseline="0" dirty="0" smtClean="0"/>
              <a:t> оценивания. </a:t>
            </a:r>
            <a:r>
              <a:rPr lang="ru-RU" dirty="0" smtClean="0"/>
              <a:t>Анализ участия обучающихся во всероссийской олимпиаде</a:t>
            </a:r>
            <a:r>
              <a:rPr lang="ru-RU" baseline="0" dirty="0" smtClean="0"/>
              <a:t> школьников показывает, что на протяжении 3х последних лет дети активно принимают участие  на школьном этапе 95% от общего количества. На муниципальный этап выходят 20% учащихся, на региональный этап вышел в 2019- 2020 </a:t>
            </a:r>
            <a:r>
              <a:rPr lang="ru-RU" baseline="0" dirty="0" err="1" smtClean="0"/>
              <a:t>уч.г</a:t>
            </a:r>
            <a:r>
              <a:rPr lang="ru-RU" baseline="0" dirty="0" smtClean="0"/>
              <a:t> один человек.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350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Анализ готовности педагогов школы к реализации педагогической стратегии                                               позволил сделать следующие выводы: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педагоги обладают удовлетворительным уровнем следующих профессиональных знаний и умений: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умеют определять образовательные результаты ребёнка;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умеют включать обучающихся в разные виды работы и деятельности в соответствии с намеченными результатами, учитывая их склонности, интересы;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умеют использовать разнообразные приёмы и способы включения обучающегося в разнообразные виды деятельности, позволяющие ему наработать требуемые компетенции.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123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Для</a:t>
            </a:r>
            <a:r>
              <a:rPr lang="ru-RU" baseline="0" dirty="0" smtClean="0"/>
              <a:t> того чтобы ликвидировать профессиональные дефициты, созданы </a:t>
            </a:r>
            <a:r>
              <a:rPr lang="ru-RU" baseline="0" dirty="0" err="1" smtClean="0"/>
              <a:t>ПОСы</a:t>
            </a:r>
            <a:r>
              <a:rPr lang="ru-RU" baseline="0" dirty="0" smtClean="0"/>
              <a:t> (педагогические образовательные сообщества) ,которые ставят перед собой главной целью: «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недрение технологий формирования функциональной грамотности на основе конструктивного профессионального взаимодействия». 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Результатом горизонтального обучения станут пакет л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окальных актов, отчеты (выступления) о прохождении курсов, кейс по теме «Формирование функциональной грамотности» с использованием технологии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Lesson study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авторские программы учебных курсов, календарно-тематическое и поурочное планирование, конспекты уроков, подборки упражнений, дидактического материала, контрольных работ, тестовых заданий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74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Программе перехода школы в эффективный режим работы на основе анализа выявлены «западающие» зоны в работе школы. Зафиксируйте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их на слайде.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«западающими зонами» понимаются 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проблемы, выявленные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комплексного анализа качества школьных процессов по направлениям: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управления, качество преподавания, организация образовательной среды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484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200" dirty="0" smtClean="0"/>
              <a:t>Актуальность: Глобализация во всех сферах человеческой жизни</a:t>
            </a:r>
          </a:p>
          <a:p>
            <a:pPr algn="just"/>
            <a:r>
              <a:rPr lang="ru-RU" sz="1200" dirty="0" smtClean="0"/>
              <a:t>Введение федеральных государственных образовательных стандартов, ориентированных на результат</a:t>
            </a:r>
          </a:p>
          <a:p>
            <a:pPr algn="just"/>
            <a:r>
              <a:rPr lang="ru-RU" sz="1200" dirty="0" smtClean="0"/>
              <a:t>Результаты международных исследований PISA, TIMSS, PIRLS</a:t>
            </a:r>
          </a:p>
          <a:p>
            <a:pPr algn="just"/>
            <a:endParaRPr lang="ru-RU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 первых, уже известно, что наша ЯО попадает в региональную оценку по модели PISA в 2023 году, это исследование сдают дети 9 класса, и если подсчитать, то наш  5 класс, скорее всего попадет в это исследование.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58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211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эффективны 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44824"/>
            <a:ext cx="2448272" cy="236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4581128"/>
            <a:ext cx="6984776" cy="1589112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</a:t>
            </a:r>
            <a:r>
              <a:rPr lang="ru-RU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Улейминская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сош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им. Героя Советского Союза </a:t>
            </a:r>
            <a:r>
              <a:rPr lang="ru-RU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Дерюгина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А.В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  <p:pic>
        <p:nvPicPr>
          <p:cNvPr id="1026" name="Picture 2" descr="C:\Users\школа\Downloads\школа - парадное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094" y="1988840"/>
            <a:ext cx="3582069" cy="201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2865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Приоритет: </a:t>
            </a:r>
            <a:r>
              <a:rPr lang="ru-RU" sz="2400" b="1" dirty="0" smtClean="0">
                <a:solidFill>
                  <a:srgbClr val="C00000"/>
                </a:solidFill>
              </a:rPr>
              <a:t>повышение уровня Функциональной грамотности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142439"/>
              </p:ext>
            </p:extLst>
          </p:nvPr>
        </p:nvGraphicFramePr>
        <p:xfrm>
          <a:off x="273184" y="1688642"/>
          <a:ext cx="8697144" cy="4908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576"/>
                <a:gridCol w="3240360"/>
                <a:gridCol w="3318208"/>
              </a:tblGrid>
              <a:tr h="6370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Задачи по приоритету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 действий по каждой</a:t>
                      </a:r>
                      <a:r>
                        <a:rPr lang="ru-RU" sz="1400" baseline="0" dirty="0" smtClean="0"/>
                        <a:t> задаче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Результаты</a:t>
                      </a:r>
                      <a:r>
                        <a:rPr lang="ru-RU" sz="1400" baseline="0" dirty="0" smtClean="0"/>
                        <a:t> по каждой задаче</a:t>
                      </a:r>
                      <a:endParaRPr lang="ru-RU" sz="1400" dirty="0"/>
                    </a:p>
                  </a:txBody>
                  <a:tcPr/>
                </a:tc>
              </a:tr>
              <a:tr h="427170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Улучшение</a:t>
                      </a:r>
                      <a:r>
                        <a:rPr lang="ru-RU" sz="1400" baseline="0" dirty="0" smtClean="0"/>
                        <a:t> качества управления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1.Составление индивидуальных планов профессионального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2.Разработка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дорожной карты профессионального роста педагогов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Создание условий для участия в мероприятиях, проводимых для ШНСУ.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4. Организация деятельности ПОС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Проектирование ИОМ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Организация работы родительского клуба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Разработка системы мониторинга и контроля реализации Программы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Составлены индивидуальны планы профессионального развития,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Разработана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профессионального роста педагогов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Созданы условия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участия в мероприятиях, проводимых для ШНСУ.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dirty="0" smtClean="0"/>
                        <a:t>Организована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деятельности ПОС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Спроектированы  ИОМ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Организована работа родительского клуба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Разработана система мониторинга и контроля реализации Программы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ru-RU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179512" y="1196752"/>
            <a:ext cx="888448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приоритету: </a:t>
            </a: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</a:rPr>
              <a:t>повышение уровня </a:t>
            </a: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</a:rPr>
              <a:t>функциональной грамотности</a:t>
            </a:r>
          </a:p>
          <a:p>
            <a:pPr lvl="5"/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60672" cy="103942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Приоритет: повышение уровня Функциональной грамотности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411285"/>
              </p:ext>
            </p:extLst>
          </p:nvPr>
        </p:nvGraphicFramePr>
        <p:xfrm>
          <a:off x="272210" y="1317244"/>
          <a:ext cx="8697144" cy="578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3096344"/>
                <a:gridCol w="3656584"/>
              </a:tblGrid>
              <a:tr h="56982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Задачи по приоритету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 действий по каждой</a:t>
                      </a:r>
                      <a:r>
                        <a:rPr lang="ru-RU" sz="1400" baseline="0" dirty="0" smtClean="0"/>
                        <a:t> задаче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Результаты</a:t>
                      </a:r>
                      <a:r>
                        <a:rPr lang="ru-RU" sz="1400" baseline="0" dirty="0" smtClean="0"/>
                        <a:t> по каждой задаче</a:t>
                      </a:r>
                      <a:endParaRPr lang="ru-RU" sz="1400" dirty="0"/>
                    </a:p>
                  </a:txBody>
                  <a:tcPr/>
                </a:tc>
              </a:tr>
              <a:tr h="4290446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Улучшение качества преподавания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1.Введение </a:t>
                      </a:r>
                      <a:r>
                        <a:rPr lang="ru-RU" sz="1400" dirty="0" smtClean="0"/>
                        <a:t>в учебный план 5 курсов внеурочной деятельности </a:t>
                      </a:r>
                      <a:r>
                        <a:rPr lang="ru-RU" sz="1400" dirty="0" smtClean="0"/>
                        <a:t>(ЕНГ,ФГ, МГ,КМ,ЧГ) </a:t>
                      </a:r>
                      <a:r>
                        <a:rPr lang="ru-RU" sz="1400" dirty="0" smtClean="0"/>
                        <a:t>с двумя подуровнями преподавания (от низкого -к базовому, от базового-к повышенному) с целью повышения </a:t>
                      </a:r>
                      <a:r>
                        <a:rPr lang="ru-RU" sz="1400" dirty="0" smtClean="0"/>
                        <a:t>ФГ обучающихся</a:t>
                      </a:r>
                      <a:r>
                        <a:rPr lang="ru-RU" sz="1400" dirty="0" smtClean="0"/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2.Внедрение  </a:t>
                      </a:r>
                      <a:r>
                        <a:rPr lang="ru-RU" sz="1400" dirty="0" smtClean="0"/>
                        <a:t>в практику работы технологии, позволяющие повышать образовательные результаты: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Смыслового чтения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Критического мышления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Проблемного диалога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Исследовательской деятельности и ИКТ.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3. Социальное партнерство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4. Внедрение в практику </a:t>
                      </a:r>
                      <a:r>
                        <a:rPr lang="ru-RU" sz="1400" dirty="0" err="1" smtClean="0"/>
                        <a:t>формативного</a:t>
                      </a:r>
                      <a:r>
                        <a:rPr lang="ru-RU" sz="1400" dirty="0" smtClean="0"/>
                        <a:t> оценивания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5.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Разработка программы сопровождения детей, нуждающихся в поддержке.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1.В </a:t>
                      </a:r>
                      <a:r>
                        <a:rPr lang="ru-RU" sz="1400" dirty="0" smtClean="0"/>
                        <a:t>учебный план 5 и 6 классов введены 5 курсов внеурочной деятельности </a:t>
                      </a:r>
                      <a:r>
                        <a:rPr lang="ru-RU" sz="1400" dirty="0" smtClean="0"/>
                        <a:t>(ЕНГ,ФГ, МГ,КМ,ЧГ)  </a:t>
                      </a:r>
                      <a:r>
                        <a:rPr lang="ru-RU" sz="1400" dirty="0" smtClean="0"/>
                        <a:t>с двумя подуровнями преподавания (от низкого -к базовому, от базового-к повышенному)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2.Изучены</a:t>
                      </a:r>
                      <a:r>
                        <a:rPr lang="ru-RU" sz="1400" dirty="0" smtClean="0"/>
                        <a:t>, апробированы и внедрены в практику работы технологии, позволяющие повышать образовательные результаты: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Смыслового чтения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Критического мышления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Проблемного диалога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Исследовательской деятельности и ИКТ.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3.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Использованы ресурсы</a:t>
                      </a:r>
                      <a:r>
                        <a:rPr lang="ru-RU" sz="1400" baseline="0" dirty="0" smtClean="0"/>
                        <a:t> социальных партнеров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/>
                        <a:t>4. </a:t>
                      </a:r>
                      <a:r>
                        <a:rPr lang="ru-RU" sz="1400" dirty="0" smtClean="0"/>
                        <a:t>Внедрено и широко используется в практике </a:t>
                      </a:r>
                      <a:r>
                        <a:rPr lang="ru-RU" sz="1400" dirty="0" err="1" smtClean="0"/>
                        <a:t>формативное</a:t>
                      </a:r>
                      <a:r>
                        <a:rPr lang="ru-RU" sz="1400" dirty="0" smtClean="0"/>
                        <a:t> оценивание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5. Разработана и внедрена в практику программа сопровождения детей, нуждающихся в поддержке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Объект 2"/>
          <p:cNvSpPr txBox="1">
            <a:spLocks/>
          </p:cNvSpPr>
          <p:nvPr/>
        </p:nvSpPr>
        <p:spPr>
          <a:xfrm>
            <a:off x="178538" y="1052736"/>
            <a:ext cx="888448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приоритету: </a:t>
            </a: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</a:rPr>
              <a:t>повышение уровня </a:t>
            </a: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</a:rPr>
              <a:t>функциональной грамотности</a:t>
            </a:r>
          </a:p>
          <a:p>
            <a:pPr lvl="5"/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56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Приоритет: повышение уровня Функциональной грамотности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357378"/>
              </p:ext>
            </p:extLst>
          </p:nvPr>
        </p:nvGraphicFramePr>
        <p:xfrm>
          <a:off x="323528" y="1925455"/>
          <a:ext cx="8697144" cy="3375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3096344"/>
                <a:gridCol w="3512568"/>
              </a:tblGrid>
              <a:tr h="4999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Задачи по приоритету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План действий по каждой</a:t>
                      </a:r>
                      <a:r>
                        <a:rPr lang="ru-RU" sz="1400" baseline="0" dirty="0" smtClean="0"/>
                        <a:t> задаче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Результаты</a:t>
                      </a:r>
                      <a:r>
                        <a:rPr lang="ru-RU" sz="1400" baseline="0" dirty="0" smtClean="0"/>
                        <a:t> по каждой задаче</a:t>
                      </a:r>
                      <a:endParaRPr lang="ru-RU" sz="1400" dirty="0"/>
                    </a:p>
                  </a:txBody>
                  <a:tcPr/>
                </a:tc>
              </a:tr>
              <a:tr h="2857593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Улучшение образовательной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ru-RU" sz="1400" dirty="0" smtClean="0"/>
                        <a:t>Развитие школьной образовательной среды, ориентированной на высокие результаты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1400" dirty="0" smtClean="0"/>
                        <a:t>Развитие школьных предметных страничек в </a:t>
                      </a:r>
                      <a:r>
                        <a:rPr lang="ru-RU" sz="1400" dirty="0" err="1" smtClean="0"/>
                        <a:t>соцсетях</a:t>
                      </a:r>
                      <a:r>
                        <a:rPr lang="ru-RU" sz="1400" dirty="0" smtClean="0"/>
                        <a:t> как основы цифрового образовательного пространства.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1400" dirty="0" smtClean="0"/>
                        <a:t>Создание клуба классных руководителей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Школьная образовательная среда позволяет обеспечить высокие образовательные результаты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Созданы и регулярно обновляются предметные странички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соцсетях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 и функционирует Клуб классных руководителей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7539" y="1223610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Font typeface="Arial" pitchFamily="34" charset="0"/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Цель по приоритету: повышение уровня функциональной грамотности</a:t>
            </a:r>
          </a:p>
        </p:txBody>
      </p:sp>
    </p:spTree>
    <p:extLst>
      <p:ext uri="{BB962C8B-B14F-4D97-AF65-F5344CB8AC3E}">
        <p14:creationId xmlns:p14="http://schemas.microsoft.com/office/powerpoint/2010/main" val="326000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726323"/>
              </p:ext>
            </p:extLst>
          </p:nvPr>
        </p:nvGraphicFramePr>
        <p:xfrm>
          <a:off x="323528" y="1124744"/>
          <a:ext cx="8496944" cy="556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400"/>
                <a:gridCol w="4001544"/>
              </a:tblGrid>
              <a:tr h="7699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479074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 Составлены </a:t>
                      </a:r>
                      <a:r>
                        <a:rPr lang="ru-RU" sz="1800" dirty="0" smtClean="0"/>
                        <a:t>ИППР </a:t>
                      </a:r>
                      <a:endParaRPr lang="ru-RU" sz="1800" dirty="0" smtClean="0"/>
                    </a:p>
                    <a:p>
                      <a:r>
                        <a:rPr lang="ru-RU" sz="1800" dirty="0" smtClean="0"/>
                        <a:t>2. Разработана дорожная карта профессионального роста педагогов</a:t>
                      </a:r>
                    </a:p>
                    <a:p>
                      <a:r>
                        <a:rPr lang="ru-RU" sz="1800" dirty="0" smtClean="0"/>
                        <a:t>3. Созданы условия для участия в мероприятиях, проводимых для ШНСУ.</a:t>
                      </a:r>
                    </a:p>
                    <a:p>
                      <a:r>
                        <a:rPr lang="ru-RU" sz="1800" dirty="0" smtClean="0"/>
                        <a:t>4. Организована деятельности ПОС</a:t>
                      </a:r>
                    </a:p>
                    <a:p>
                      <a:r>
                        <a:rPr lang="ru-RU" sz="1800" dirty="0" smtClean="0"/>
                        <a:t>5. Спроектированы  ИОМ</a:t>
                      </a:r>
                    </a:p>
                    <a:p>
                      <a:r>
                        <a:rPr lang="ru-RU" sz="1800" dirty="0" smtClean="0"/>
                        <a:t>6. Организована работа родительского клуба</a:t>
                      </a:r>
                    </a:p>
                    <a:p>
                      <a:r>
                        <a:rPr lang="ru-RU" sz="1800" dirty="0" smtClean="0"/>
                        <a:t>7. Разработана система мониторинга и контроля реализации Программы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Количество педагогов, выведенных на ИППР 100%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Наличие дорожных карт профессионального роста 100%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100% педагогов участвуют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мероприятиях, проводимых для ШНСУ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Функционируют 2 ПОС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ИОМ функционируют 100%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Функционирует родительский клуб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Осуществляется регулярный мониторинг и контроль реализации Программы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136795"/>
              </p:ext>
            </p:extLst>
          </p:nvPr>
        </p:nvGraphicFramePr>
        <p:xfrm>
          <a:off x="323528" y="764704"/>
          <a:ext cx="8534271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5148"/>
                <a:gridCol w="401912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1.В учебный план 5 и 6 классов введены 5 курсов внеурочной деятельности </a:t>
                      </a:r>
                      <a:r>
                        <a:rPr lang="ru-RU" sz="1600" dirty="0" smtClean="0"/>
                        <a:t>(ФГ,МГ,ЧГ,ЕНГ,КМ) </a:t>
                      </a:r>
                      <a:r>
                        <a:rPr lang="ru-RU" sz="1600" dirty="0" smtClean="0"/>
                        <a:t>с двумя подуровнями преподавания (от низкого -к базовому, от базового-к повышенному)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2.Изучены, апробированы и внедрены в практику работы технологии, позволяющие повышать образовательные результаты: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Смыслового чтения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Критического мышления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Проблемного диалога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Исследовательской деятельности и ИКТ.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3.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Использованы ресурсы</a:t>
                      </a:r>
                      <a:r>
                        <a:rPr lang="ru-RU" sz="1800" baseline="0" dirty="0" smtClean="0"/>
                        <a:t> социальных партнеров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 smtClean="0"/>
                        <a:t>4. </a:t>
                      </a:r>
                      <a:r>
                        <a:rPr lang="ru-RU" sz="1800" dirty="0" smtClean="0"/>
                        <a:t>Внедрено и широко используется в практике </a:t>
                      </a:r>
                      <a:r>
                        <a:rPr lang="ru-RU" sz="1800" dirty="0" err="1" smtClean="0"/>
                        <a:t>формативное</a:t>
                      </a:r>
                      <a:r>
                        <a:rPr lang="ru-RU" sz="1800" dirty="0" smtClean="0"/>
                        <a:t> оценивание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5. Разработана и внедрена в практику программа сопровождения детей, нуждающихся в поддержке 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800" dirty="0" smtClean="0"/>
                        <a:t>Функционируют 5 курсов внеурочной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smtClean="0"/>
                        <a:t>деятельности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800" dirty="0" smtClean="0"/>
                    </a:p>
                    <a:p>
                      <a:pPr marL="342900" indent="-342900">
                        <a:buAutoNum type="arabicPeriod"/>
                      </a:pPr>
                      <a:endParaRPr lang="ru-RU" sz="1800" dirty="0" smtClean="0"/>
                    </a:p>
                    <a:p>
                      <a:pPr marL="342900" indent="-342900">
                        <a:buAutoNum type="arabicPeriod"/>
                      </a:pPr>
                      <a:endParaRPr lang="ru-RU" sz="18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dirty="0" smtClean="0"/>
                        <a:t>Внедрены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aseline="0" dirty="0" smtClean="0"/>
                        <a:t>технологии, </a:t>
                      </a:r>
                      <a:r>
                        <a:rPr lang="ru-RU" sz="1800" baseline="0" dirty="0" smtClean="0"/>
                        <a:t>повышающие образовательные </a:t>
                      </a:r>
                      <a:r>
                        <a:rPr lang="ru-RU" sz="1800" baseline="0" dirty="0" smtClean="0"/>
                        <a:t>результаты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800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ru-RU" sz="1800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ru-RU" sz="1800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ru-RU" sz="18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aseline="0" dirty="0" smtClean="0"/>
                        <a:t>Используются ресурсы социальных партнеров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aseline="0" dirty="0" smtClean="0"/>
                        <a:t>Используется </a:t>
                      </a:r>
                      <a:r>
                        <a:rPr lang="ru-RU" sz="1800" baseline="0" dirty="0" err="1" smtClean="0"/>
                        <a:t>формативное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aseline="0" dirty="0" smtClean="0"/>
                        <a:t>оценивание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8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aseline="0" dirty="0" smtClean="0"/>
                        <a:t>Функционирует программа </a:t>
                      </a:r>
                      <a:r>
                        <a:rPr lang="ru-RU" sz="1800" dirty="0" smtClean="0"/>
                        <a:t>сопровождения детей, нуждающихся в поддержке 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-13066"/>
            <a:ext cx="8260672" cy="103942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63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0995989"/>
              </p:ext>
            </p:extLst>
          </p:nvPr>
        </p:nvGraphicFramePr>
        <p:xfrm>
          <a:off x="323528" y="1484784"/>
          <a:ext cx="8568952" cy="410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3497"/>
                <a:gridCol w="4035455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dirty="0" smtClean="0"/>
                        <a:t>1.Школьная </a:t>
                      </a:r>
                      <a:r>
                        <a:rPr lang="ru-RU" sz="1800" dirty="0" smtClean="0"/>
                        <a:t>образовательная среда позволяет обеспечить высокие образовательные </a:t>
                      </a:r>
                      <a:r>
                        <a:rPr lang="ru-RU" sz="1800" dirty="0" smtClean="0"/>
                        <a:t>результаты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800" dirty="0" smtClean="0"/>
                    </a:p>
                    <a:p>
                      <a:pPr marL="342900" indent="-342900">
                        <a:buAutoNum type="arabicPeriod"/>
                      </a:pPr>
                      <a:endParaRPr lang="ru-RU" sz="1800" dirty="0" smtClean="0"/>
                    </a:p>
                    <a:p>
                      <a:r>
                        <a:rPr lang="ru-RU" sz="1800" dirty="0" smtClean="0"/>
                        <a:t>2. Созданы и регулярно обновляются предметные странички в </a:t>
                      </a:r>
                      <a:r>
                        <a:rPr lang="ru-RU" sz="1800" dirty="0" err="1" smtClean="0"/>
                        <a:t>соцсетях</a:t>
                      </a:r>
                      <a:r>
                        <a:rPr lang="ru-RU" sz="1800" dirty="0" smtClean="0"/>
                        <a:t>.</a:t>
                      </a:r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3. Создан и функционирует Клуб </a:t>
                      </a:r>
                      <a:endParaRPr lang="ru-RU" sz="1800" dirty="0" smtClean="0"/>
                    </a:p>
                    <a:p>
                      <a:r>
                        <a:rPr lang="ru-RU" sz="1800" dirty="0" smtClean="0"/>
                        <a:t>классных </a:t>
                      </a:r>
                      <a:r>
                        <a:rPr lang="ru-RU" sz="1800" dirty="0" smtClean="0"/>
                        <a:t>руководителей</a:t>
                      </a:r>
                    </a:p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800" dirty="0" smtClean="0"/>
                        <a:t>На 100% обеспечен образовательный процесс</a:t>
                      </a:r>
                      <a:r>
                        <a:rPr lang="ru-RU" sz="1800" baseline="0" dirty="0" smtClean="0"/>
                        <a:t>  необходимыми материалами, УМК и оргтехникой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dirty="0" smtClean="0"/>
                        <a:t>100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педагогов создали страницы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соцсетях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регулярно обновляют материалы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Функционирует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dirty="0" smtClean="0"/>
                        <a:t>Клуб классных руководителей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pic>
        <p:nvPicPr>
          <p:cNvPr id="6" name="Picture 2" descr="C:\Users\школа\Downloads\школа - парадное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363457"/>
            <a:ext cx="2501949" cy="140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61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7975"/>
            <a:ext cx="8260672" cy="103942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013523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Контингент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и социу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м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b="1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94533"/>
              </p:ext>
            </p:extLst>
          </p:nvPr>
        </p:nvGraphicFramePr>
        <p:xfrm>
          <a:off x="251520" y="2337392"/>
          <a:ext cx="8352928" cy="1887543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467381"/>
                <a:gridCol w="2013331"/>
                <a:gridCol w="934761"/>
                <a:gridCol w="934761"/>
                <a:gridCol w="982698"/>
                <a:gridCol w="850872"/>
                <a:gridCol w="850872"/>
                <a:gridCol w="659126"/>
                <a:gridCol w="659126"/>
              </a:tblGrid>
              <a:tr h="0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Дети с ОВЗ</a:t>
                      </a:r>
                    </a:p>
                  </a:txBody>
                  <a:tcPr marL="12591" marR="1259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7798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ОУ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Всего обучающихся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Всего детей с ОВЗ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% от общего числа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Из них</a:t>
                      </a:r>
                    </a:p>
                  </a:txBody>
                  <a:tcPr marL="12591" marR="1259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Всего инвалидов с ОВЗ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всего инвалидов без ОВЗ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ЗПР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УО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8455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МОУ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</a:rPr>
                        <a:t>Улейминская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СОШ им. Героя Советского Союза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</a:rPr>
                        <a:t>Дерюгина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 А.В.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 marL="12591" marR="12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12835"/>
              </p:ext>
            </p:extLst>
          </p:nvPr>
        </p:nvGraphicFramePr>
        <p:xfrm>
          <a:off x="251520" y="4725144"/>
          <a:ext cx="8424935" cy="1704058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481072"/>
                <a:gridCol w="3071467"/>
                <a:gridCol w="676644"/>
                <a:gridCol w="803577"/>
                <a:gridCol w="678435"/>
                <a:gridCol w="678435"/>
                <a:gridCol w="678435"/>
                <a:gridCol w="678435"/>
                <a:gridCol w="678435"/>
              </a:tblGrid>
              <a:tr h="341099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ОУ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Всего семей (сумма всех столбцов)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Из них:</a:t>
                      </a:r>
                    </a:p>
                  </a:txBody>
                  <a:tcPr marL="17433" marR="1743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Семьи с детьми, находящимися под опекой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</a:rPr>
                        <a:t>Малообеспеченные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271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многодетные полные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многодетные неполные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полные семьи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неполные семьи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5844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 marL="17433" marR="17433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МОУ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</a:rPr>
                        <a:t>Улейминская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 СОШ им. Героя Советского Союза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effectLst/>
                        </a:rPr>
                        <a:t>Дерюгина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 А.В.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</a:p>
                  </a:txBody>
                  <a:tcPr marL="17433" marR="174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54805" y="1258172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2400" b="1" dirty="0"/>
              <a:t>Сведения об образовательной организации </a:t>
            </a:r>
          </a:p>
        </p:txBody>
      </p:sp>
    </p:spTree>
    <p:extLst>
      <p:ext uri="{BB962C8B-B14F-4D97-AF65-F5344CB8AC3E}">
        <p14:creationId xmlns:p14="http://schemas.microsoft.com/office/powerpoint/2010/main" val="255661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60672" cy="103942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pPr algn="ctr" fontAlgn="t"/>
            <a:r>
              <a:rPr lang="ru-RU" b="1" dirty="0">
                <a:solidFill>
                  <a:schemeClr val="tx1"/>
                </a:solidFill>
              </a:rPr>
              <a:t>Сведения об образовательной организации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 fontAlgn="t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Кадровый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состав</a:t>
            </a:r>
            <a:endParaRPr lang="ru-RU" sz="2800" b="1" dirty="0"/>
          </a:p>
          <a:p>
            <a:pPr algn="just" fontAlgn="t"/>
            <a:r>
              <a:rPr lang="ru-RU" dirty="0" smtClean="0"/>
              <a:t>Количество педагогов в 2020-2021уч. </a:t>
            </a:r>
            <a:r>
              <a:rPr lang="ru-RU" dirty="0" smtClean="0"/>
              <a:t>г</a:t>
            </a:r>
            <a:r>
              <a:rPr lang="ru-RU" dirty="0" smtClean="0"/>
              <a:t>оду 14 педагогов, из них 2 совместителя, 10 педагогов проживают в других населенных пунктах. 1 педагог имеет</a:t>
            </a:r>
            <a:r>
              <a:rPr lang="ru-RU" dirty="0" smtClean="0"/>
              <a:t> высшую </a:t>
            </a:r>
            <a:r>
              <a:rPr lang="ru-RU" dirty="0"/>
              <a:t>квалификационную </a:t>
            </a:r>
            <a:r>
              <a:rPr lang="ru-RU" dirty="0" smtClean="0"/>
              <a:t>категорию. 3 педагога имеют </a:t>
            </a:r>
            <a:r>
              <a:rPr lang="ru-RU" dirty="0"/>
              <a:t>первую квалификационную </a:t>
            </a:r>
            <a:r>
              <a:rPr lang="ru-RU" dirty="0" smtClean="0"/>
              <a:t>категорию ,остальные на соответствие занимаемой должности. В коллективе 1 молодой специалист. 3 педагога со стажем от 5 до 10 лет, 2 педагога со стажем от 10 до 20 лет, 9 педагогов со стажем 25+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2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684" y="285560"/>
            <a:ext cx="8260672" cy="103942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/>
            <a:r>
              <a:rPr lang="ru-RU" b="1" dirty="0"/>
              <a:t>Образовательные результаты учащихся</a:t>
            </a: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3605856"/>
              </p:ext>
            </p:extLst>
          </p:nvPr>
        </p:nvGraphicFramePr>
        <p:xfrm>
          <a:off x="251521" y="2420888"/>
          <a:ext cx="8640958" cy="2622005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360426"/>
                <a:gridCol w="1552599"/>
                <a:gridCol w="619190"/>
                <a:gridCol w="480566"/>
                <a:gridCol w="757817"/>
                <a:gridCol w="656158"/>
                <a:gridCol w="656158"/>
                <a:gridCol w="508292"/>
                <a:gridCol w="508292"/>
                <a:gridCol w="508292"/>
                <a:gridCol w="508292"/>
                <a:gridCol w="508292"/>
                <a:gridCol w="508292"/>
                <a:gridCol w="508292"/>
              </a:tblGrid>
              <a:tr h="275045"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ОУ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ГИА (9 класс) русский язык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ГИА (9 класс) математика</a:t>
                      </a:r>
                    </a:p>
                  </a:txBody>
                  <a:tcPr marL="12134" marR="12134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6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справляемость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успешность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справляемость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успешность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справляемость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успешность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справляемость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успешность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справляемость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успешность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справляемость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успешность (%)</a:t>
                      </a:r>
                    </a:p>
                  </a:txBody>
                  <a:tcPr marL="12134" marR="12134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393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МОУ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Улейминская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СОШ им. Героя Советского Союза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Дерюгина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А.В.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</a:p>
                  </a:txBody>
                  <a:tcPr marL="12134" marR="121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61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055" y="404060"/>
            <a:ext cx="8260672" cy="103942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1210280"/>
            <a:ext cx="8229600" cy="4373563"/>
          </a:xfrm>
        </p:spPr>
        <p:txBody>
          <a:bodyPr/>
          <a:lstStyle/>
          <a:p>
            <a:pPr algn="ctr"/>
            <a:r>
              <a:rPr lang="ru-RU" b="1" dirty="0"/>
              <a:t>Образовательные результаты учащихся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7545" y="2276872"/>
            <a:ext cx="8424936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buFont typeface="Arial" pitchFamily="34" charset="0"/>
              <a:buNone/>
            </a:pPr>
            <a:r>
              <a:rPr lang="ru-RU" sz="1600" b="1" dirty="0" smtClean="0">
                <a:latin typeface="Times New Roman"/>
                <a:ea typeface="Calibri"/>
                <a:cs typeface="Times New Roman"/>
              </a:rPr>
              <a:t>Зафиксированные трудности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 связаны со следующими общими </a:t>
            </a:r>
            <a:r>
              <a:rPr lang="ru-RU" sz="1600" b="1" dirty="0" smtClean="0">
                <a:latin typeface="Times New Roman"/>
                <a:ea typeface="Calibri"/>
                <a:cs typeface="Times New Roman"/>
              </a:rPr>
              <a:t>причинами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 :</a:t>
            </a:r>
            <a:endParaRPr lang="ru-RU" sz="1600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Непонимание условий задачи</a:t>
            </a:r>
            <a:endParaRPr lang="ru-RU" sz="1600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Незнание алгоритмов решения (в </a:t>
            </a:r>
            <a:r>
              <a:rPr lang="ru-RU" sz="1600" dirty="0" err="1" smtClean="0">
                <a:latin typeface="Times New Roman"/>
                <a:ea typeface="Calibri"/>
                <a:cs typeface="Times New Roman"/>
              </a:rPr>
              <a:t>т.ч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. неумение оформить решение)</a:t>
            </a:r>
            <a:endParaRPr lang="ru-RU" sz="1600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Недостаточный уровень практической отработки умения на уроках.</a:t>
            </a:r>
            <a:endParaRPr lang="ru-RU" sz="1600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1600" dirty="0" err="1" smtClean="0">
                <a:latin typeface="Times New Roman"/>
                <a:ea typeface="Calibri"/>
                <a:cs typeface="Times New Roman"/>
              </a:rPr>
              <a:t>Несформированность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 навыка смыслового чтения у 30-35% обучающихся</a:t>
            </a:r>
            <a:endParaRPr lang="ru-RU" sz="1600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Вызывает затруднения прием синтеза, анализа у 30-35% обучающихся</a:t>
            </a:r>
            <a:endParaRPr lang="ru-RU" sz="1600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Неумение установить связи около 30% обучающихся</a:t>
            </a:r>
            <a:endParaRPr lang="ru-RU" sz="1600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Не сформирован навык абстрактного мышления</a:t>
            </a:r>
            <a:endParaRPr lang="ru-RU" sz="1600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Не систематизирована работа по отработке умения самостоятельно анализировать, выявлять причинно-следственные связи, обобщать и делать выводы.</a:t>
            </a:r>
            <a:endParaRPr lang="ru-RU" sz="1600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Недостаточный уровень практической отработки умения работать по инструкции.</a:t>
            </a:r>
            <a:endParaRPr lang="ru-RU" sz="1600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Недостаточный уровень практической отработки умения ставить цели исследования, работы, планировать работу, следовать алгоритму действий. </a:t>
            </a:r>
            <a:endParaRPr lang="ru-RU" sz="1600" dirty="0" smtClean="0">
              <a:ea typeface="Calibri"/>
              <a:cs typeface="Times New Roman"/>
            </a:endParaRPr>
          </a:p>
          <a:p>
            <a:pPr algn="just"/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63037" y="1628800"/>
            <a:ext cx="39604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Анализ ВПР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8148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544616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sz="6000" b="1" dirty="0"/>
              <a:t>Профессиональные компетентности учителей</a:t>
            </a:r>
          </a:p>
          <a:p>
            <a:pPr algn="just"/>
            <a:endParaRPr lang="ru-RU" sz="4000" b="1" dirty="0" smtClean="0"/>
          </a:p>
          <a:p>
            <a:pPr algn="just"/>
            <a:endParaRPr lang="ru-RU" b="1" dirty="0"/>
          </a:p>
          <a:p>
            <a:pPr algn="just"/>
            <a:r>
              <a:rPr lang="ru-RU" sz="4400" b="1" dirty="0" smtClean="0"/>
              <a:t>Профессиональные дефициты:</a:t>
            </a:r>
          </a:p>
          <a:p>
            <a:pPr algn="just"/>
            <a:r>
              <a:rPr lang="ru-RU" sz="4500" dirty="0" smtClean="0"/>
              <a:t>учителя </a:t>
            </a:r>
            <a:r>
              <a:rPr lang="ru-RU" sz="4500" dirty="0"/>
              <a:t>недостаточно хорошо  умеют формулировать цели, планируемые образовательные результаты, пути и способы формирования и развития функциональной грамотности обучающихся; </a:t>
            </a:r>
          </a:p>
          <a:p>
            <a:pPr algn="just"/>
            <a:r>
              <a:rPr lang="ru-RU" sz="4500" dirty="0"/>
              <a:t>моделировать процесс формирования и развития функциональной грамотности обучающихся в рамках обучения своему учебному предмету;</a:t>
            </a:r>
          </a:p>
          <a:p>
            <a:pPr algn="just"/>
            <a:r>
              <a:rPr lang="ru-RU" sz="4500" dirty="0"/>
              <a:t> анализировать задания PISA, ICCO и соотносить их с планируемыми результатами, типовыми задачами формирования и развития функциональной грамотности и её компонентов;</a:t>
            </a:r>
          </a:p>
          <a:p>
            <a:pPr algn="just"/>
            <a:r>
              <a:rPr lang="ru-RU" sz="4500" dirty="0"/>
              <a:t> отбирать и конструировать учебные задания по формированию и развитию функциональной компетенции и её составляющих;</a:t>
            </a:r>
          </a:p>
          <a:p>
            <a:pPr algn="just"/>
            <a:r>
              <a:rPr lang="ru-RU" sz="4500" dirty="0" smtClean="0"/>
              <a:t>составлять </a:t>
            </a:r>
            <a:r>
              <a:rPr lang="ru-RU" sz="4500" dirty="0"/>
              <a:t>программы формирования ключевых компетенций;</a:t>
            </a:r>
          </a:p>
          <a:p>
            <a:pPr algn="just"/>
            <a:r>
              <a:rPr lang="ru-RU" sz="4500" dirty="0"/>
              <a:t>применять </a:t>
            </a:r>
            <a:r>
              <a:rPr lang="ru-RU" sz="4500" dirty="0" err="1"/>
              <a:t>формативное</a:t>
            </a:r>
            <a:r>
              <a:rPr lang="ru-RU" sz="4500" dirty="0"/>
              <a:t> оценивание; </a:t>
            </a:r>
          </a:p>
          <a:p>
            <a:pPr algn="just"/>
            <a:r>
              <a:rPr lang="ru-RU" sz="4500" dirty="0"/>
              <a:t>устанавливать эффективную обратную связь.</a:t>
            </a:r>
          </a:p>
          <a:p>
            <a:pPr algn="just"/>
            <a:r>
              <a:rPr lang="ru-RU" sz="3300" dirty="0"/>
              <a:t> </a:t>
            </a:r>
          </a:p>
          <a:p>
            <a:pPr algn="just"/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2023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857403"/>
          </a:xfrm>
        </p:spPr>
        <p:txBody>
          <a:bodyPr/>
          <a:lstStyle/>
          <a:p>
            <a:pPr marL="114300" indent="0" algn="ctr">
              <a:buNone/>
            </a:pPr>
            <a:r>
              <a:rPr lang="ru-RU" b="1" dirty="0"/>
              <a:t>Организация профессионального взаимодействия внутри </a:t>
            </a:r>
            <a:r>
              <a:rPr lang="ru-RU" b="1" dirty="0" smtClean="0"/>
              <a:t>школы</a:t>
            </a:r>
          </a:p>
          <a:p>
            <a:pPr algn="just"/>
            <a:endParaRPr lang="ru-RU" b="1" dirty="0" smtClean="0"/>
          </a:p>
          <a:p>
            <a:pPr algn="just"/>
            <a:endParaRPr lang="ru-RU" b="1" dirty="0"/>
          </a:p>
          <a:p>
            <a:pPr algn="just"/>
            <a:r>
              <a:rPr lang="ru-RU" sz="2800" b="1" dirty="0" smtClean="0"/>
              <a:t>Цель</a:t>
            </a:r>
            <a:r>
              <a:rPr lang="ru-RU" sz="2800" b="1" dirty="0"/>
              <a:t>:</a:t>
            </a:r>
            <a:r>
              <a:rPr lang="ru-RU" sz="2800" dirty="0"/>
              <a:t> </a:t>
            </a:r>
            <a:r>
              <a:rPr lang="ru-RU" sz="2800" dirty="0" smtClean="0"/>
              <a:t>внедрение </a:t>
            </a:r>
            <a:r>
              <a:rPr lang="ru-RU" sz="2800" dirty="0"/>
              <a:t>технологий формирования функциональной грамотности на основе конструктивного профессионального </a:t>
            </a:r>
            <a:r>
              <a:rPr lang="ru-RU" sz="2800" dirty="0" smtClean="0"/>
              <a:t>взаимодействия.</a:t>
            </a:r>
            <a:endParaRPr lang="ru-RU" sz="2800" dirty="0"/>
          </a:p>
          <a:p>
            <a:pPr algn="ctr"/>
            <a:endParaRPr lang="ru-RU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60672" cy="103942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3097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«Западающие» зоны в деятельности школы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128" y="1124746"/>
            <a:ext cx="8260672" cy="500141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0885120"/>
              </p:ext>
            </p:extLst>
          </p:nvPr>
        </p:nvGraphicFramePr>
        <p:xfrm>
          <a:off x="179512" y="1196751"/>
          <a:ext cx="8640960" cy="5272533"/>
        </p:xfrm>
        <a:graphic>
          <a:graphicData uri="http://schemas.openxmlformats.org/drawingml/2006/table">
            <a:tbl>
              <a:tblPr firstRow="1" firstCol="1" bandRow="1"/>
              <a:tblGrid>
                <a:gridCol w="367244"/>
                <a:gridCol w="3928099"/>
                <a:gridCol w="4345617"/>
              </a:tblGrid>
              <a:tr h="371195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cs typeface="Times New Roman"/>
                        </a:rPr>
                        <a:t>Блок управление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9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cs typeface="Times New Roman"/>
                        </a:rPr>
                        <a:t>Противоречия (разрыв)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838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cs typeface="Times New Roman"/>
                        </a:rPr>
                        <a:t>В расписании урочной и внеурочной деятельности, занятий со специалистами центра «Гармония».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cs typeface="Times New Roman"/>
                        </a:rPr>
                        <a:t>Слабая и несвоевременная </a:t>
                      </a:r>
                      <a:r>
                        <a:rPr lang="ru-RU" sz="1400" dirty="0">
                          <a:effectLst/>
                          <a:latin typeface="Calibri"/>
                          <a:cs typeface="Times New Roman"/>
                        </a:rPr>
                        <a:t>обратная связь с всеми учениками и родителями относительно их прогресса.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cs typeface="Times New Roman"/>
                        </a:rPr>
                        <a:t>Нет системы повышения уровня педагогического мастерства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973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cs typeface="Times New Roman"/>
                        </a:rPr>
                        <a:t>Блок преподавание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9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cs typeface="Times New Roman"/>
                        </a:rPr>
                        <a:t>Противоречия (разрыв)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629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cs typeface="Times New Roman"/>
                        </a:rPr>
                        <a:t>Дефицит времени для практической отработки умений и понятий в урочной деятельности. Низкая результативность формирования функциональной грамотности учеников. («учение для жизни»)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cs typeface="Times New Roman"/>
                        </a:rPr>
                        <a:t>«Выпадение» из практики ИОМ сильных учеников и учеников с ЗПР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973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cs typeface="Times New Roman"/>
                        </a:rPr>
                        <a:t>Блок образовательная среда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9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cs typeface="Times New Roman"/>
                        </a:rPr>
                        <a:t>Противоречия (разрыв)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7456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cs typeface="Times New Roman"/>
                        </a:rPr>
                        <a:t>Недостаточность МТБ для практической отработки умений и эффективной организации учебной работы.</a:t>
                      </a:r>
                      <a:endParaRPr lang="ru-RU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425355"/>
          </a:xfrm>
        </p:spPr>
        <p:txBody>
          <a:bodyPr/>
          <a:lstStyle/>
          <a:p>
            <a:pPr marL="114300" indent="0" algn="ctr">
              <a:buNone/>
            </a:pPr>
            <a:endParaRPr lang="ru-RU" sz="3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 algn="ctr">
              <a:buNone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Цель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программы: </a:t>
            </a:r>
            <a:r>
              <a:rPr lang="ru-RU" sz="3200" b="1" dirty="0" smtClean="0"/>
              <a:t>повышение </a:t>
            </a:r>
            <a:r>
              <a:rPr lang="ru-RU" sz="3200" b="1" dirty="0"/>
              <a:t>образовательных результатов </a:t>
            </a:r>
          </a:p>
          <a:p>
            <a:pPr marL="114300" indent="0"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 algn="ctr">
              <a:buNone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Приоритеты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программы:</a:t>
            </a:r>
          </a:p>
          <a:p>
            <a:pPr marL="114300" indent="0" algn="ctr">
              <a:buNone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Повышение уровня функциональной грамотности </a:t>
            </a:r>
          </a:p>
        </p:txBody>
      </p:sp>
    </p:spTree>
    <p:extLst>
      <p:ext uri="{BB962C8B-B14F-4D97-AF65-F5344CB8AC3E}">
        <p14:creationId xmlns:p14="http://schemas.microsoft.com/office/powerpoint/2010/main" val="22954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784</TotalTime>
  <Words>2150</Words>
  <Application>Microsoft Office PowerPoint</Application>
  <PresentationFormat>Экран (4:3)</PresentationFormat>
  <Paragraphs>303</Paragraphs>
  <Slides>15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Аптека</vt:lpstr>
      <vt:lpstr>программа перехода школы в эффективны режим работы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«Западающие» зоны в деятельности школы</vt:lpstr>
      <vt:lpstr>Цель и приоритеты Программы</vt:lpstr>
      <vt:lpstr>Приоритет: повышение уровня Функциональной грамотности</vt:lpstr>
      <vt:lpstr>Приоритет: повышение уровня Функциональной грамотности</vt:lpstr>
      <vt:lpstr>Приоритет: повышение уровня Функциональной грамотности</vt:lpstr>
      <vt:lpstr>ЦЕЛЕВЫЕ ПОКАЗАТЕЛИ программы</vt:lpstr>
      <vt:lpstr>ЦЕЛЕВЫЕ ПОКАЗАТЕЛИ программы</vt:lpstr>
      <vt:lpstr>ЦЕЛЕВЫЕ ПОКАЗАТЕЛИ программы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школа</cp:lastModifiedBy>
  <cp:revision>75</cp:revision>
  <dcterms:created xsi:type="dcterms:W3CDTF">2020-10-02T11:56:17Z</dcterms:created>
  <dcterms:modified xsi:type="dcterms:W3CDTF">2020-10-28T11:26:29Z</dcterms:modified>
</cp:coreProperties>
</file>