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7" r:id="rId2"/>
    <p:sldId id="257" r:id="rId3"/>
    <p:sldId id="270" r:id="rId4"/>
    <p:sldId id="271" r:id="rId5"/>
    <p:sldId id="278" r:id="rId6"/>
    <p:sldId id="279" r:id="rId7"/>
    <p:sldId id="273" r:id="rId8"/>
    <p:sldId id="281" r:id="rId9"/>
    <p:sldId id="259" r:id="rId10"/>
    <p:sldId id="260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3728" autoAdjust="0"/>
  </p:normalViewPr>
  <p:slideViewPr>
    <p:cSldViewPr>
      <p:cViewPr>
        <p:scale>
          <a:sx n="75" d="100"/>
          <a:sy n="75" d="100"/>
        </p:scale>
        <p:origin x="-12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AE190-BABB-4901-BF02-B21FF67BCD5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0501C-ECAA-41F7-A780-EEC24710F8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успешность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501C-ECAA-41F7-A780-EEC24710F8E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Дефицит ,категория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501C-ECAA-41F7-A780-EEC24710F8E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6C846-5532-42BC-A8A0-BF25F9959F52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7E964-5741-49D0-BE1D-69AFCB2D2A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332657"/>
            <a:ext cx="8208912" cy="13681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рограмма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перехода школы в эффективны режим работы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1357298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 txBox="1">
            <a:spLocks/>
          </p:cNvSpPr>
          <p:nvPr/>
        </p:nvSpPr>
        <p:spPr>
          <a:xfrm>
            <a:off x="500034" y="4000504"/>
            <a:ext cx="6984776" cy="1589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Муниципальное общеобразовательное учреждение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Маймерская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основная общеобразовательная школа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Цель программы:  улучшение  качества образовательных результатов обучающихся за счёт повышения уровня мотивации к обучению</a:t>
            </a:r>
            <a:b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endParaRPr lang="ru-RU" sz="2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9"/>
            <a:ext cx="8435280" cy="2808312"/>
          </a:xfrm>
        </p:spPr>
        <p:txBody>
          <a:bodyPr>
            <a:normAutofit/>
          </a:bodyPr>
          <a:lstStyle/>
          <a:p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Приоритеты:</a:t>
            </a:r>
          </a:p>
          <a:p>
            <a:pPr>
              <a:buNone/>
            </a:pPr>
            <a:r>
              <a:rPr lang="ru-RU" sz="1800" dirty="0" smtClean="0"/>
              <a:t>1. Повышение качества образовательных результатов обучающихся</a:t>
            </a:r>
          </a:p>
          <a:p>
            <a:pPr>
              <a:buNone/>
            </a:pPr>
            <a:r>
              <a:rPr lang="ru-RU" sz="1800" dirty="0" smtClean="0"/>
              <a:t>2. Повышение уровня профессиональных компетентностей  педагогов</a:t>
            </a:r>
          </a:p>
          <a:p>
            <a:pPr>
              <a:buNone/>
            </a:pPr>
            <a:r>
              <a:rPr lang="ru-RU" sz="1800" dirty="0" smtClean="0"/>
              <a:t>3. Эффективное взаимодействие всех участников образовательного процесса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290"/>
            <a:ext cx="771530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Приоритет  1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качества образовательных результатов обучающихся.</a:t>
            </a:r>
            <a:endParaRPr lang="ru-RU" b="1" dirty="0" smtClean="0"/>
          </a:p>
          <a:p>
            <a:pPr marL="365760" indent="-256032"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приоритета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Повышение образовательных результатов  учащихся (ОГЭ, ВПР, олимпиады)</a:t>
            </a:r>
          </a:p>
          <a:p>
            <a:pPr marL="365760" indent="-256032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65760" indent="-256032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1. Улучшение качества знаний по  русскому языку и математике ОГЭ.</a:t>
            </a:r>
          </a:p>
          <a:p>
            <a:pPr marL="365760" indent="-256032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Улучшение качества знаний по  русскому языку и математике ВПР.</a:t>
            </a:r>
          </a:p>
          <a:p>
            <a:pPr marL="365760" indent="-256032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Увеличить количество учащихся прошедших на МЭ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.1. Использование школьной инфраструктуры для индивидуального обучения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2.Увеличение количества различных предметных кружков, элективных курсов, факультативов в соответствии с запросами учащихся и их родителями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3.Организация проектной и исследовательской деятельности на уроках и во внеурочной деятельности. Проведение ежегодной школьной научной конференции.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Качество знаний по русскому языку и математике 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4,3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баллов (ОГЭ).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Качество знаний по русскому языку и математике до 30% (ВПР)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Увеличение количества учащихся  на 10%, прошедших на МЭ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9" y="285728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Приоритет  2</a:t>
            </a:r>
            <a:r>
              <a:rPr lang="ru-RU" dirty="0" smtClean="0">
                <a:solidFill>
                  <a:srgbClr val="FF0000"/>
                </a:solidFill>
              </a:rPr>
              <a:t> . </a:t>
            </a:r>
            <a:r>
              <a:rPr lang="ru-RU" dirty="0" smtClean="0"/>
              <a:t>Повышение уровня профессиональных компетентностей  педагогов .</a:t>
            </a:r>
          </a:p>
          <a:p>
            <a:pPr marL="452628" indent="-342900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Задачи: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условия, обеспечивающие положительную динамику качества образовательных результатов (участие в олимпиадах, ВПР)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2.Улучшить работу по обмену педагогическим опытом, касающуюся актуальных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вопросов образования 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3.Мотивировать педагогов на участие в инновационной деятельности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Диагностика профессиональных компетентностей педагогов, изучение их запросов, трудностей для осуществления данной программы.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Организовать обучение по освоению и внедрению технологий через создание личных сайтов, творческие группы, проведение открытых уроков, мастер-классы, работу на МО, педсоветах, сетевое взаимодействие и др. Прохождение курсов повышения квалификации, участие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вебинарах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семинарах, дистанционных конференциях. Организовать работу творческих групп на МО и педсоветах по актуальным вопросам с подведением итогов. </a:t>
            </a:r>
          </a:p>
          <a:p>
            <a:pPr marL="452628" indent="-342900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1Сформирован и работает ПОС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2.ИППРП до 100%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3.Доля педагогов, повысивших свою квалификацию, 100%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4.Охват обучением 100% педагогов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5.Доля педагогов, вовлеченных в организацию и проведение муниципальных семинаров и конференции. ,до 100%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6128" y="408372"/>
            <a:ext cx="8260672" cy="8603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93A299"/>
              </a:buClr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ЦЕЛЕВЫЕ ПОКАЗАТЕЛИ ПРОГРАММЫ.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Объект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41652471"/>
              </p:ext>
            </p:extLst>
          </p:nvPr>
        </p:nvGraphicFramePr>
        <p:xfrm>
          <a:off x="323528" y="1484784"/>
          <a:ext cx="8496944" cy="346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1.Повышение качества образовательных результатов обучающихся.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знаний по русскому языку и математике до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4,3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баллов (ОГЭ).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2.Повышение уровня профессиональных компетентностей  педагогов  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Качество знаний по русскому языку и математике до 30% (ВПР) 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3.Эффективное взаимодействие всех участников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количества учащихся  на 10%, прошедших на МЭ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4330" y="4869160"/>
            <a:ext cx="2164268" cy="2085013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5214950"/>
            <a:ext cx="87803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Слаженная совместная работа всех участников образовательного процесса в комплексе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приведут к ожидаемому результату - переходу школы, работающей в эффективном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режиме функционирования и развития.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Актуальность разработки программы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Сведения об организации (контингент, количественный и качественный состав преподавателей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3206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Школа функционирует в неблагоприятных социальных условиях, , показывает невысокие образовательные результаты. </a:t>
            </a:r>
            <a:r>
              <a:rPr lang="ru-RU" sz="1800" dirty="0" smtClean="0"/>
              <a:t>Н</a:t>
            </a:r>
            <a:r>
              <a:rPr lang="ru-RU" sz="1800" dirty="0" smtClean="0"/>
              <a:t>аходится </a:t>
            </a:r>
            <a:r>
              <a:rPr lang="ru-RU" sz="1800" dirty="0" smtClean="0"/>
              <a:t>в 15 км от города Углич.</a:t>
            </a:r>
          </a:p>
          <a:p>
            <a:pPr algn="just"/>
            <a:r>
              <a:rPr lang="ru-RU" sz="1800" dirty="0" smtClean="0"/>
              <a:t>Обучающихся на начало учебного года – 21 человек. Многодетных – 3,  опекаемых – 1 человек, инвалидов – 1 человек, дети с ОВЗ 4 человека.</a:t>
            </a:r>
          </a:p>
          <a:p>
            <a:pPr algn="just"/>
            <a:r>
              <a:rPr lang="ru-RU" sz="1800" dirty="0" smtClean="0"/>
              <a:t> Средняя наполняемость классов 3 человека. Режим работы – пятидневная рабочая неделя, занятия проводятся в 1 смену.</a:t>
            </a:r>
          </a:p>
          <a:p>
            <a:pPr algn="just"/>
            <a:r>
              <a:rPr lang="ru-RU" sz="1800" dirty="0" smtClean="0"/>
              <a:t>Педагогический коллектив школы составляет 4 основных педагога и 4 педагога совместителя. Все педагоги проживают в г. Углич. Средний возраст – 39 лет. Среди педагогов есть творчески работающие педагоги, педагоги, у которых сложился традиционный подход к преподаванию и молодые специалисты. 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3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1. Результаты ОГЭ</a:t>
            </a:r>
          </a:p>
          <a:p>
            <a:endParaRPr lang="ru-RU" sz="2800" b="1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1196752"/>
          <a:ext cx="8001056" cy="3234765"/>
        </p:xfrm>
        <a:graphic>
          <a:graphicData uri="http://schemas.openxmlformats.org/drawingml/2006/table">
            <a:tbl>
              <a:tblPr/>
              <a:tblGrid>
                <a:gridCol w="4084393"/>
                <a:gridCol w="1273457"/>
                <a:gridCol w="1357322"/>
                <a:gridCol w="1285884"/>
              </a:tblGrid>
              <a:tr h="4643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ОГЭ по русскому языку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ОГЭ по математике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экзаменов, сданных по выбору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ОГЭ по географии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ОГЭ по обществознанию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47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20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857232"/>
          <a:ext cx="7929618" cy="2071703"/>
        </p:xfrm>
        <a:graphic>
          <a:graphicData uri="http://schemas.openxmlformats.org/drawingml/2006/table">
            <a:tbl>
              <a:tblPr/>
              <a:tblGrid>
                <a:gridCol w="4528094"/>
                <a:gridCol w="1082160"/>
                <a:gridCol w="1126570"/>
                <a:gridCol w="1192794"/>
              </a:tblGrid>
              <a:tr h="2959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1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Число/доля окончивших без «3» 4 класс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чел. 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чел. 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чел./66%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1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Число/доля окончивших без «3» 9 класс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чел. /27%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чел. /31%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чел./36%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1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Число/доля оставшихся на повторный год обучения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00166" y="428604"/>
            <a:ext cx="64294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2. Образовательные результаты учащихся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3214686"/>
          <a:ext cx="8001056" cy="2616899"/>
        </p:xfrm>
        <a:graphic>
          <a:graphicData uri="http://schemas.openxmlformats.org/drawingml/2006/table">
            <a:tbl>
              <a:tblPr/>
              <a:tblGrid>
                <a:gridCol w="5963964"/>
                <a:gridCol w="662229"/>
                <a:gridCol w="631067"/>
                <a:gridCol w="743796"/>
              </a:tblGrid>
              <a:tr h="2131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3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успешно окончивших начальную школу среди детей с проблемами обучения и поведения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3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успешно окончивших основную школу среди детей с проблемами обучения и поведения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3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учеников, обучающихся по коррекционным программам, перешедших на основные программы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3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обучающихся по коррекционным программам, успешно окончивших основную школу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41" marR="64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642918"/>
            <a:ext cx="678661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Основания для разработки программы</a:t>
            </a:r>
          </a:p>
          <a:p>
            <a:pPr algn="ctr"/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196752"/>
          <a:ext cx="8496944" cy="3552658"/>
        </p:xfrm>
        <a:graphic>
          <a:graphicData uri="http://schemas.openxmlformats.org/drawingml/2006/table">
            <a:tbl>
              <a:tblPr/>
              <a:tblGrid>
                <a:gridCol w="544633"/>
                <a:gridCol w="590019"/>
                <a:gridCol w="2348730"/>
                <a:gridCol w="355147"/>
                <a:gridCol w="373301"/>
                <a:gridCol w="381812"/>
                <a:gridCol w="251326"/>
                <a:gridCol w="594559"/>
                <a:gridCol w="1311658"/>
                <a:gridCol w="544633"/>
                <a:gridCol w="544633"/>
                <a:gridCol w="544633"/>
                <a:gridCol w="111860"/>
              </a:tblGrid>
              <a:tr h="60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Ранги школ по показателям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числовое значение индекса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общий ранг по ОИП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ЕГЭ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ОГЭ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ВПР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СК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Олимп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Достоверность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ОИП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РАНГ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763629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Угличский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МОУ Маймерская ООШ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319,00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latin typeface="Calibri"/>
                        <a:cs typeface="Times New Roman"/>
                      </a:endParaRPr>
                    </a:p>
                  </a:txBody>
                  <a:tcPr marL="41828" marR="4182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285728"/>
            <a:ext cx="73581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Профессиональные компетентности педагогов</a:t>
            </a:r>
          </a:p>
          <a:p>
            <a:pPr algn="ctr"/>
            <a:r>
              <a:rPr lang="ru-RU" dirty="0" smtClean="0"/>
              <a:t>На основе результатов тестирования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компетенций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00034" y="5429264"/>
            <a:ext cx="29063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Показатель дефицита – 1,4 и ниже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95475"/>
            <a:ext cx="8795935" cy="189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7"/>
            <a:ext cx="78581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Профессиональная компетентность учителей</a:t>
            </a:r>
          </a:p>
          <a:p>
            <a:pPr algn="ctr"/>
            <a:r>
              <a:rPr lang="ru-RU" sz="2000" b="1" dirty="0" smtClean="0"/>
              <a:t>Выводы из анализа</a:t>
            </a:r>
            <a:r>
              <a:rPr lang="ru-RU" sz="2000" dirty="0" smtClean="0">
                <a:solidFill>
                  <a:srgbClr val="FF0000"/>
                </a:solidFill>
              </a:rPr>
              <a:t> «Западающие» зоны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вопрос – Способность обобщать задачи в конкретную цель.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вопрос – Способность формулировать цели на языке «наблюдаемых учебных действий».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вопрос – Способность декомпозировать, детализировать учебные цели.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вопрос – Умение отбирать методы и приемы диагностики и прогнозирования для постановки целей профессионального развития.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ИКТ-К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вопрос – Владение программой работы с презентационной графикой, умением работать с изображениями.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 вопрос – Владение правилами цитирования, оформления информационных ресурсов.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Методическая компетенция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 вопрос – Умение разрабатывать программу и инструментарий изучения рынка образовательных услуг.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 вопрос – Владение современным подходом к организации инновационной деятельности.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вопрос – Владение методами анализа и выяснения причин снижения результативности участия обучающихся в конкурсных мероприятиях.</a:t>
            </a:r>
          </a:p>
          <a:p>
            <a:endParaRPr lang="ru-RU" dirty="0" smtClean="0"/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1200" y="1071546"/>
            <a:ext cx="8822800" cy="25853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Оценочная К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 вопрос – Понимание, что возможности и потребности у разных детей разные,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и контрольно-измерительные материалы не могут быть одни и те же для всех.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Технологическая компетенция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 вопрос – Умение применять технологию саморазвития личности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28 вопрос – Знание сути технологии проблемного обучения.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 вопрос – Умение применять игровые технологии.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вопрос – Умение применять технологию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28572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Профессиональная компетентность учителей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«Западающие» зоны в деятельности школы»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4525963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Низкая внутренняя мотивация значительной части участников образовательного процесса.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Нет полноценной поддержки от родительской общественности, частично проявляется снижение активности и заинтересованности в участии жизни школы.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Насыщенность урочной и внеурочной деятельности, потенциально возможные перегрузки учащихся.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Не все педагоги школы готовы морально к изменению подходов к обучению.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Дефицит педагогических кадров, высокая нагрузка учителей предметников. Нехватка времени на самообразование и качественную подготовку к урокам.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Наличие классов комплектов.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dk1"/>
                </a:solidFill>
              </a:rPr>
              <a:t>Старение состава педагогического коллектива.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851</Words>
  <Application>Microsoft Office PowerPoint</Application>
  <PresentationFormat>Экран (4:3)</PresentationFormat>
  <Paragraphs>185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   Актуальность разработки программы  Сведения об организации (контингент, количественный и качественный состав преподавателей </vt:lpstr>
      <vt:lpstr>Слайд 3</vt:lpstr>
      <vt:lpstr>Слайд 4</vt:lpstr>
      <vt:lpstr>Слайд 5</vt:lpstr>
      <vt:lpstr>Слайд 6</vt:lpstr>
      <vt:lpstr>Слайд 7</vt:lpstr>
      <vt:lpstr>Слайд 8</vt:lpstr>
      <vt:lpstr>«Западающие» зоны в деятельности школы»</vt:lpstr>
      <vt:lpstr>  Цель программы:  улучшение  качества образовательных результатов обучающихся за счёт повышения уровня мотивации к обучению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перехода на эффективный режим работы.</dc:title>
  <dc:creator>Людмила</dc:creator>
  <cp:lastModifiedBy>Пользователь</cp:lastModifiedBy>
  <cp:revision>70</cp:revision>
  <dcterms:created xsi:type="dcterms:W3CDTF">2020-10-28T07:47:14Z</dcterms:created>
  <dcterms:modified xsi:type="dcterms:W3CDTF">2020-10-30T07:54:39Z</dcterms:modified>
</cp:coreProperties>
</file>