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299" r:id="rId4"/>
    <p:sldId id="298" r:id="rId5"/>
    <p:sldId id="305" r:id="rId6"/>
    <p:sldId id="258" r:id="rId7"/>
    <p:sldId id="286" r:id="rId8"/>
    <p:sldId id="287" r:id="rId9"/>
    <p:sldId id="302" r:id="rId10"/>
    <p:sldId id="289" r:id="rId11"/>
    <p:sldId id="290" r:id="rId12"/>
    <p:sldId id="306" r:id="rId13"/>
    <p:sldId id="308" r:id="rId14"/>
    <p:sldId id="300" r:id="rId15"/>
    <p:sldId id="307" r:id="rId16"/>
    <p:sldId id="309" r:id="rId17"/>
    <p:sldId id="293" r:id="rId18"/>
  </p:sldIdLst>
  <p:sldSz cx="9144000" cy="5143500" type="screen16x9"/>
  <p:notesSz cx="6797675" cy="9928225"/>
  <p:embeddedFontLst>
    <p:embeddedFont>
      <p:font typeface="Raleway" charset="-52"/>
      <p:regular r:id="rId21"/>
      <p:bold r:id="rId22"/>
      <p:italic r:id="rId23"/>
      <p:boldItalic r:id="rId24"/>
    </p:embeddedFont>
    <p:embeddedFont>
      <p:font typeface="Karla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3A8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2E71A4-69B2-4F33-A819-63BE6B86080E}">
  <a:tblStyle styleId="{1D2E71A4-69B2-4F33-A819-63BE6B8608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4B6-619D-4794-B990-C4B951E6772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E995F-F374-462E-BD88-DCD3E3A0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3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9172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090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2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439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85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532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36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059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66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127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21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50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opolitova@yar.iro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antiris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0894" y="1580501"/>
            <a:ext cx="8702211" cy="190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«ВАЖЕН КАЖДЫЙ УЧЕНИК.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</a:b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/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РЕАЛИЗАЦИЯ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ПРОЕКТА «500+»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В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ЯРОСЛАВСКОЙ ОБЛАСТИ»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3793" y="4045949"/>
            <a:ext cx="3580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Пополитова Ольга Витальевна – 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егиональный координатор проекта,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ЦОМ, к.п.н.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151004"/>
              </p:ext>
            </p:extLst>
          </p:nvPr>
        </p:nvGraphicFramePr>
        <p:xfrm>
          <a:off x="82583" y="96890"/>
          <a:ext cx="9048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3" y="96890"/>
                        <a:ext cx="904875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32926" y="154113"/>
            <a:ext cx="3965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Межмуниципальный семинар 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ШКОЛА МЕТОДИСТА – 2020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38431" y="279137"/>
            <a:ext cx="4003439" cy="529568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ЧТО СДЕЛАНО В РЕГИОНЕ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4214" y="951564"/>
            <a:ext cx="7794564" cy="277795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Определены школы – участницы проекта (отбор в 3 этапа)</a:t>
            </a:r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СОШ № 2 г. Углича</a:t>
            </a:r>
            <a:endParaRPr lang="ru-RU" sz="1600" dirty="0"/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Головинская СОШ Угличского МР</a:t>
            </a:r>
            <a:endParaRPr lang="ru-RU" sz="1600" dirty="0"/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Юркинская СОШ Борисоглебского МР</a:t>
            </a:r>
            <a:endParaRPr lang="ru-RU" sz="1600" dirty="0"/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Краснооктябрьская СОШ Борисоглебского МР</a:t>
            </a:r>
            <a:endParaRPr lang="ru-RU" sz="1600" dirty="0"/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ООШ № 15 г. </a:t>
            </a:r>
            <a:r>
              <a:rPr lang="ru-RU" sz="1600" b="1" dirty="0" smtClean="0"/>
              <a:t>Рыбинска</a:t>
            </a:r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СОШ № 60 г. Ярославля</a:t>
            </a:r>
            <a:endParaRPr lang="ru-RU" sz="1600" dirty="0"/>
          </a:p>
          <a:p>
            <a:pPr fontAlgn="t"/>
            <a:r>
              <a:rPr lang="ru-RU" sz="1600" b="1" dirty="0" smtClean="0"/>
              <a:t>	МОУ </a:t>
            </a:r>
            <a:r>
              <a:rPr lang="ru-RU" sz="1600" b="1" dirty="0"/>
              <a:t>СОШ № 44 г. Ярославля</a:t>
            </a:r>
            <a:endParaRPr lang="ru-R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Назначены </a:t>
            </a:r>
            <a:r>
              <a:rPr lang="ru-RU" sz="1600" b="1" dirty="0">
                <a:solidFill>
                  <a:srgbClr val="002060"/>
                </a:solidFill>
              </a:rPr>
              <a:t>региональные и муниципальные координаторы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Определены школьные кураторы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Пройдена стартовая </a:t>
            </a:r>
            <a:r>
              <a:rPr lang="ru-RU" sz="1600" b="1" dirty="0" smtClean="0">
                <a:solidFill>
                  <a:srgbClr val="002060"/>
                </a:solidFill>
              </a:rPr>
              <a:t>диагностика школ-участниц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Утвержден региональный план-график («дорожная карта») мероприятий программы на 2020 год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8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5920"/>
          <a:stretch/>
        </p:blipFill>
        <p:spPr>
          <a:xfrm>
            <a:off x="1393043" y="824522"/>
            <a:ext cx="5747723" cy="3883750"/>
          </a:xfrm>
          <a:prstGeom prst="rect">
            <a:avLst/>
          </a:prstGeom>
        </p:spPr>
      </p:pic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-647272" y="45149"/>
            <a:ext cx="7788038" cy="49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ШКОЛЫ-УЧАСТНИЦЫ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ПРОЕКТА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548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91" y="77815"/>
            <a:ext cx="4480473" cy="478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614" y="1225685"/>
            <a:ext cx="255454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ШКОЛЬНЫЕ КУРАТОРЫ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24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28" y="1045222"/>
            <a:ext cx="7935965" cy="353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235" y="220494"/>
            <a:ext cx="7665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–ГРАФИК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(«ДОРОЖНАЯ КАРТА»)ПО ОКАЗАНИЮ МЕТОДИЧЕСКОЙ ПОДДЕРЖКИ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88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970238" y="30796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СТРУДНИЧЕСТВО ШКОЛЫ В РАМКАХ ПРОЕКТА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" name="Google Shape;245;p27"/>
          <p:cNvSpPr/>
          <p:nvPr/>
        </p:nvSpPr>
        <p:spPr>
          <a:xfrm>
            <a:off x="5929030" y="2187857"/>
            <a:ext cx="2411908" cy="1404806"/>
          </a:xfrm>
          <a:prstGeom prst="homePlate">
            <a:avLst>
              <a:gd name="adj" fmla="val 211909"/>
            </a:avLst>
          </a:prstGeom>
          <a:solidFill>
            <a:srgbClr val="004C52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Школьный куратор</a:t>
            </a:r>
            <a:endParaRPr b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1483" y="1490317"/>
            <a:ext cx="492443" cy="2773740"/>
          </a:xfrm>
          <a:prstGeom prst="rect">
            <a:avLst/>
          </a:prstGeom>
          <a:solidFill>
            <a:srgbClr val="FF000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ШКОЛА</a:t>
            </a:r>
          </a:p>
        </p:txBody>
      </p:sp>
      <p:sp>
        <p:nvSpPr>
          <p:cNvPr id="8" name="Google Shape;246;p27"/>
          <p:cNvSpPr/>
          <p:nvPr/>
        </p:nvSpPr>
        <p:spPr>
          <a:xfrm>
            <a:off x="3190395" y="2138960"/>
            <a:ext cx="2902896" cy="1476453"/>
          </a:xfrm>
          <a:prstGeom prst="homePlate">
            <a:avLst>
              <a:gd name="adj" fmla="val 211909"/>
            </a:avLst>
          </a:prstGeom>
          <a:solidFill>
            <a:srgbClr val="00AE9D">
              <a:alpha val="83460"/>
            </a:srgb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b="1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Муниципальный координатор</a:t>
            </a:r>
            <a:endParaRPr lang="ru-RU" sz="1200" b="1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" name="Google Shape;247;p27"/>
          <p:cNvSpPr/>
          <p:nvPr/>
        </p:nvSpPr>
        <p:spPr>
          <a:xfrm>
            <a:off x="449561" y="2147299"/>
            <a:ext cx="2947623" cy="1468114"/>
          </a:xfrm>
          <a:prstGeom prst="homePlate">
            <a:avLst>
              <a:gd name="adj" fmla="val 211909"/>
            </a:avLst>
          </a:prstGeom>
          <a:solidFill>
            <a:srgbClr val="ABE33F">
              <a:alpha val="81150"/>
            </a:srgb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b="1" dirty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Региональный координатор </a:t>
            </a:r>
          </a:p>
        </p:txBody>
      </p:sp>
    </p:spTree>
    <p:extLst>
      <p:ext uri="{BB962C8B-B14F-4D97-AF65-F5344CB8AC3E}">
        <p14:creationId xmlns:p14="http://schemas.microsoft.com/office/powerpoint/2010/main" val="67875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АЛГОРИТМ И ЗАДАЧИ РАБОТЫ КУРАТОРА</a:t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680937" y="1409509"/>
            <a:ext cx="70168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</a:t>
            </a:r>
            <a:r>
              <a:rPr lang="ru-RU" sz="1200" dirty="0"/>
              <a:t>. Участие в диагностике факторов риска учебной </a:t>
            </a:r>
            <a:r>
              <a:rPr lang="ru-RU" sz="1200" dirty="0" err="1" smtClean="0"/>
              <a:t>неуспешности</a:t>
            </a:r>
            <a:r>
              <a:rPr lang="ru-RU" sz="1200" dirty="0" smtClean="0"/>
              <a:t> </a:t>
            </a:r>
            <a:r>
              <a:rPr lang="ru-RU" sz="1200" dirty="0"/>
              <a:t>в школе, с которой</a:t>
            </a:r>
          </a:p>
          <a:p>
            <a:r>
              <a:rPr lang="ru-RU" sz="1200" dirty="0"/>
              <a:t>работает куратор.</a:t>
            </a:r>
          </a:p>
          <a:p>
            <a:r>
              <a:rPr lang="ru-RU" sz="1200" dirty="0"/>
              <a:t>2. Анализ результатов диагностики.</a:t>
            </a:r>
          </a:p>
          <a:p>
            <a:r>
              <a:rPr lang="ru-RU" sz="1200" dirty="0"/>
              <a:t>3. Посещение школы, беседы с руководством и педагогическим коллективом.</a:t>
            </a:r>
          </a:p>
          <a:p>
            <a:r>
              <a:rPr lang="ru-RU" sz="1200" dirty="0"/>
              <a:t>Периодичность посещений:</a:t>
            </a:r>
          </a:p>
          <a:p>
            <a:r>
              <a:rPr lang="ru-RU" sz="1200" dirty="0" smtClean="0"/>
              <a:t>	a</a:t>
            </a:r>
            <a:r>
              <a:rPr lang="ru-RU" sz="1200" dirty="0"/>
              <a:t>. На стадии формирования дорожной карты – не реже 1 раза в неделю.</a:t>
            </a:r>
          </a:p>
          <a:p>
            <a:r>
              <a:rPr lang="ru-RU" sz="1200" dirty="0" smtClean="0"/>
              <a:t>	b</a:t>
            </a:r>
            <a:r>
              <a:rPr lang="ru-RU" sz="1200" dirty="0"/>
              <a:t>. На стадии реализации программы – не реже 1 раза в 3–4 недели.</a:t>
            </a:r>
          </a:p>
          <a:p>
            <a:r>
              <a:rPr lang="ru-RU" sz="1200" dirty="0"/>
              <a:t>4. Консультирование руководства школы при формировании дорожной карты.</a:t>
            </a:r>
          </a:p>
          <a:p>
            <a:r>
              <a:rPr lang="ru-RU" sz="1200" dirty="0"/>
              <a:t>5. Консультирование руководства школы при реализации мероприятий в рамках</a:t>
            </a:r>
          </a:p>
          <a:p>
            <a:r>
              <a:rPr lang="ru-RU" sz="1200" dirty="0"/>
              <a:t>дорожной карты.</a:t>
            </a:r>
          </a:p>
          <a:p>
            <a:r>
              <a:rPr lang="ru-RU" sz="1200" dirty="0"/>
              <a:t>6. Оценка (по стандартизированной методике) качества и результативности</a:t>
            </a:r>
          </a:p>
          <a:p>
            <a:r>
              <a:rPr lang="ru-RU" sz="1200" dirty="0"/>
              <a:t>предпринимаемых мер на основании экспертизы документов и рабочих</a:t>
            </a:r>
          </a:p>
          <a:p>
            <a:r>
              <a:rPr lang="ru-RU" sz="1200" dirty="0"/>
              <a:t>материалов проекта, размещаемых школой в специализированной</a:t>
            </a:r>
          </a:p>
          <a:p>
            <a:r>
              <a:rPr lang="ru-RU" sz="1200" dirty="0"/>
              <a:t>информационной системе.</a:t>
            </a:r>
          </a:p>
          <a:p>
            <a:r>
              <a:rPr lang="ru-RU" sz="1200" dirty="0"/>
              <a:t>7. Оценка качества и результативности предпринимаемых мер на основании</a:t>
            </a:r>
          </a:p>
          <a:p>
            <a:r>
              <a:rPr lang="ru-RU" sz="1200" dirty="0"/>
              <a:t>экспертной оценки, сделанной в ходе посещения школы.</a:t>
            </a:r>
          </a:p>
        </p:txBody>
      </p:sp>
    </p:spTree>
    <p:extLst>
      <p:ext uri="{BB962C8B-B14F-4D97-AF65-F5344CB8AC3E}">
        <p14:creationId xmlns:p14="http://schemas.microsoft.com/office/powerpoint/2010/main" val="117586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337225" y="512324"/>
            <a:ext cx="73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49940" y="820101"/>
            <a:ext cx="7594060" cy="21282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100" u="sng" dirty="0" smtClean="0">
                <a:latin typeface="Arial" pitchFamily="34" charset="0"/>
                <a:cs typeface="Arial" pitchFamily="34" charset="0"/>
              </a:rPr>
              <a:t>Проблемы с обеспеченностью ресурсами и кадрами, в том числе: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низкий уровень оснащения школы;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дефицит педагогических кадров;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недостаточная предметная, методическая или психолого-педагогическая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компетентность педагогических работников;</a:t>
            </a:r>
          </a:p>
          <a:p>
            <a:pPr>
              <a:lnSpc>
                <a:spcPct val="120000"/>
              </a:lnSpc>
            </a:pPr>
            <a:r>
              <a:rPr lang="ru-RU" sz="1100" u="sng" dirty="0" smtClean="0">
                <a:latin typeface="Arial" pitchFamily="34" charset="0"/>
                <a:cs typeface="Arial" pitchFamily="34" charset="0"/>
              </a:rPr>
              <a:t>Низкая эффективность управления в школе, в том числе: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низкая мотивация руководства образовательной организации на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улучшение образовательных результатов обучающихся;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отсутствие или недостаточная эффективность системы объективной оценки результатов обучения;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недостаточно развитое профессиональное взаимодействие в педагогическом коллективе;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низкая эффективность работы с обучающимися, имеющими трудности в обучении;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низкое качество адаптации и инклюзии в образовательную среду обучающихся с ограниченными возможностями здоровья (ОВЗ);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низкое качество адаптации мигрантов, преодоления языковых и культурных барьеров;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низкое качество профориентационной работы;</a:t>
            </a:r>
          </a:p>
          <a:p>
            <a:pPr>
              <a:lnSpc>
                <a:spcPct val="120000"/>
              </a:lnSpc>
            </a:pPr>
            <a:r>
              <a:rPr lang="ru-RU" sz="1100" u="sng" dirty="0" smtClean="0">
                <a:latin typeface="Arial" pitchFamily="34" charset="0"/>
                <a:cs typeface="Arial" pitchFamily="34" charset="0"/>
              </a:rPr>
              <a:t>Проблемы обеспечения благоприятного «школьного уклада», в том числе: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неблагоприятный психологический климат в школе;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низкая вовлеченность учителей в образовательный процесс;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низкая учебная мотивация школьников;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низкий уровень дисциплины в классе;</a:t>
            </a:r>
          </a:p>
          <a:p>
            <a:pPr>
              <a:lnSpc>
                <a:spcPct val="12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проблемы с вовлеченностью родителей.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0443" y="199150"/>
            <a:ext cx="8229600" cy="25953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АКТУАЛЬНЫЕ ФАКТОРЫ РИСКА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6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428107" y="2219217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БЛАГОДАРЮ ЗА ВНИМАНИЕ!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4807" y="3992544"/>
            <a:ext cx="3580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Пополитова Ольга Витальевна – 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егиональный координатор проекта,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ЦОМ, к.п.н.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popolitova@yar.iro.ru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8(4852) 230579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5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01472" y="1831171"/>
            <a:ext cx="8441836" cy="260726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Поддержка отстающих школ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является стандартной практикой стран – лидеров международных образовательных рейтингов. 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Первостепенной задачей на пути решения указанных проблем является 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определение адресатов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образовательных организаций с наибольшими запросами на компенсацию ресурсных и компетентностных дефицитов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434" y="294651"/>
            <a:ext cx="7993294" cy="8574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ПОЧЕМУ РОДИЛСЯ ПРОЕКТ «500+»?</a:t>
            </a:r>
          </a:p>
          <a:p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aleway"/>
              <a:cs typeface="Raleway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«Организация методической поддержки не менее 250 выявленным общеобразовательным организациям, имеющим низкие  образовательные результаты обучающихся, не менее чем из 20 субъектов Российской Федерации»</a:t>
            </a:r>
          </a:p>
          <a:p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1194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BE33F"/>
                </a:solidFill>
              </a:rPr>
              <a:t>3</a:t>
            </a:fld>
            <a:endParaRPr>
              <a:solidFill>
                <a:srgbClr val="ABE33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471" y="202312"/>
            <a:ext cx="393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ЦЕЛЬ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ПРОЕКТА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«500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+»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Raleway"/>
              <a:cs typeface="Raleway"/>
              <a:sym typeface="Raleway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471" y="964199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Целью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организации адресной методической помощи является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качества образования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образовательных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организациях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низкими образовательными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результатами обучающихся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путем реализации для каждой такой образовательной организации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комплекса мер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поддержки, разработанного с учетом результатов предварительной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комплексной диагностики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этой образовательной организации.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Диагностика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направлена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выявление различных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факторов,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существенным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образом влияющих на результаты обучения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конкретной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школе.</a:t>
            </a:r>
          </a:p>
        </p:txBody>
      </p:sp>
    </p:spTree>
    <p:extLst>
      <p:ext uri="{BB962C8B-B14F-4D97-AF65-F5344CB8AC3E}">
        <p14:creationId xmlns:p14="http://schemas.microsoft.com/office/powerpoint/2010/main" val="215463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BE33F"/>
                </a:solidFill>
              </a:rPr>
              <a:t>4</a:t>
            </a:fld>
            <a:endParaRPr>
              <a:solidFill>
                <a:srgbClr val="ABE33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73302" y="261442"/>
            <a:ext cx="6734640" cy="58092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РЕГИОНЫ-УЧАСТНИКИ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22" y="1212109"/>
            <a:ext cx="7856955" cy="353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4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512323" y="1248923"/>
            <a:ext cx="807395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002060"/>
                </a:solidFill>
              </a:rPr>
              <a:t>ВПР, ОГЭ и ЕГЭ, прошедших за два предыдущих учебных года</a:t>
            </a:r>
          </a:p>
          <a:p>
            <a:r>
              <a:rPr lang="ru-RU" sz="1000" dirty="0"/>
              <a:t>В начальный список включаются общеобразовательные организации (ОО), удовлетворяющие как минимум одному из следующих критериев:</a:t>
            </a:r>
          </a:p>
          <a:p>
            <a:r>
              <a:rPr lang="en-US" sz="1000" dirty="0" smtClean="0"/>
              <a:t>	</a:t>
            </a:r>
            <a:r>
              <a:rPr lang="ru-RU" sz="1000" dirty="0" smtClean="0"/>
              <a:t>1</a:t>
            </a:r>
            <a:r>
              <a:rPr lang="ru-RU" sz="1000" dirty="0"/>
              <a:t>. ОО, в </a:t>
            </a:r>
            <a:r>
              <a:rPr lang="ru-RU" sz="1000" b="1" dirty="0"/>
              <a:t>которых </a:t>
            </a:r>
            <a:r>
              <a:rPr lang="ru-RU" sz="1000" b="1" dirty="0">
                <a:solidFill>
                  <a:srgbClr val="C00000"/>
                </a:solidFill>
              </a:rPr>
              <a:t>не менее чем по двум оценочным процедурам в предыдущем учебном</a:t>
            </a:r>
            <a:r>
              <a:rPr lang="ru-RU" sz="1000" dirty="0">
                <a:solidFill>
                  <a:srgbClr val="C00000"/>
                </a:solidFill>
              </a:rPr>
              <a:t> </a:t>
            </a:r>
            <a:r>
              <a:rPr lang="ru-RU" sz="1000" dirty="0"/>
              <a:t>году были зафиксированы низкие результаты.</a:t>
            </a:r>
          </a:p>
          <a:p>
            <a:r>
              <a:rPr lang="en-US" sz="1000" dirty="0" smtClean="0"/>
              <a:t>	</a:t>
            </a:r>
            <a:r>
              <a:rPr lang="ru-RU" sz="1000" dirty="0" smtClean="0"/>
              <a:t>2</a:t>
            </a:r>
            <a:r>
              <a:rPr lang="ru-RU" sz="1000" dirty="0"/>
              <a:t>. ОО, в которых </a:t>
            </a:r>
            <a:r>
              <a:rPr lang="ru-RU" sz="1000" b="1" dirty="0">
                <a:solidFill>
                  <a:srgbClr val="C00000"/>
                </a:solidFill>
              </a:rPr>
              <a:t>хотя бы по одной оценочной процедуре в каждом из двух предыдущих учебных годов </a:t>
            </a:r>
            <a:r>
              <a:rPr lang="ru-RU" sz="1000" dirty="0"/>
              <a:t>были зафиксированы низкие результаты.</a:t>
            </a:r>
          </a:p>
          <a:p>
            <a:endParaRPr lang="en-US" sz="1000" b="1" dirty="0" smtClean="0">
              <a:solidFill>
                <a:srgbClr val="002060"/>
              </a:solidFill>
            </a:endParaRPr>
          </a:p>
          <a:p>
            <a:r>
              <a:rPr lang="ru-RU" sz="1000" b="1" dirty="0" smtClean="0">
                <a:solidFill>
                  <a:srgbClr val="002060"/>
                </a:solidFill>
              </a:rPr>
              <a:t>Под </a:t>
            </a:r>
            <a:r>
              <a:rPr lang="ru-RU" sz="1000" b="1" dirty="0">
                <a:solidFill>
                  <a:srgbClr val="002060"/>
                </a:solidFill>
              </a:rPr>
              <a:t>«низкими результатами» понимаются результаты оценочной процедуры, при которых не менее 30% от общего числа участников оценочной процедуры получили отметку «2» (ВПР) или не преодолели минимальный порог, предусмотренный спецификацией соответствующей оценочной процедуры (ОГЭ, ЕГЭ).</a:t>
            </a:r>
          </a:p>
          <a:p>
            <a:r>
              <a:rPr lang="en-US" sz="1000" dirty="0" smtClean="0"/>
              <a:t>	</a:t>
            </a:r>
          </a:p>
          <a:p>
            <a:r>
              <a:rPr lang="en-US" sz="1000" dirty="0"/>
              <a:t>	</a:t>
            </a:r>
            <a:r>
              <a:rPr lang="ru-RU" sz="1000" dirty="0" smtClean="0"/>
              <a:t>Анализ </a:t>
            </a:r>
            <a:r>
              <a:rPr lang="ru-RU" sz="1000" dirty="0"/>
              <a:t>проводится по результатам следующих процедур: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/>
              <a:t>ВПР по математике (5 класс</a:t>
            </a:r>
            <a:r>
              <a:rPr lang="ru-RU" sz="1000" dirty="0" smtClean="0"/>
              <a:t>);ВПР </a:t>
            </a:r>
            <a:r>
              <a:rPr lang="ru-RU" sz="1000" dirty="0"/>
              <a:t>по математике (6 класс</a:t>
            </a:r>
            <a:r>
              <a:rPr lang="ru-RU" sz="1000" dirty="0" smtClean="0"/>
              <a:t>);ВПР </a:t>
            </a:r>
            <a:r>
              <a:rPr lang="ru-RU" sz="1000" dirty="0"/>
              <a:t>по русскому языку (5 класс</a:t>
            </a:r>
            <a:r>
              <a:rPr lang="ru-RU" sz="1000" dirty="0" smtClean="0"/>
              <a:t>);ВПР </a:t>
            </a:r>
            <a:r>
              <a:rPr lang="ru-RU" sz="1000" dirty="0"/>
              <a:t>по русскому языку (6 класс);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/>
              <a:t>ОГЭ по </a:t>
            </a:r>
            <a:r>
              <a:rPr lang="ru-RU" sz="1000" dirty="0" smtClean="0"/>
              <a:t>математике;</a:t>
            </a:r>
            <a:r>
              <a:rPr lang="en-US" sz="1000" dirty="0" smtClean="0"/>
              <a:t> </a:t>
            </a:r>
            <a:r>
              <a:rPr lang="ru-RU" sz="1000" dirty="0" smtClean="0"/>
              <a:t>ОГЭ </a:t>
            </a:r>
            <a:r>
              <a:rPr lang="ru-RU" sz="1000" dirty="0"/>
              <a:t>по русскому языку;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/>
              <a:t>ЕГЭ по математике (базовой</a:t>
            </a:r>
            <a:r>
              <a:rPr lang="ru-RU" sz="1000" dirty="0" smtClean="0"/>
              <a:t>);</a:t>
            </a:r>
            <a:r>
              <a:rPr lang="en-US" sz="1000" dirty="0" smtClean="0"/>
              <a:t> </a:t>
            </a:r>
            <a:r>
              <a:rPr lang="ru-RU" sz="1000" dirty="0" smtClean="0"/>
              <a:t>ЕГЭ </a:t>
            </a:r>
            <a:r>
              <a:rPr lang="ru-RU" sz="1000" dirty="0"/>
              <a:t>по математике (профильной</a:t>
            </a:r>
            <a:r>
              <a:rPr lang="ru-RU" sz="1000" dirty="0" smtClean="0"/>
              <a:t>);</a:t>
            </a:r>
            <a:r>
              <a:rPr lang="en-US" sz="1000" dirty="0" smtClean="0"/>
              <a:t> </a:t>
            </a:r>
            <a:r>
              <a:rPr lang="ru-RU" sz="1000" dirty="0" smtClean="0"/>
              <a:t>ЕГЭ </a:t>
            </a:r>
            <a:r>
              <a:rPr lang="ru-RU" sz="1000" dirty="0"/>
              <a:t>по русскому языку.</a:t>
            </a:r>
          </a:p>
          <a:p>
            <a:endParaRPr lang="en-US" sz="1000" dirty="0" smtClean="0"/>
          </a:p>
          <a:p>
            <a:r>
              <a:rPr lang="ru-RU" sz="1000" dirty="0" smtClean="0"/>
              <a:t>При </a:t>
            </a:r>
            <a:r>
              <a:rPr lang="ru-RU" sz="1000" dirty="0"/>
              <a:t>анализе данных ОГЭ и ЕГЭ учитываются результаты участников, полученные до пересдач, при этом результаты выпускников прошлых лет не учитываются.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404" y="226979"/>
            <a:ext cx="815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НАЧАЛЬНОГО СПИСКА ШКОЛ С НИЗКИМИ РЕЗУЛЬТАТАМИ ПРОИСХОДИТ НА ОСНОВАНИИ КОМПЛЕКСНОГО АНАЛИЗА РЕЗУЛЬТАТОВ НАЦИОНАЛЬНЫХ ОЦЕНОЧНЫХ ПРОЦЕДУР </a:t>
            </a:r>
          </a:p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14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01838" y="267129"/>
            <a:ext cx="5835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СОСТАВНЫЕ ЧАСТИ ПРОЕКТА «500+»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1" y="984386"/>
            <a:ext cx="6733859" cy="37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29" y="4275973"/>
            <a:ext cx="2158502" cy="42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75822" y="246580"/>
            <a:ext cx="8126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ВЫБОР МЕР ПО ПОВЫШЕНИЮ КАЧЕСТВА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5593" y="3391152"/>
            <a:ext cx="1459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 </a:t>
            </a:r>
            <a:r>
              <a:rPr lang="en-US" sz="1000" u="sng" dirty="0">
                <a:hlinkClick r:id="rId3"/>
              </a:rPr>
              <a:t>https://fioco.ru/antirisk</a:t>
            </a:r>
            <a:endParaRPr lang="ru-RU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10478" r="2004"/>
          <a:stretch/>
        </p:blipFill>
        <p:spPr bwMode="auto">
          <a:xfrm>
            <a:off x="1301184" y="962561"/>
            <a:ext cx="6274409" cy="398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05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65714" y="852295"/>
            <a:ext cx="8678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- развитие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региональных и муниципальных управленческих </a:t>
            </a:r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механизмов управления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качеством образования</a:t>
            </a:r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в том числе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-системы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методической поддержки учителей;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-системы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мониторинга качества повышения квалификации учителей;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-системы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помощи школам с низкими образовательными результатами;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-системы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мониторинга эффективности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руководителей общеобразовательных организаций;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-других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механизмов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- выявление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общеобразовательных организаций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 низкими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образовательными результатами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для включения их в программы методической поддержки;</a:t>
            </a:r>
          </a:p>
          <a:p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1200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комплексная диагностика факторов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влияющих существенным образом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 качество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образования в образовательных организациях, включенных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программу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поддержки;</a:t>
            </a:r>
          </a:p>
          <a:p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разработка для каждой общеобразовательной организации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включенной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программу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поддержки, плана и дорожной карты по реализации мер поддержки;</a:t>
            </a:r>
          </a:p>
          <a:p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организационных и информационных ресурсов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реализации программ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поддержки;</a:t>
            </a:r>
          </a:p>
          <a:p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консультирования всех участников проекта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 вопросам,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связанным с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реализацией конкретных мероприятий проекта;</a:t>
            </a:r>
          </a:p>
          <a:p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реализация сформированных планов и дорожных карт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включая мониторинг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хода проекта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оценку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 результативности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принимаемых мер;</a:t>
            </a:r>
          </a:p>
          <a:p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информационной системы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для реализации проекта, в которой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-каждая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школа, участвующая в проекте, публикует рабочие материалы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 документы,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связанные с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реализацией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запланированных мер;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	-ведется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консультирование всех участников проекта.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208" y="292574"/>
            <a:ext cx="878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КЛЮЧЕВЫЕ ЗАДАЧИ РЕАЛИЗАЦИИ АДРЕСНОЙ МЕТОДИЧЕСКОЙ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248895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11" y="892063"/>
            <a:ext cx="6466901" cy="3624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708" y="176269"/>
            <a:ext cx="620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</a:rPr>
              <a:t>ОРГАНИЗАЦИОННАЯ СХЕМА ПРОЕКТА «500+»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Raleway"/>
              <a:cs typeface="Raleway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677" y="4200924"/>
            <a:ext cx="145707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2235"/>
      </p:ext>
    </p:extLst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D7EEEC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428</Words>
  <Application>Microsoft Office PowerPoint</Application>
  <PresentationFormat>Экран (16:9)</PresentationFormat>
  <Paragraphs>135</Paragraphs>
  <Slides>17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Raleway</vt:lpstr>
      <vt:lpstr>Times New Roman</vt:lpstr>
      <vt:lpstr>Karla</vt:lpstr>
      <vt:lpstr>Escalus template</vt:lpstr>
      <vt:lpstr>Точечный рисунок</vt:lpstr>
      <vt:lpstr>«ВАЖЕН КАЖДЫЙ УЧЕНИК.   РЕАЛИЗАЦИЯ ПРОЕКТА «500+»  В ЯРОСЛАВСКОЙ ОБЛАСТИ»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СТРУДНИЧЕСТВО ШКОЛЫ В РАМКАХ ПРОЕКТА</vt:lpstr>
      <vt:lpstr>ОБЩИЙ АЛГОРИТМ И ЗАДАЧИ РАБОТЫ КУРАТОРА </vt:lpstr>
      <vt:lpstr>АКТУАЛЬНЫЕ ФАКТОРЫ РИСКА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ВКЛЮЧЕНИИ ЯРОСЛАВСКОЙ ОБЛАСТИ В ПРОЕКТ  «ОРГАНИЗАЦИЯ МЕТОДИЧЕСКОЙ ПОДДЕРЖКИ  НЕ МЕНЕЕ 250 ВЫЯВЛЕННЫМ ОБЩЕОБРАЗОВАТЕЛЬНЫМ ОРГАНИЗАЦИЯМ, ИМЕЮЩИМ НИЗКИЕ  ОБРАЗОВАТЕЛЬНЫЕ РЕЗУЛЬТАТЫ ОБУЧАЮЩИХСЯ, НЕ МЕНЕЕ ЧЕМ ИЗ 20 СУБЪЕКТОВ РОССИЙСКОЙ ФЕДЕРАЦИИ»</dc:title>
  <dc:creator>user</dc:creator>
  <cp:lastModifiedBy>student</cp:lastModifiedBy>
  <cp:revision>37</cp:revision>
  <cp:lastPrinted>2020-09-28T06:57:01Z</cp:lastPrinted>
  <dcterms:modified xsi:type="dcterms:W3CDTF">2020-10-06T08:50:25Z</dcterms:modified>
</cp:coreProperties>
</file>