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33"/>
  </p:notesMasterIdLst>
  <p:handoutMasterIdLst>
    <p:handoutMasterId r:id="rId34"/>
  </p:handoutMasterIdLst>
  <p:sldIdLst>
    <p:sldId id="256" r:id="rId3"/>
    <p:sldId id="340" r:id="rId4"/>
    <p:sldId id="314" r:id="rId5"/>
    <p:sldId id="261" r:id="rId6"/>
    <p:sldId id="283" r:id="rId7"/>
    <p:sldId id="284" r:id="rId8"/>
    <p:sldId id="259" r:id="rId9"/>
    <p:sldId id="263" r:id="rId10"/>
    <p:sldId id="277" r:id="rId11"/>
    <p:sldId id="278" r:id="rId12"/>
    <p:sldId id="280" r:id="rId13"/>
    <p:sldId id="281" r:id="rId14"/>
    <p:sldId id="282" r:id="rId15"/>
    <p:sldId id="286" r:id="rId16"/>
    <p:sldId id="287" r:id="rId17"/>
    <p:sldId id="288" r:id="rId18"/>
    <p:sldId id="290" r:id="rId19"/>
    <p:sldId id="289" r:id="rId20"/>
    <p:sldId id="291" r:id="rId21"/>
    <p:sldId id="279" r:id="rId22"/>
    <p:sldId id="262" r:id="rId23"/>
    <p:sldId id="333" r:id="rId24"/>
    <p:sldId id="334" r:id="rId25"/>
    <p:sldId id="336" r:id="rId26"/>
    <p:sldId id="297" r:id="rId27"/>
    <p:sldId id="308" r:id="rId28"/>
    <p:sldId id="315" r:id="rId29"/>
    <p:sldId id="316" r:id="rId30"/>
    <p:sldId id="332" r:id="rId31"/>
    <p:sldId id="312" r:id="rId32"/>
  </p:sldIdLst>
  <p:sldSz cx="9144000" cy="6858000" type="screen4x3"/>
  <p:notesSz cx="6648450" cy="98504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99FF"/>
    <a:srgbClr val="6166C9"/>
    <a:srgbClr val="EA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21" autoAdjust="0"/>
    <p:restoredTop sz="89946" autoAdjust="0"/>
  </p:normalViewPr>
  <p:slideViewPr>
    <p:cSldViewPr>
      <p:cViewPr varScale="1">
        <p:scale>
          <a:sx n="67" d="100"/>
          <a:sy n="67" d="100"/>
        </p:scale>
        <p:origin x="10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940C3-C350-4579-BA81-FB1A71501980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200CA-6EBD-448E-AA1E-4AC76C4C5C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061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2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1940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1940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194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6222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955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28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7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5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865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270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893189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2849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4488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98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43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69876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9583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6938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10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05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16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1130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8560" y="4097880"/>
            <a:ext cx="788643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75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6938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28560" y="409788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4875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69380" y="1825560"/>
            <a:ext cx="384831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15" name="Рисунок 114"/>
          <p:cNvPicPr/>
          <p:nvPr/>
        </p:nvPicPr>
        <p:blipFill>
          <a:blip r:embed="rId2"/>
          <a:stretch>
            <a:fillRect/>
          </a:stretch>
        </p:blipFill>
        <p:spPr>
          <a:xfrm>
            <a:off x="5618160" y="4097880"/>
            <a:ext cx="1950480" cy="2075040"/>
          </a:xfrm>
          <a:prstGeom prst="rect">
            <a:avLst/>
          </a:prstGeom>
          <a:ln>
            <a:noFill/>
          </a:ln>
        </p:spPr>
      </p:pic>
      <p:pic>
        <p:nvPicPr>
          <p:cNvPr id="116" name="Рисунок 115"/>
          <p:cNvPicPr/>
          <p:nvPr/>
        </p:nvPicPr>
        <p:blipFill>
          <a:blip r:embed="rId2"/>
          <a:stretch>
            <a:fillRect/>
          </a:stretch>
        </p:blipFill>
        <p:spPr>
          <a:xfrm>
            <a:off x="1577340" y="4097880"/>
            <a:ext cx="1950480" cy="20750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586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49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4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1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59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54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6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88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ru-RU" sz="3300">
                <a:solidFill>
                  <a:srgbClr val="000000"/>
                </a:solidFill>
                <a:latin typeface="Calibri Light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430" cy="435096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100">
                <a:solidFill>
                  <a:srgbClr val="000000"/>
                </a:solidFill>
                <a:latin typeface="Calibri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ru-RU" sz="1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ru-RU" sz="15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ru-RU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130" cy="364680"/>
          </a:xfrm>
          <a:prstGeom prst="rect">
            <a:avLst/>
          </a:prstGeom>
        </p:spPr>
        <p:txBody>
          <a:bodyPr anchor="ctr"/>
          <a:lstStyle/>
          <a:p>
            <a:r>
              <a:rPr lang="ru-RU" sz="900">
                <a:solidFill>
                  <a:srgbClr val="8B8B8B"/>
                </a:solidFill>
                <a:latin typeface="Calibri"/>
              </a:rPr>
              <a:t>19.4.17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3028860" y="6356520"/>
            <a:ext cx="3085830" cy="364680"/>
          </a:xfrm>
          <a:prstGeom prst="rect">
            <a:avLst/>
          </a:prstGeom>
        </p:spPr>
        <p:txBody>
          <a:bodyPr anchor="ctr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6457860" y="6356520"/>
            <a:ext cx="2057130" cy="364680"/>
          </a:xfrm>
          <a:prstGeom prst="rect">
            <a:avLst/>
          </a:prstGeom>
        </p:spPr>
        <p:txBody>
          <a:bodyPr anchor="ctr"/>
          <a:lstStyle/>
          <a:p>
            <a:pPr algn="r"/>
            <a:fld id="{C5AA0378-939D-406A-B4AA-600EAA1948B6}" type="slidenum">
              <a:rPr lang="ru-RU" sz="900">
                <a:solidFill>
                  <a:srgbClr val="8B8B8B"/>
                </a:solidFill>
                <a:latin typeface="Calibri"/>
              </a:rPr>
              <a:pPr algn="r"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41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#sub_0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6;&#1089;&#1090;&#1072;&#1085;%20&#1087;&#1088;&#1086;%20&#1056;&#1048;&#1055;&#1099;%20&#1055;&#1088;&#1072;&#1074;&#1080;&#1090;&#1077;&#1083;&#1100;&#1089;&#1090;&#1074;&#1072;%20&#1071;&#1054;%20&#1086;&#1090;%207%20&#1084;&#1072;&#1103;%202014%20&#1075;.%20&#1089;%20&#1080;&#1079;&#1084;&#1077;&#1085;%20docx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0;&#1083;&#1086;&#1078;&#1077;&#1085;&#1080;&#1077;%202%20&#1082;%20&#1055;&#1086;&#1088;&#1103;&#1076;&#1082;&#1091;%20%20&#1055;&#1086;&#1082;&#1072;&#1079;&#1072;&#1090;&#1077;&#1083;&#1080;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&#1055;&#1088;&#1080;&#1083;&#1086;&#1078;&#1077;&#1085;&#1080;&#1077;%20%203%20%20&#1050;%20&#1087;&#1086;&#1088;&#1103;&#1076;&#1082;&#1091;%20&#1054;&#1090;&#1095;&#1077;&#1090;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fileadmin/iro/konkurs/2016/rip-2016/prikaz_311213-36-np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&#1055;&#1088;&#1080;&#1082;&#1072;&#1079;%20&#1044;&#1054;%20&#1086;%20&#1087;&#1088;&#1080;&#1079;&#1085;&#1072;&#1085;&#1080;&#1080;%20%20&#1056;&#1048;&#1055;%202019.pdf" TargetMode="External"/><Relationship Id="rId4" Type="http://schemas.openxmlformats.org/officeDocument/2006/relationships/hyperlink" Target="#sub_0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file:///E:\&#1057;&#1086;&#1074;&#1077;&#1097;&#1072;&#1085;&#1080;&#1103;%20&#1056;&#1048;&#1048;\05.05\polishchuk@iro.yar.r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hyperlink" Target="mailto:alferova@iro.yar.ru" TargetMode="External"/><Relationship Id="rId4" Type="http://schemas.openxmlformats.org/officeDocument/2006/relationships/hyperlink" Target="mailto:naumova@iro.yar.r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0;&#1082;&#1072;&#1079;%20&#1044;&#1054;%20&#1086;%20&#1087;&#1088;&#1080;&#1079;&#1085;&#1072;&#1085;&#1080;&#1080;%20%20&#1056;&#1048;&#1055;%202019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57;&#1086;&#1075;&#1083;&#1072;&#1096;&#1077;&#1085;&#1080;&#1077;%20&#1056;&#1048;&#1055;%20&#1089;%20&#1057;&#1054;&#1048;&#1057;&#1055;&#1054;&#1051;&#1053;&#1048;&#1058;&#1045;&#1051;&#1071;&#1052;&#1048;_&#1086;&#1090;&#1088;&#1077;&#1076;&#1072;&#1082;&#1090;&#1080;&#1088;&#1086;&#1074;&#1072;&#1085;&#1085;&#1086;&#1077;.doc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&#1044;&#1086;&#1082;&#1091;&#1084;&#1077;&#1085;&#1090;%20Microsoft%20Word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923928" y="3272721"/>
            <a:ext cx="1296144" cy="170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706903"/>
            <a:ext cx="7214046" cy="3286565"/>
          </a:xfrm>
        </p:spPr>
        <p:txBody>
          <a:bodyPr/>
          <a:lstStyle/>
          <a:p>
            <a:pPr algn="l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ДЕЯТЕЛЬНОСТИ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егиональной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нновационной 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лощадки</a:t>
            </a:r>
            <a:b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0" y="5281855"/>
            <a:ext cx="3429000" cy="4178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Апрель </a:t>
            </a:r>
            <a:r>
              <a:rPr lang="ru-RU" sz="2400" b="1" spc="-8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2020 г.</a:t>
            </a:r>
            <a:endParaRPr lang="ru-RU" sz="2400" b="1" spc="-8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364843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егиональная </a:t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нновационная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нфраструктура</a:t>
            </a:r>
            <a:endParaRPr lang="ru-RU" dirty="0"/>
          </a:p>
        </p:txBody>
      </p:sp>
      <p:pic>
        <p:nvPicPr>
          <p:cNvPr id="11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6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918905"/>
              </p:ext>
            </p:extLst>
          </p:nvPr>
        </p:nvGraphicFramePr>
        <p:xfrm>
          <a:off x="340688" y="1804050"/>
          <a:ext cx="8640960" cy="3413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Организации – соисполнители проекта (программы)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Список соисполнителей инновационного проекта (программы) с 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гиперссылками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страницу «Региональная инновационная площадка» 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сайта организации-соисполнителя проекта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(программы)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0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733322"/>
              </p:ext>
            </p:extLst>
          </p:nvPr>
        </p:nvGraphicFramePr>
        <p:xfrm>
          <a:off x="323528" y="1464308"/>
          <a:ext cx="8568952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Анонсы, фотоотчеты, материалы мероприятий, проведенных </a:t>
                      </a:r>
                      <a:r>
                        <a:rPr lang="ru-RU" sz="14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ходе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реализации инновационного проекта (программы):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региональные мероприятия;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муниципальные мероприятия;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мероприятия для команды, реализующей инновационный проект;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мероприятия для коллектива ОО;</a:t>
                      </a:r>
                    </a:p>
                    <a:p>
                      <a:pPr marL="342900" lvl="0" indent="-342900">
                        <a:buFont typeface="Arial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др.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925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556963"/>
              </p:ext>
            </p:extLst>
          </p:nvPr>
        </p:nvGraphicFramePr>
        <p:xfrm>
          <a:off x="323528" y="1471154"/>
          <a:ext cx="8820472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6013"/>
                <a:gridCol w="6374459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4638" indent="-274638">
                        <a:buFontTx/>
                        <a:buNone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материалы и/или их анонсы, полученные </a:t>
                      </a:r>
                      <a:r>
                        <a:rPr lang="ru-RU" sz="28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ходе реализации инновационного проекта (программы);</a:t>
                      </a:r>
                    </a:p>
                    <a:p>
                      <a:pPr marL="274638" indent="-274638">
                        <a:buFontTx/>
                        <a:buNone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рабочие материалы (статьи, разработки уроков, мероприятий и др.);</a:t>
                      </a:r>
                    </a:p>
                    <a:p>
                      <a:pPr marL="274638" lvl="0" indent="-274638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промежуточные материалы, наработанные в ходе реализации проекта (программы);</a:t>
                      </a:r>
                    </a:p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итоговые продукты (или анонсы).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32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143624"/>
              </p:ext>
            </p:extLst>
          </p:nvPr>
        </p:nvGraphicFramePr>
        <p:xfrm>
          <a:off x="357848" y="1833985"/>
          <a:ext cx="8568952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Сведения о контактном лице (фамилия, имя, отчество, наименование должности, адрес электронной почты, номер телефона)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0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52718"/>
            <a:ext cx="7416080" cy="883782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РИП-соисполнителя</a:t>
            </a:r>
            <a:endParaRPr lang="ru-RU" sz="29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273847"/>
              </p:ext>
            </p:extLst>
          </p:nvPr>
        </p:nvGraphicFramePr>
        <p:xfrm>
          <a:off x="323528" y="1464308"/>
          <a:ext cx="8640960" cy="4646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Тема проекта (программы)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Название организация-заявителя инновационного проекта (программы) (гиперссылка на сайт организации-заявителя)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Техническое задание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реализации инновационного проекта (программы) в части, определяемой ТЗ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участия в реализации инновационного проекта (программы) в качестве соисполнителя </a:t>
                      </a:r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11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– соисполнители проекта (программы)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2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13266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297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906048"/>
              </p:ext>
            </p:extLst>
          </p:nvPr>
        </p:nvGraphicFramePr>
        <p:xfrm>
          <a:off x="467544" y="1628800"/>
          <a:ext cx="8046620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6102404"/>
              </a:tblGrid>
              <a:tr h="381642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департамента образования о признании организации региональной инновационной площадкой;</a:t>
                      </a:r>
                    </a:p>
                    <a:p>
                      <a:pPr lvl="0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соглашение о совместной деятельности (сотрудничестве);</a:t>
                      </a:r>
                    </a:p>
                    <a:p>
                      <a:pPr lvl="0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локальные акты образовательной организации по обеспечению выполнения технического задания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732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300207"/>
              </p:ext>
            </p:extLst>
          </p:nvPr>
        </p:nvGraphicFramePr>
        <p:xfrm>
          <a:off x="323528" y="2060848"/>
          <a:ext cx="8568952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анонсы и результаты мероприятий по реализации инновационного проекта (программы) в части, определенной ТЗ;</a:t>
                      </a:r>
                    </a:p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фотоотчеты.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40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13975"/>
              </p:ext>
            </p:extLst>
          </p:nvPr>
        </p:nvGraphicFramePr>
        <p:xfrm>
          <a:off x="314400" y="1772816"/>
          <a:ext cx="8568952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Анонсы материалов, разработанных или апробированных в ходе реализации инновационного проекта (программы), в части определенной</a:t>
                      </a:r>
                      <a:r>
                        <a:rPr lang="ru-RU" sz="2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ТЗ</a:t>
                      </a:r>
                      <a:endParaRPr lang="ru-RU" sz="28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57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79208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264880"/>
              </p:ext>
            </p:extLst>
          </p:nvPr>
        </p:nvGraphicFramePr>
        <p:xfrm>
          <a:off x="323528" y="2276872"/>
          <a:ext cx="8568952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887275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Сведения о координаторе проекта (программы) от соисполнителя (фамилия, имя, отчество, наименование должности, адрес электронной почты, номер телефона)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10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864096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958641"/>
              </p:ext>
            </p:extLst>
          </p:nvPr>
        </p:nvGraphicFramePr>
        <p:xfrm>
          <a:off x="323528" y="1471154"/>
          <a:ext cx="8640960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Ежеквартальный отчет о реализации инновационного проекта (программы) в соответствии с техническим заданием по форме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25089"/>
              </p:ext>
            </p:extLst>
          </p:nvPr>
        </p:nvGraphicFramePr>
        <p:xfrm>
          <a:off x="611559" y="3212976"/>
          <a:ext cx="8064897" cy="2563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060"/>
                <a:gridCol w="1503778"/>
                <a:gridCol w="2418297"/>
                <a:gridCol w="1769574"/>
                <a:gridCol w="1782188"/>
              </a:tblGrid>
              <a:tr h="15137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№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п.п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Срок выполнения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Наименование задачи, мероприятия в соответствии ТЗ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Результаты выполнения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Предложения по корректировке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474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1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1.1.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584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Организация деятельности РИП Вопросы и ответы</a:t>
            </a:r>
            <a:endParaRPr lang="ru-RU" sz="40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ответственность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РИП. Какие основания?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Кто, как и когда будет сопровождать деятельность РИП?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страницы РИП на сайте организации. Каким содержанием она наполняется?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 когда отчитываться о деятельности и результатах РИП?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 финансовая поддержка инновационного проекта?</a:t>
            </a: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91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169459"/>
              </p:ext>
            </p:extLst>
          </p:nvPr>
        </p:nvGraphicFramePr>
        <p:xfrm>
          <a:off x="323528" y="1471154"/>
          <a:ext cx="8640960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/>
                <a:gridCol w="5959283"/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ежеквартальный отчет о работе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региональной инновационной площадки</a:t>
                      </a:r>
                      <a:r>
                        <a:rPr lang="ru-RU" sz="2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форме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итоговый отчет (выставляется по завершению инновационного проекта (программы))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6428" y="3944983"/>
            <a:ext cx="80648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с отчетом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РИП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публикуется прикрепленным документом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реализации проекта вносится в таблицу по итогам каждого квартала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15 число месяца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следующего за отчетным кварталом, согласно плану.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вносятся с пометкой «другое».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170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2248" y="347152"/>
            <a:ext cx="7344816" cy="1311591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работе  региональной</a:t>
            </a:r>
            <a:b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инновационной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площадки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(ежеквартальный) 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751076"/>
              </p:ext>
            </p:extLst>
          </p:nvPr>
        </p:nvGraphicFramePr>
        <p:xfrm>
          <a:off x="107504" y="2060848"/>
          <a:ext cx="8856984" cy="334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93"/>
                <a:gridCol w="2281735"/>
                <a:gridCol w="1800200"/>
                <a:gridCol w="1816402"/>
                <a:gridCol w="2288054"/>
              </a:tblGrid>
              <a:tr h="528237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задачи, мероприятия в соответствии с планом работы РИП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выполнения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выполнения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случае отклонения от плана предложения по корректировке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8237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8237"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95536" y="347152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125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325563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АНАЛИТИЧЕСКАЯ СПРАВКА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качественных изменениях внутри образовательной организации, реализующей инновационных проект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755576" y="1741123"/>
            <a:ext cx="797579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ПРОЕКТ ПОВЛИЯЛ НА…………………….?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и показатели выбираются исходя из специфики проекта.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могут быть: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результаты детей;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преподавания, профессиональная компетентность педагогов;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управления, изменение практик управления;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так далее.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2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459" y="68320"/>
            <a:ext cx="8460941" cy="634292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на начало реализации проекта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625643"/>
              </p:ext>
            </p:extLst>
          </p:nvPr>
        </p:nvGraphicFramePr>
        <p:xfrm>
          <a:off x="46503" y="836713"/>
          <a:ext cx="9090249" cy="2133600"/>
        </p:xfrm>
        <a:graphic>
          <a:graphicData uri="http://schemas.openxmlformats.org/drawingml/2006/table">
            <a:tbl>
              <a:tblPr firstRow="1" firstCol="1" bandRow="1"/>
              <a:tblGrid>
                <a:gridCol w="5637314"/>
                <a:gridCol w="288032"/>
                <a:gridCol w="288032"/>
                <a:gridCol w="288032"/>
                <a:gridCol w="288032"/>
                <a:gridCol w="360040"/>
                <a:gridCol w="288032"/>
                <a:gridCol w="288032"/>
                <a:gridCol w="288032"/>
                <a:gridCol w="288032"/>
                <a:gridCol w="360040"/>
                <a:gridCol w="42859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Практики преподавания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Практики управления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Психологический климат в коллективе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Заинтересованность сотрудников в саморазвитии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Успеваемость учащихся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Заинтересованность детей в обучении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Вовлеченность родителей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178004"/>
              </p:ext>
            </p:extLst>
          </p:nvPr>
        </p:nvGraphicFramePr>
        <p:xfrm>
          <a:off x="41564" y="3105550"/>
          <a:ext cx="9081476" cy="609600"/>
        </p:xfrm>
        <a:graphic>
          <a:graphicData uri="http://schemas.openxmlformats.org/drawingml/2006/table">
            <a:tbl>
              <a:tblPr firstRow="1" firstCol="1" bandRow="1"/>
              <a:tblGrid>
                <a:gridCol w="5628542"/>
                <a:gridCol w="288032"/>
                <a:gridCol w="288032"/>
                <a:gridCol w="288032"/>
                <a:gridCol w="288032"/>
                <a:gridCol w="360040"/>
                <a:gridCol w="288032"/>
                <a:gridCol w="288032"/>
                <a:gridCol w="288032"/>
                <a:gridCol w="288032"/>
                <a:gridCol w="360040"/>
                <a:gridCol w="428598"/>
              </a:tblGrid>
              <a:tr h="0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Успешное освоение программ обучающимися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Сотрудничество с работодателями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425177"/>
              </p:ext>
            </p:extLst>
          </p:nvPr>
        </p:nvGraphicFramePr>
        <p:xfrm>
          <a:off x="41564" y="3866371"/>
          <a:ext cx="9081476" cy="914400"/>
        </p:xfrm>
        <a:graphic>
          <a:graphicData uri="http://schemas.openxmlformats.org/drawingml/2006/table">
            <a:tbl>
              <a:tblPr firstRow="1" firstCol="1" bandRow="1"/>
              <a:tblGrid>
                <a:gridCol w="5556533"/>
                <a:gridCol w="360040"/>
                <a:gridCol w="288032"/>
                <a:gridCol w="288032"/>
                <a:gridCol w="288032"/>
                <a:gridCol w="360040"/>
                <a:gridCol w="288032"/>
                <a:gridCol w="288032"/>
                <a:gridCol w="288032"/>
                <a:gridCol w="288032"/>
                <a:gridCol w="360040"/>
                <a:gridCol w="428599"/>
              </a:tblGrid>
              <a:tr h="0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Актуальный уровень развития детей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Развитие РППС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Вовлеченность родителей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2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3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4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5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6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7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8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9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10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ourier New" panose="02070309020205020404" pitchFamily="49" charset="0"/>
                        </a:rPr>
                        <a:t>н/о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-33031" y="5157192"/>
            <a:ext cx="91293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Отметьте, пожалуйста, как Вы могли бы оценить следующие аспекты деятельности Вашей образовательной организации по состоянию на момент начала реализации проекта (программы) РИП? Используйте шкалу от 1 до 10, где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 – крайне низкая оценка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10 – крайне высокая оценка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н/о – невозможно оценить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2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ИТАК…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58924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Сайт (вкладка «Инновационная деятельность»)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региональной инновационной площадки – ежеквартально на 15 число месяца (первый отчет - 15 ноября);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начало реализации проекта – сентябрь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2020;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Входящий мониторинг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Выходной мониторинг – год окончания проекта.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83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50405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Аналитические материалы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575" t="15335" r="16507" b="5233"/>
          <a:stretch/>
        </p:blipFill>
        <p:spPr>
          <a:xfrm>
            <a:off x="199098" y="965723"/>
            <a:ext cx="8944902" cy="588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5472608"/>
          </a:xfrm>
        </p:spPr>
        <p:txBody>
          <a:bodyPr>
            <a:normAutofit/>
          </a:bodyPr>
          <a:lstStyle/>
          <a:p>
            <a:pPr marL="285750" indent="-28575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гранта из областного бюджета государственным (муниципальным) бюджетным и автономным образовательным организациям Ярославской области - победителям конкурсного отбора организаций на присвоение статуса региональной инновационной площадки</a:t>
            </a:r>
            <a:b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(утв.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постановлением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Правительства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области от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мая 2014 г. N 413-п)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изменениями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дополнениями от: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22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июля 2014 г., 3 октября 2017 г.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37312"/>
            <a:ext cx="8280920" cy="360039"/>
          </a:xfrm>
        </p:spPr>
        <p:txBody>
          <a:bodyPr>
            <a:normAutofit lnSpcReduction="10000"/>
          </a:bodyPr>
          <a:lstStyle/>
          <a:p>
            <a:endParaRPr lang="ru-RU" b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89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7512"/>
            <a:ext cx="9334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643192" cy="79208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гранта…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412776"/>
                <a:ext cx="8424936" cy="511256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u-RU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Грант из областного бюджета ОО, победителям конкурсного отбора….предоставляется </a:t>
                </a:r>
                <a:r>
                  <a:rPr lang="ru-RU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реализацию инновационных проектов 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 Размер гранта организации определяется по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формуле.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aseline="-25000">
                          <a:latin typeface="Cambria Math"/>
                        </a:rPr>
                        <m:t>C</m:t>
                      </m:r>
                      <m:r>
                        <m:rPr>
                          <m:nor/>
                        </m:rPr>
                        <a:rPr lang="en-US" baseline="-25000"/>
                        <m:t>li</m:t>
                      </m:r>
                      <m:r>
                        <m:rPr>
                          <m:nor/>
                        </m:rPr>
                        <a:rPr lang="en-US" baseline="-25000"/>
                        <m:t> = </m:t>
                      </m:r>
                      <m:r>
                        <a:rPr lang="ru-RU" i="1" baseline="-25000">
                          <a:latin typeface="Cambria Math"/>
                        </a:rPr>
                        <m:t>К</m:t>
                      </m:r>
                      <m:r>
                        <m:rPr>
                          <m:nor/>
                        </m:rPr>
                        <a:rPr lang="en-US" baseline="-25000"/>
                        <m:t>1 × </m:t>
                      </m:r>
                      <m:f>
                        <m:fPr>
                          <m:ctrlPr>
                            <a:rPr lang="ru-RU" i="1" baseline="-250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 baseline="-25000">
                              <a:latin typeface="Cambria Math"/>
                            </a:rPr>
                            <m:t>С</m:t>
                          </m:r>
                          <m:r>
                            <m:rPr>
                              <m:nor/>
                            </m:rPr>
                            <a:rPr lang="en-US" baseline="-25000"/>
                            <m:t>i</m:t>
                          </m:r>
                          <m:r>
                            <a:rPr lang="en-US" i="1" baseline="-25000">
                              <a:latin typeface="Cambria Math"/>
                            </a:rPr>
                            <m:t>×</m:t>
                          </m:r>
                          <m:r>
                            <a:rPr lang="en-US" i="1" baseline="-25000">
                              <a:latin typeface="Cambria Math"/>
                            </a:rPr>
                            <m:t>𝐾</m:t>
                          </m:r>
                          <m:r>
                            <m:rPr>
                              <m:nor/>
                            </m:rPr>
                            <a:rPr lang="en-US" baseline="-25000"/>
                            <m:t>bi</m:t>
                          </m:r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ru-RU" i="1" baseline="-2500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ru-RU" i="1" baseline="-2500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ru-RU" i="1" baseline="-2500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ru-RU" i="1" baseline="-25000">
                                  <a:latin typeface="Cambria Math"/>
                                </a:rPr>
                                <m:t>𝐾</m:t>
                              </m:r>
                              <m:r>
                                <m:rPr>
                                  <m:nor/>
                                </m:rPr>
                                <a:rPr lang="en-US" baseline="-25000"/>
                                <m:t>bi</m:t>
                              </m:r>
                            </m:e>
                          </m:nary>
                        </m:den>
                      </m:f>
                      <m:r>
                        <a:rPr lang="en-US" i="1" baseline="-25000">
                          <a:latin typeface="Cambria Math"/>
                        </a:rPr>
                        <m:t>+</m:t>
                      </m:r>
                      <m:r>
                        <a:rPr lang="ru-RU" i="1" baseline="-25000">
                          <a:latin typeface="Cambria Math"/>
                        </a:rPr>
                        <m:t>𝐾</m:t>
                      </m:r>
                      <m:r>
                        <m:rPr>
                          <m:nor/>
                        </m:rPr>
                        <a:rPr lang="en-US" baseline="-25000"/>
                        <m:t>2×</m:t>
                      </m:r>
                      <m:f>
                        <m:fPr>
                          <m:ctrlPr>
                            <a:rPr lang="ru-RU" i="1" baseline="-250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baseline="-25000">
                              <a:latin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baseline="-25000"/>
                            <m:t>i</m:t>
                          </m:r>
                          <m:r>
                            <a:rPr lang="en-US" i="1" baseline="-25000">
                              <a:latin typeface="Cambria Math"/>
                            </a:rPr>
                            <m:t>×</m:t>
                          </m:r>
                          <m:r>
                            <a:rPr lang="en-US" i="1" baseline="-25000">
                              <a:latin typeface="Cambria Math"/>
                            </a:rPr>
                            <m:t>𝐾</m:t>
                          </m:r>
                          <m:r>
                            <m:rPr>
                              <m:nor/>
                            </m:rPr>
                            <a:rPr lang="en-US" baseline="-25000"/>
                            <m:t>soi</m:t>
                          </m:r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ru-RU" i="1" baseline="-2500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 baseline="-2500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 baseline="-2500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i="1" baseline="-25000">
                                  <a:latin typeface="Cambria Math"/>
                                </a:rPr>
                                <m:t>𝐾</m:t>
                              </m:r>
                              <m:r>
                                <m:rPr>
                                  <m:nor/>
                                </m:rPr>
                                <a:rPr lang="en-US" baseline="-25000"/>
                                <m:t>soi</m:t>
                              </m:r>
                            </m:e>
                          </m:nary>
                        </m:den>
                      </m:f>
                      <m:r>
                        <a:rPr lang="en-US" i="1" baseline="-2500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За счет предоставленного гранта организация вправе осуществлять следующие расходы: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оплата труда с начислениями на выплаты по оплате труда;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оплата товаров, работ, услуг;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уплата налогов;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расходы на командировки;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прочие расходы.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10. За счет гранта запрещается осуществлять расходы, связанные с деятельностью, напрямую не связанную с реализацией инновационных проектов (программ)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15. Грант предоставляется на основании соглашения, заключенного между департаментом и организацией</a:t>
                </a:r>
              </a:p>
              <a:p>
                <a:endParaRPr lang="ru-RU" b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412776"/>
                <a:ext cx="8424936" cy="5112568"/>
              </a:xfrm>
              <a:blipFill rotWithShape="1">
                <a:blip r:embed="rId4"/>
                <a:stretch>
                  <a:fillRect l="-724" t="-1671" b="-15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340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920880" cy="144016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19"/>
            <a:ext cx="8280920" cy="41044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Соглашение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№_____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департаментом образования Ярославской области и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(наименование организации)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гранта из областного бюджета государственной (муниципальной) бюджетной и автономной образовательной организацией Ярославской области - победителям конкурсного отбора организаций на присвоение статуса региональной инновационной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площадки</a:t>
            </a: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36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571184" cy="64807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гранта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568952" cy="4680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Приложение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 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достижении значения показателя результативности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гранта из областного бюджета государственной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муниципальной) бюджетной и автономной образовательной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 – победителем конкурсного отбора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присвоение статуса региональной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инновационной»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 итогам реализации проекта)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Приложение 3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расходах, источником финансового обеспечения которых является грант из областного бюджета государственным (муниципальным) бюджетным и автономным образовательным организациям Ярославской области - победителям конкурсного отбора организаций на присвоение статуса региональной инновационной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площадки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80472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206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5241"/>
            <a:ext cx="8075240" cy="72347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833" y="980728"/>
            <a:ext cx="8336631" cy="519623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признания организаций региональными инновационными площадками в системе образования </a:t>
            </a:r>
            <a:endParaRPr lang="ru-RU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Приказ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образования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31.12.2013 №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36-нп </a:t>
            </a:r>
          </a:p>
          <a:p>
            <a:pPr mar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www.iro.yar.ru/fileadmin/iro/konkurs/2016/rip-2016/prikaz_311213-36-np.pdf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гранта из областного бюджета государственным (муниципальным) бюджетным и автономным образовательным организациям Ярославской области - победителям конкурсного отбора организаций на присвоение статуса региональной инновационной площадки</a:t>
            </a:r>
            <a:b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(утв.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постановлением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Правительства области</a:t>
            </a:r>
            <a:b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мая 2014 г. N 413-п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и дополнениями от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22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июля 2014 г., 3 октября 2017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Приказ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департамента образования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 от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13.03.2020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93/01-04 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признании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региональными инновационными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площадками»</a:t>
            </a:r>
          </a:p>
          <a:p>
            <a:pPr marL="285750" indent="-285750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«Институт развития образования» от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30.03.2020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01-03/95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организации сопровождения деятельности региональных инновационных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площадок»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сотрудничестве между государственным автономным учреждением дополнительного профессионального образования Ярославской области «Институт развития образования» и ОО РИП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ОО «Об организации деятельности по реализации инновационного проекта»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 совместной деятельности (сотрудничестве)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624"/>
            <a:ext cx="7493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23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3"/>
          <p:cNvSpPr/>
          <p:nvPr/>
        </p:nvSpPr>
        <p:spPr>
          <a:xfrm>
            <a:off x="1475656" y="1709045"/>
            <a:ext cx="6527347" cy="718850"/>
          </a:xfrm>
          <a:prstGeom prst="rect">
            <a:avLst/>
          </a:prstGeom>
          <a:noFill/>
          <a:ln>
            <a:noFill/>
          </a:ln>
        </p:spPr>
        <p:txBody>
          <a:bodyPr wrap="none" lIns="67500" tIns="33750" rIns="67500" bIns="33750"/>
          <a:lstStyle/>
          <a:p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Готовы к сотрудничеству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29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0" y="5445224"/>
            <a:ext cx="9143820" cy="106326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887197" y="2859901"/>
            <a:ext cx="6951711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Полищук Светлана Михайловна, руководитель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23-07-53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3" action="ppaction://hlinkfile"/>
              </a:rPr>
              <a:t>polishchuk@iro.yar.ru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Наумова Ольга Николаевна, заместитель руководителя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23-07-63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; e-mail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naumova@iro.yar.ru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Алферова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Анна Борисовна, старший методист ЦРИИ</a:t>
            </a:r>
          </a:p>
          <a:p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8(4852) 23-07-6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e-mail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alferova@iro.yar.ru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51" y="620688"/>
            <a:ext cx="804863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7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9334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643192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РИИ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526" y="1448862"/>
            <a:ext cx="8191822" cy="469971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Реализация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утвержденного инновационного проекта (программы) в установленные сроки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педагогической общественности РСО о реализации проекта путем проведения семинаров и размещения материалов в сети Интернет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Своевременное предоставление отчетных материалов о реализации проекта (программы)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результатов проекта (программы) </a:t>
            </a: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экспертизы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по использованию разработанных продуктов в массовой 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</a:t>
            </a:r>
            <a:endParaRPr lang="ru-RU" sz="2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57812" y="386785"/>
            <a:ext cx="7272808" cy="82801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РИП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5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788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9334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643192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РИИ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191822" cy="4699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РИП-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соглашений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организациями-соисполнителями инновационного проекта (программы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технического задания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координации деятельности соисполнителей в рамках реализации проекта (программы) и ведение совместных мероприятий на основании Технического задания</a:t>
            </a: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386785"/>
            <a:ext cx="7272808" cy="82801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Права, обязанности и ответственность РИП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6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517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9334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643192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РИИ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191822" cy="46997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организаций-соисполнителей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> </a:t>
            </a:r>
            <a:endParaRPr lang="ru-RU" sz="3600" dirty="0"/>
          </a:p>
          <a:p>
            <a:pPr lvl="0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Технического задания организации-заявителя по реализации инновационного проекта (программы) в установленные сроки </a:t>
            </a:r>
          </a:p>
          <a:p>
            <a:pPr lvl="0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необходимой информации и документов по ходу и результатам реализации проекта (программы) организации-заявителю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Организации-соисполнители инновационного проекта (программы) имеют статус региональной инновационной площадки, поэтому к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 организациям предъявляются те же требования, как и к организации-заявителю инновационного проекта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(программы).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Организация–соисполнитель инновационного проекта (программы) на своём официальном сайте в информационно – телекоммуникационной сети «Интернет» создает страницу «Региональная инновационная площадка».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47664" y="414879"/>
            <a:ext cx="7272808" cy="82801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Права, обязанности и ответственность РИП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308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032" y="1700808"/>
            <a:ext cx="8712968" cy="4536504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консультационное и организационное сопровождение субъектов региональной инновационной инфраструктуры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состояния инновационной деятельности в РСО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и оценка продуктов инновационной деятельности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созданию инновационных комплексов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развития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межмуниципального и сетевого взаимодействия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продвижении инновационных продуктов в образовательную практику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979712" y="386784"/>
            <a:ext cx="6876231" cy="124201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РИП:</a:t>
            </a:r>
          </a:p>
          <a:p>
            <a:r>
              <a:rPr 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инновационной инфраструктуры </a:t>
            </a:r>
            <a:r>
              <a:rPr 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</a:t>
            </a:r>
            <a:r>
              <a:rPr lang="ru-RU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ДПО ЯО ИРО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8"/>
            <a:ext cx="98528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251520" y="5877272"/>
            <a:ext cx="8892480" cy="9486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120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312989"/>
              </p:ext>
            </p:extLst>
          </p:nvPr>
        </p:nvGraphicFramePr>
        <p:xfrm>
          <a:off x="570896" y="1218714"/>
          <a:ext cx="8545680" cy="4969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/>
                <a:gridCol w="6313432"/>
              </a:tblGrid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ПАСПОРТ 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Краткое обоснование актуальности проекта (программы) для региональной (муниципальной) системы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 проекта(программы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реализации 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продуктов, нарабатываемых в ходе реализации проекта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реализации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потребители результатов проекта (программы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45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– соисполнители проекта (программы)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5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1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220060" y="-107642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78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16080" cy="631835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страницы </a:t>
            </a:r>
            <a:r>
              <a:rPr lang="ru-RU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сайта РИП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649985"/>
              </p:ext>
            </p:extLst>
          </p:nvPr>
        </p:nvGraphicFramePr>
        <p:xfrm>
          <a:off x="603980" y="1464308"/>
          <a:ext cx="8262644" cy="4046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4269"/>
                <a:gridCol w="5698375"/>
              </a:tblGrid>
              <a:tr h="388843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5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разделе «Документы»: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департамента образования о признании организации региональной инновационной площадкой;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локальные акты по реализации инновационного проекта (программы);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текст инновационного проекта (программы)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локальные акты по реализации инновационного проекта (программы)</a:t>
                      </a:r>
                      <a:r>
                        <a:rPr lang="ru-RU" sz="24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текст инновационного проекта (программы)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88"/>
          <a:stretch/>
        </p:blipFill>
        <p:spPr bwMode="auto">
          <a:xfrm>
            <a:off x="323528" y="152717"/>
            <a:ext cx="997024" cy="1311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4"/>
          <p:cNvPicPr/>
          <p:nvPr/>
        </p:nvPicPr>
        <p:blipFill>
          <a:blip r:embed="rId4"/>
          <a:stretch>
            <a:fillRect/>
          </a:stretch>
        </p:blipFill>
        <p:spPr>
          <a:xfrm>
            <a:off x="53752" y="5557552"/>
            <a:ext cx="9090248" cy="12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3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1758</TotalTime>
  <Words>1167</Words>
  <Application>Microsoft Office PowerPoint</Application>
  <PresentationFormat>Экран (4:3)</PresentationFormat>
  <Paragraphs>371</Paragraphs>
  <Slides>30</Slides>
  <Notes>20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Courier New</vt:lpstr>
      <vt:lpstr>DejaVu Sans</vt:lpstr>
      <vt:lpstr>StarSymbol</vt:lpstr>
      <vt:lpstr>Times New Roman</vt:lpstr>
      <vt:lpstr>Тема Office</vt:lpstr>
      <vt:lpstr>Office Theme</vt:lpstr>
      <vt:lpstr>ОРГАНИЗАЦИЯ ДЕЯТЕЛЬНОСТИ Региональной  Инновационной  Площадки            </vt:lpstr>
      <vt:lpstr>Организация деятельности РИП Вопросы и ответы</vt:lpstr>
      <vt:lpstr>Нормативные документы</vt:lpstr>
      <vt:lpstr>               Формат взаимодействия субъектов                                                       РИИ</vt:lpstr>
      <vt:lpstr>               Формат взаимодействия субъектов                                                       РИИ</vt:lpstr>
      <vt:lpstr>               Формат взаимодействия субъектов                                                       РИИ</vt:lpstr>
      <vt:lpstr>Презентация PowerPoint</vt:lpstr>
      <vt:lpstr>Структура страницы сайта РИП</vt:lpstr>
      <vt:lpstr>Структура страницы сайта РИП</vt:lpstr>
      <vt:lpstr>Структура страницы сайта РИП</vt:lpstr>
      <vt:lpstr>Структура страницы сайта РИП</vt:lpstr>
      <vt:lpstr>Структура страницы сайта РИП</vt:lpstr>
      <vt:lpstr>Структура страницы сайта РИП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</vt:lpstr>
      <vt:lpstr>Отчет о работе  региональной  инновационной площадки (ежеквартальный) </vt:lpstr>
      <vt:lpstr>АНАЛИТИЧЕСКАЯ СПРАВКА о качественных изменениях внутри образовательной организации, реализующей инновационных проект</vt:lpstr>
      <vt:lpstr>АНКЕТА на начало реализации проекта</vt:lpstr>
      <vt:lpstr>ИТАК…</vt:lpstr>
      <vt:lpstr>Аналитические материалы</vt:lpstr>
      <vt:lpstr>     Порядок предоставления гранта из областного бюджета государственным (муниципальным) бюджетным и автономным образовательным организациям Ярославской области - победителям конкурсного отбора организаций на присвоение статуса региональной инновационной площадки                                        (утв. постановлением Правительства       области от 7 мая 2014 г. N 413-п)  С       изменениями и дополнениями от:                                                            22 июля 2014 г., 3 октября 2017 г.</vt:lpstr>
      <vt:lpstr>Из Порядка предоставления гранта…</vt:lpstr>
      <vt:lpstr>     </vt:lpstr>
      <vt:lpstr>Порядок предоставления гранта ….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naumova</cp:lastModifiedBy>
  <cp:revision>189</cp:revision>
  <cp:lastPrinted>2019-06-03T13:01:40Z</cp:lastPrinted>
  <dcterms:created xsi:type="dcterms:W3CDTF">2014-05-05T05:11:34Z</dcterms:created>
  <dcterms:modified xsi:type="dcterms:W3CDTF">2020-04-24T07:43:21Z</dcterms:modified>
</cp:coreProperties>
</file>