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2" r:id="rId3"/>
    <p:sldId id="290" r:id="rId4"/>
    <p:sldId id="291" r:id="rId5"/>
    <p:sldId id="289" r:id="rId6"/>
    <p:sldId id="293" r:id="rId7"/>
    <p:sldId id="295" r:id="rId8"/>
    <p:sldId id="296" r:id="rId9"/>
    <p:sldId id="297" r:id="rId10"/>
    <p:sldId id="298" r:id="rId11"/>
    <p:sldId id="283" r:id="rId12"/>
    <p:sldId id="279" r:id="rId13"/>
    <p:sldId id="280" r:id="rId14"/>
    <p:sldId id="281" r:id="rId15"/>
    <p:sldId id="282" r:id="rId16"/>
    <p:sldId id="287" r:id="rId17"/>
    <p:sldId id="286" r:id="rId18"/>
    <p:sldId id="303" r:id="rId19"/>
    <p:sldId id="299" r:id="rId20"/>
    <p:sldId id="304" r:id="rId21"/>
    <p:sldId id="301" r:id="rId22"/>
    <p:sldId id="302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DDE7C7"/>
    <a:srgbClr val="EF6557"/>
    <a:srgbClr val="FE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2466" y="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9"/>
            <a:ext cx="8134672" cy="37395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Мотивирующий мониторинг деятельности ОИВ и ОМСУ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оценки региональных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механизмов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качеством образования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691680" y="5638799"/>
            <a:ext cx="608072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9648" y="4360267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директора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Ярославской области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С.В.Астафьева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4" t="11769" r="5253" b="5500"/>
          <a:stretch/>
        </p:blipFill>
        <p:spPr>
          <a:xfrm>
            <a:off x="755576" y="1268760"/>
            <a:ext cx="7992888" cy="5256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4543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качества и объективности проведения основного периода ЕГЭ и иных оценочных процедур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23876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07" t="10178" r="10623" b="16636"/>
          <a:stretch/>
        </p:blipFill>
        <p:spPr>
          <a:xfrm>
            <a:off x="467544" y="620688"/>
            <a:ext cx="8676456" cy="5986744"/>
          </a:xfrm>
          <a:prstGeom prst="rect">
            <a:avLst/>
          </a:prstGeom>
        </p:spPr>
      </p:pic>
      <p:sp>
        <p:nvSpPr>
          <p:cNvPr id="5" name="Шеврон 4"/>
          <p:cNvSpPr/>
          <p:nvPr/>
        </p:nvSpPr>
        <p:spPr>
          <a:xfrm flipH="1" flipV="1">
            <a:off x="8316416" y="2348880"/>
            <a:ext cx="216024" cy="144016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09003"/>
              </p:ext>
            </p:extLst>
          </p:nvPr>
        </p:nvGraphicFramePr>
        <p:xfrm>
          <a:off x="179512" y="2708544"/>
          <a:ext cx="8660387" cy="3312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255">
                  <a:extLst>
                    <a:ext uri="{9D8B030D-6E8A-4147-A177-3AD203B41FA5}">
                      <a16:colId xmlns="" xmlns:a16="http://schemas.microsoft.com/office/drawing/2014/main" val="3574509435"/>
                    </a:ext>
                  </a:extLst>
                </a:gridCol>
                <a:gridCol w="435396">
                  <a:extLst>
                    <a:ext uri="{9D8B030D-6E8A-4147-A177-3AD203B41FA5}">
                      <a16:colId xmlns="" xmlns:a16="http://schemas.microsoft.com/office/drawing/2014/main" val="795089869"/>
                    </a:ext>
                  </a:extLst>
                </a:gridCol>
                <a:gridCol w="416455">
                  <a:extLst>
                    <a:ext uri="{9D8B030D-6E8A-4147-A177-3AD203B41FA5}">
                      <a16:colId xmlns="" xmlns:a16="http://schemas.microsoft.com/office/drawing/2014/main" val="169459956"/>
                    </a:ext>
                  </a:extLst>
                </a:gridCol>
                <a:gridCol w="417808">
                  <a:extLst>
                    <a:ext uri="{9D8B030D-6E8A-4147-A177-3AD203B41FA5}">
                      <a16:colId xmlns="" xmlns:a16="http://schemas.microsoft.com/office/drawing/2014/main" val="3473403160"/>
                    </a:ext>
                  </a:extLst>
                </a:gridCol>
                <a:gridCol w="416455">
                  <a:extLst>
                    <a:ext uri="{9D8B030D-6E8A-4147-A177-3AD203B41FA5}">
                      <a16:colId xmlns="" xmlns:a16="http://schemas.microsoft.com/office/drawing/2014/main" val="2060268933"/>
                    </a:ext>
                  </a:extLst>
                </a:gridCol>
                <a:gridCol w="311967">
                  <a:extLst>
                    <a:ext uri="{9D8B030D-6E8A-4147-A177-3AD203B41FA5}">
                      <a16:colId xmlns="" xmlns:a16="http://schemas.microsoft.com/office/drawing/2014/main" val="65338599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914664122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677986493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740987195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320601329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51506536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629566567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31535055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41946416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3880741241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83653710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617870073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3793025279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788146282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496259652"/>
                    </a:ext>
                  </a:extLst>
                </a:gridCol>
                <a:gridCol w="451475">
                  <a:extLst>
                    <a:ext uri="{9D8B030D-6E8A-4147-A177-3AD203B41FA5}">
                      <a16:colId xmlns="" xmlns:a16="http://schemas.microsoft.com/office/drawing/2014/main" val="3024142932"/>
                    </a:ext>
                  </a:extLst>
                </a:gridCol>
              </a:tblGrid>
              <a:tr h="8281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сбора и обработки информации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показателей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мониторинга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Адресные рекомендации по результатам анализа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Меры, мероприятия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 решения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эффективности принятых мер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по направлению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651139"/>
                  </a:ext>
                </a:extLst>
              </a:tr>
              <a:tr h="339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6737635"/>
                  </a:ext>
                </a:extLst>
              </a:tr>
              <a:tr h="76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Механизмы управления качеством </a:t>
                      </a:r>
                      <a:r>
                        <a:rPr lang="ru-RU" sz="10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результатов</a:t>
                      </a:r>
                      <a:endParaRPr lang="ru-RU" sz="10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0660919"/>
                  </a:ext>
                </a:extLst>
              </a:tr>
              <a:tr h="76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Механизмы управления качеством </a:t>
                      </a:r>
                      <a:r>
                        <a:rPr lang="ru-RU" sz="10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деятельности</a:t>
                      </a:r>
                      <a:endParaRPr lang="ru-RU" sz="10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5313953"/>
                  </a:ext>
                </a:extLst>
              </a:tr>
              <a:tr h="6135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Механизмы управления качеством образования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>
                    <a:solidFill>
                      <a:srgbClr val="FEE0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3837369"/>
                  </a:ext>
                </a:extLst>
              </a:tr>
            </a:tbl>
          </a:graphicData>
        </a:graphic>
      </p:graphicFrame>
      <p:sp>
        <p:nvSpPr>
          <p:cNvPr id="3" name="Стрелка вниз 2"/>
          <p:cNvSpPr/>
          <p:nvPr/>
        </p:nvSpPr>
        <p:spPr>
          <a:xfrm flipH="1">
            <a:off x="8875950" y="4041068"/>
            <a:ext cx="45719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flipH="1">
            <a:off x="8875950" y="4725144"/>
            <a:ext cx="45719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flipH="1">
            <a:off x="8846875" y="5373216"/>
            <a:ext cx="45719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5088" y="113582"/>
            <a:ext cx="7416824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Ярославская область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г. - 626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(56%) из 1105 максимальных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 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255 баллов (79%) из 321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максимальных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401" y="1072832"/>
            <a:ext cx="9001000" cy="169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Положительное: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Высоко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оценена система работы со школами с низкими результатами обучения и/ или школами, функционирующими в неблагоприятных социальных условиях (93%).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Отсутствуют неэффективные показатели и/или показатели с негативными последствиями во всех направлениях.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 всех направлениях предусмотрены необходимые региональные показатели, за исключением 2.1, 2.2, 2.3. </a:t>
            </a:r>
            <a:endParaRPr lang="ru-RU" sz="1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61576"/>
              </p:ext>
            </p:extLst>
          </p:nvPr>
        </p:nvGraphicFramePr>
        <p:xfrm>
          <a:off x="467544" y="812305"/>
          <a:ext cx="7992888" cy="5797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3625237899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603908587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124664712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54539161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321434007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18813925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1975746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сбора и обработки информации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987785"/>
                  </a:ext>
                </a:extLst>
              </a:tr>
              <a:tr h="182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3190316485"/>
                  </a:ext>
                </a:extLst>
              </a:tr>
              <a:tr h="504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Механизмы управления качеством образовательных результатов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81028"/>
                  </a:ext>
                </a:extLst>
              </a:tr>
              <a:tr h="36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Система оценки качества подготовки обучающихся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0160174"/>
                  </a:ext>
                </a:extLst>
              </a:tr>
              <a:tr h="717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Система работы со школами с низкими результатами обучения и/или школами, функционирующими в неблагоприятных социальных условиях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0824606"/>
                  </a:ext>
                </a:extLst>
              </a:tr>
              <a:tr h="533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Система выявления, поддержки и развития способностей и талантов у детей и молодежи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5049248"/>
                  </a:ext>
                </a:extLst>
              </a:tr>
              <a:tr h="489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Система работы по самоопределению и профессиональной ориентации обучающихся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701320186"/>
                  </a:ext>
                </a:extLst>
              </a:tr>
              <a:tr h="528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Механизмы управления качеством образовательной деятельности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7305069"/>
                  </a:ext>
                </a:extLst>
              </a:tr>
              <a:tr h="539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Система мониторинга эффективности руководителей всех образовательных организаций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486404"/>
                  </a:ext>
                </a:extLst>
              </a:tr>
              <a:tr h="36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Система обеспечения профессионального развития педагогических работников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250258"/>
                  </a:ext>
                </a:extLst>
              </a:tr>
              <a:tr h="36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Система организации воспитания обучающихся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2789114735"/>
                  </a:ext>
                </a:extLst>
              </a:tr>
              <a:tr h="367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Система мониторинга качества дошкольного образования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710982179"/>
                  </a:ext>
                </a:extLst>
              </a:tr>
              <a:tr h="33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Механизмы управления качеством образования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641955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445"/>
            <a:ext cx="8229600" cy="7969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документы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04580"/>
              </p:ext>
            </p:extLst>
          </p:nvPr>
        </p:nvGraphicFramePr>
        <p:xfrm>
          <a:off x="611560" y="1166813"/>
          <a:ext cx="8208912" cy="5391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282572527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030311257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52083972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412293383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31929599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603652548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1600327100"/>
                    </a:ext>
                  </a:extLst>
                </a:gridCol>
              </a:tblGrid>
              <a:tr h="341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показателей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мониторинга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Адресные рекомендации по результатам анализа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41095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Механизмы управления качеством образовательных результатов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5381929"/>
                  </a:ext>
                </a:extLst>
              </a:tr>
              <a:tr h="288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Система оценки качества подготовки обучающихся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3533373147"/>
                  </a:ext>
                </a:extLst>
              </a:tr>
              <a:tr h="634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Система работы со школами с низкими результатами обучения и/или школами, функционирующими в неблагоприятных социальных условиях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026988"/>
                  </a:ext>
                </a:extLst>
              </a:tr>
              <a:tr h="516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Система выявления, поддержки и развития способностей и талантов у детей и молодежи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1338917594"/>
                  </a:ext>
                </a:extLst>
              </a:tr>
              <a:tr h="473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Система работы по самоопределению и профессиональной ориентации обучающихся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7377875"/>
                  </a:ext>
                </a:extLst>
              </a:tr>
              <a:tr h="5113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Механизмы управления качеством образовательной деятельности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4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1466187"/>
                  </a:ext>
                </a:extLst>
              </a:tr>
              <a:tr h="397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Система мониторинга эффективности руководителей всех образовательных организаций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1905439950"/>
                  </a:ext>
                </a:extLst>
              </a:tr>
              <a:tr h="284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Система обеспечения профессионального развития педагогических работников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1483731774"/>
                  </a:ext>
                </a:extLst>
              </a:tr>
              <a:tr h="213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Система организации воспитания обучающихся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3483301100"/>
                  </a:ext>
                </a:extLst>
              </a:tr>
              <a:tr h="355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Система мониторинга качества дошкольного образования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1007162614"/>
                  </a:ext>
                </a:extLst>
              </a:tr>
              <a:tr h="321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Механизмы управления качеством образования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44219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Процессуальные документы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37031"/>
              </p:ext>
            </p:extLst>
          </p:nvPr>
        </p:nvGraphicFramePr>
        <p:xfrm>
          <a:off x="611560" y="980730"/>
          <a:ext cx="8208912" cy="5279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1008479199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95518231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98412248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26634744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034635087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1935373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381863909"/>
                    </a:ext>
                  </a:extLst>
                </a:gridCol>
              </a:tblGrid>
              <a:tr h="525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Меры, мероприятия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 решения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эффективности принятых мер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1867412"/>
                  </a:ext>
                </a:extLst>
              </a:tr>
              <a:tr h="22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2265759"/>
                  </a:ext>
                </a:extLst>
              </a:tr>
              <a:tr h="446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Механизмы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управления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качеством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</a:t>
                      </a:r>
                      <a:r>
                        <a:rPr lang="ru-RU" sz="11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endParaRPr lang="ru-RU" sz="11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967709"/>
                  </a:ext>
                </a:extLst>
              </a:tr>
              <a:tr h="317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Система оценки качества подготовки обучающихся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1734708718"/>
                  </a:ext>
                </a:extLst>
              </a:tr>
              <a:tr h="563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Система работы со школами с низкими результатами обучения и/или школами, функционирующими в неблагоприятных социальных условиях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356703938"/>
                  </a:ext>
                </a:extLst>
              </a:tr>
              <a:tr h="447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Система выявления, поддержки и развития способностей и талантов у детей и молодежи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8477201"/>
                  </a:ext>
                </a:extLst>
              </a:tr>
              <a:tr h="520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Система работы по самоопределению и профессиональной ориентации обучающихся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9044791"/>
                  </a:ext>
                </a:extLst>
              </a:tr>
              <a:tr h="465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Механизмы управления </a:t>
                      </a:r>
                      <a:endParaRPr lang="ru-RU" sz="11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качеством 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</a:t>
                      </a:r>
                      <a:r>
                        <a:rPr lang="ru-RU" sz="11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1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270726"/>
                  </a:ext>
                </a:extLst>
              </a:tr>
              <a:tr h="437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Система мониторинга эффективности руководителей всех образовательных организаций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extLst>
                  <a:ext uri="{0D108BD9-81ED-4DB2-BD59-A6C34878D82A}">
                    <a16:rowId xmlns="" xmlns:a16="http://schemas.microsoft.com/office/drawing/2014/main" val="3827049409"/>
                  </a:ext>
                </a:extLst>
              </a:tr>
              <a:tr h="352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Система обеспечения профессионального развития педагогических работников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8362405"/>
                  </a:ext>
                </a:extLst>
              </a:tr>
              <a:tr h="234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Система организации воспитания обучающихся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859220"/>
                  </a:ext>
                </a:extLst>
              </a:tr>
              <a:tr h="390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Система мониторинга качества дошкольного образования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5728106"/>
                  </a:ext>
                </a:extLst>
              </a:tr>
              <a:tr h="353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Механизмы управления качеством образования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" marR="4481" marT="44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976821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документы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496944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необходимо уделить направлениям 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оценки качества подготовки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мониторинга эффективности руководителей всех образовательных организаций;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обеспечения профессионального развития педагогических работников;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мониторинга качества дошкольного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3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по: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265" y="980728"/>
            <a:ext cx="8064896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корректировке и внесению необходимых изменений в концептуальные документы, в части обоснования цели и реалистичности поставленной цели, включения отсутствующих позиций, уточнения методов сбора и обработки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использованию элементов кластеризации при проведении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использованию результатов мониторинга показателей в полном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объеме;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разработке адресных рекомендаций по всем направлениям, за исключением направления 1.2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работы со школами с низкими результатами обучения и/или школами, функционирующими в неблагоприятных социальных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определению проблем по итогам проведенного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анализа;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использованию информационных систем для сбора информации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56" t="21355" r="21646" b="22301"/>
          <a:stretch/>
        </p:blipFill>
        <p:spPr>
          <a:xfrm>
            <a:off x="133301" y="1196752"/>
            <a:ext cx="8831187" cy="5036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Распределение оценок МУМ 2021 в РФ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32" t="10800" r="7082" b="7300"/>
          <a:stretch/>
        </p:blipFill>
        <p:spPr>
          <a:xfrm>
            <a:off x="0" y="404664"/>
            <a:ext cx="9144000" cy="5249826"/>
          </a:xfrm>
          <a:prstGeom prst="rect">
            <a:avLst/>
          </a:prstGeom>
        </p:spPr>
      </p:pic>
      <p:sp>
        <p:nvSpPr>
          <p:cNvPr id="6" name="Шеврон 5"/>
          <p:cNvSpPr/>
          <p:nvPr/>
        </p:nvSpPr>
        <p:spPr>
          <a:xfrm rot="5400000" flipH="1">
            <a:off x="3887924" y="5625244"/>
            <a:ext cx="576064" cy="7200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5232" y="346347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РФ от 01.09.2021 № Р-210 «Об утверждении Методологии мотивирующего мониторинга деятельности  ОИВ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651" t="8400" r="33061" b="13901"/>
          <a:stretch/>
        </p:blipFill>
        <p:spPr>
          <a:xfrm>
            <a:off x="755576" y="1412178"/>
            <a:ext cx="3102066" cy="4199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069" t="9401" r="31100" b="10800"/>
          <a:stretch/>
        </p:blipFill>
        <p:spPr>
          <a:xfrm>
            <a:off x="4931710" y="1412178"/>
            <a:ext cx="3390391" cy="42473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5252" y="5754735"/>
            <a:ext cx="7869560" cy="770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Мотивирующего мониторинга – информационное обеспечение управления системой общего образования, дополнительного образования детей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544" t="59800" r="15744" b="8001"/>
          <a:stretch/>
        </p:blipFill>
        <p:spPr>
          <a:xfrm>
            <a:off x="58474" y="3755395"/>
            <a:ext cx="4395619" cy="2592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4338" t="30099" r="17707" b="32101"/>
          <a:stretch/>
        </p:blipFill>
        <p:spPr>
          <a:xfrm>
            <a:off x="419030" y="646666"/>
            <a:ext cx="3597733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364" y="3161020"/>
            <a:ext cx="387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Регионы с разной долей муниципалитетов в зеленой зоне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22285"/>
            <a:ext cx="387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Регионы с разной долей муниципалитетов в красной зоне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1364" y="3161020"/>
            <a:ext cx="247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Ярославская область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Шеврон 5"/>
          <p:cNvSpPr/>
          <p:nvPr/>
        </p:nvSpPr>
        <p:spPr>
          <a:xfrm rot="926096" flipH="1" flipV="1">
            <a:off x="2549164" y="2807538"/>
            <a:ext cx="3435330" cy="132466"/>
          </a:xfrm>
          <a:prstGeom prst="chevron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Шеврон 5"/>
          <p:cNvSpPr/>
          <p:nvPr/>
        </p:nvSpPr>
        <p:spPr>
          <a:xfrm rot="21036691" flipH="1" flipV="1">
            <a:off x="2530432" y="3996937"/>
            <a:ext cx="3435330" cy="132466"/>
          </a:xfrm>
          <a:prstGeom prst="chevron">
            <a:avLst/>
          </a:prstGeom>
          <a:solidFill>
            <a:srgbClr val="DDE7C7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699792" y="1844824"/>
            <a:ext cx="93610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87824" y="4653136"/>
            <a:ext cx="93610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80699" y="2689105"/>
            <a:ext cx="283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26% муниципалитетов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43780" y="4063170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0% муниципалитетов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9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0%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91602"/>
              </p:ext>
            </p:extLst>
          </p:nvPr>
        </p:nvGraphicFramePr>
        <p:xfrm>
          <a:off x="0" y="1"/>
          <a:ext cx="9252523" cy="6970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1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8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80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80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80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80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280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06463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Наименование муниципального района/ городского округа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1.1. Система оценки качества подготовки обучающихся</a:t>
                      </a:r>
                      <a:endParaRPr lang="ru-RU" sz="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1.2. Система работы со </a:t>
                      </a:r>
                      <a:r>
                        <a:rPr lang="ru-RU" sz="8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ШНОР и/или ШНСУ</a:t>
                      </a:r>
                      <a:endParaRPr lang="ru-RU" sz="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1.3. Система выявления, поддержки и развития способностей и талантов у детей и молодежи</a:t>
                      </a:r>
                      <a:endParaRPr lang="ru-RU" sz="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1.4. Система работы по самоопределению и профессиональной ориентации обучающихся</a:t>
                      </a:r>
                      <a:endParaRPr lang="ru-RU" sz="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2.1. Система мониторинга эффективности руководителей ОО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  <a:p>
                      <a:r>
                        <a:rPr lang="ru-RU" sz="800" b="1" i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Система </a:t>
                      </a:r>
                      <a:r>
                        <a:rPr lang="ru-RU" sz="8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обеспечения профессионального развития педагогических работников</a:t>
                      </a:r>
                      <a:endParaRPr lang="ru-RU" sz="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2.3. Система организации воспитания обучающихся</a:t>
                      </a:r>
                      <a:endParaRPr lang="ru-RU" sz="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2.4. Система мониторинга качества дошкольного образования</a:t>
                      </a:r>
                      <a:endParaRPr lang="ru-RU" sz="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Ярославль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Рыбинск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Переславль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Большесельский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1627269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Борисоглебский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8133737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Брейтовский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0573168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Гаврилов-Ям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2923262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Даниловский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8887666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Некоузский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Некрасовский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Любимский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7419705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Мышкинский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9513581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Первомайский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1447006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Пошехонский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9355425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Ростовский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Рыбинский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0771826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Тутаевский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Угличский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74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Ярославский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4131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6732369"/>
              </p:ext>
            </p:extLst>
          </p:nvPr>
        </p:nvGraphicFramePr>
        <p:xfrm>
          <a:off x="0" y="13324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995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02932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района/ городского округа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</a:t>
                      </a:r>
                      <a:endParaRPr lang="ru-RU" sz="8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качества подготовки обучающихся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работы со </a:t>
                      </a:r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ШНОР и/или ШНСУ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</a:t>
                      </a:r>
                      <a:endParaRPr lang="ru-RU" sz="8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выявления, поддержки и развития способностей и талантов у детей и молодежи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</a:t>
                      </a:r>
                      <a:endParaRPr lang="ru-RU" sz="8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самоопределению и профессиональной ориентации обучающихся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2.1.</a:t>
                      </a:r>
                    </a:p>
                    <a:p>
                      <a:pPr algn="l"/>
                      <a:r>
                        <a:rPr lang="ru-RU" sz="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Система мониторинга эффективности руководителей ОО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  <a:p>
                      <a:pPr algn="l"/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 профессионального развития педагогических работников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организации воспитания обучающихся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мониторинга качества дошкольного образования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96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Ярославль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Рыбинск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Переславль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663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Большесельский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1627269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Борисоглебский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133737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Брейтовский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0573168"/>
                  </a:ext>
                </a:extLst>
              </a:tr>
              <a:tr h="1733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Гаврилов-Ям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2923262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8887666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Некоузский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0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Некрасовский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Любимский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7419705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Мышкинский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9513581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1447006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Пошехонский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355425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Ростовский 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Рыбинский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0771826"/>
                  </a:ext>
                </a:extLst>
              </a:tr>
              <a:tr h="294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Тутаевский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292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Угличский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Ярославский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131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0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мотивирующего мониторинга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создания условий для достижения результатов (21 параметр);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учебных и воспитательных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(16 параметров);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организации рабочих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(18 параметров).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57592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деятельности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>
            <a:no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отражают ключевые направления деятельности региональных и муниципальных органов управления образованием и позволяют оценивать эффективность деятельности руководителей региональных и муниципальных органов управления образованием, а именно: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органов власти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государственное управление в сфере образования (руководителей органов исполнительной власти субъектов Российской Федерации, а также их заместителей, руководителей структурных подразделений);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органов власти, осуществляющих государственное управление в сфере образования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(заместителей глав администраций муниципальных образований по социальным вопросам, руководителей и заместителей руководителей структурных подразделений администраций муниципальных образований)</a:t>
            </a:r>
          </a:p>
        </p:txBody>
      </p:sp>
    </p:spTree>
    <p:extLst>
      <p:ext uri="{BB962C8B-B14F-4D97-AF65-F5344CB8AC3E}">
        <p14:creationId xmlns:p14="http://schemas.microsoft.com/office/powerpoint/2010/main" val="26259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Маркирование субъектов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итогового балла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формализации и структурирования результатов Мотивирующего мониторинга проводится условное маркирование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зоны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балла: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(субъекты Российской Федерации, получившие по результатам мониторинга 59-100 баллов);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(субъекты Российской Федерации, получившие по результатам мониторинга 46-58 баллов);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(субъекты Российской Федерации, получившие по результатам мониторинга 0-45 баллов). </a:t>
            </a:r>
          </a:p>
        </p:txBody>
      </p:sp>
    </p:spTree>
    <p:extLst>
      <p:ext uri="{BB962C8B-B14F-4D97-AF65-F5344CB8AC3E}">
        <p14:creationId xmlns:p14="http://schemas.microsoft.com/office/powerpoint/2010/main" val="28038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мотивирующего мониторинга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октябрь 2021 г.)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достижения результатов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(59 место);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и воспитательных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 (27 место);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(81 место).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мотивирующего мониторинга Ярославской области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сводном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рейтинге субъектов РФ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45867"/>
              </p:ext>
            </p:extLst>
          </p:nvPr>
        </p:nvGraphicFramePr>
        <p:xfrm>
          <a:off x="935596" y="5009611"/>
          <a:ext cx="727280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>
                  <a:extLst>
                    <a:ext uri="{9D8B030D-6E8A-4147-A177-3AD203B41FA5}">
                      <a16:colId xmlns="" xmlns:a16="http://schemas.microsoft.com/office/drawing/2014/main" val="161163442"/>
                    </a:ext>
                  </a:extLst>
                </a:gridCol>
                <a:gridCol w="2424269">
                  <a:extLst>
                    <a:ext uri="{9D8B030D-6E8A-4147-A177-3AD203B41FA5}">
                      <a16:colId xmlns="" xmlns:a16="http://schemas.microsoft.com/office/drawing/2014/main" val="2890571997"/>
                    </a:ext>
                  </a:extLst>
                </a:gridCol>
                <a:gridCol w="2424269">
                  <a:extLst>
                    <a:ext uri="{9D8B030D-6E8A-4147-A177-3AD203B41FA5}">
                      <a16:colId xmlns="" xmlns:a16="http://schemas.microsoft.com/office/drawing/2014/main" val="3312746577"/>
                    </a:ext>
                  </a:extLst>
                </a:gridCol>
              </a:tblGrid>
              <a:tr h="27365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2020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2021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2021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942688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37-46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22-26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20-28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1394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7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281" t="8000" r="29919" b="27601"/>
          <a:stretch/>
        </p:blipFill>
        <p:spPr>
          <a:xfrm>
            <a:off x="2486092" y="2268484"/>
            <a:ext cx="4459847" cy="42740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Организации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проведение оценки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механизмов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управления качеством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образования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2021 году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88613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Письмо Федеральной службы по надзору в сфере образования и науки от 25.05.2021 № 08-99 «О проведении мониторинга эффективности  механизмов управления качеством образования в субъектах Российской Федерации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308" y="1255986"/>
            <a:ext cx="8532440" cy="876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831" t="12901" r="17319" b="13601"/>
          <a:stretch/>
        </p:blipFill>
        <p:spPr>
          <a:xfrm>
            <a:off x="971600" y="1283070"/>
            <a:ext cx="7884368" cy="544643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9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Направления оценки  механизмов управления качеством образования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br>
              <a:rPr lang="ru-RU" dirty="0" smtClean="0"/>
            </a:br>
            <a:r>
              <a:rPr lang="ru-RU" dirty="0" smtClean="0"/>
              <a:t>управленческого цикла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651" t="21102" r="20595" b="18503"/>
          <a:stretch/>
        </p:blipFill>
        <p:spPr>
          <a:xfrm>
            <a:off x="796752" y="1432851"/>
            <a:ext cx="7550496" cy="50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2262</Words>
  <Application>Microsoft Office PowerPoint</Application>
  <PresentationFormat>Экран (4:3)</PresentationFormat>
  <Paragraphs>794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Тема Office</vt:lpstr>
      <vt:lpstr> Мотивирующий мониторинг деятельности ОИВ и ОМСУ Анализ результатов оценки региональных и муниципальных механизмов управления качеством образования  </vt:lpstr>
      <vt:lpstr>Распоряжение Министерства просвещения РФ от 01.09.2021 № Р-210 «Об утверждении Методологии мотивирующего мониторинга деятельности  ОИВ</vt:lpstr>
      <vt:lpstr>Показатели  мотивирующего мониторинга</vt:lpstr>
      <vt:lpstr>Оценка эффективности деятельности</vt:lpstr>
      <vt:lpstr>Маркирование субъектов в зависимости от итогового балла</vt:lpstr>
      <vt:lpstr>Результаты мотивирующего мониторинга  (по состоянию на октябрь 2021 г.)</vt:lpstr>
      <vt:lpstr>Презентация PowerPoint</vt:lpstr>
      <vt:lpstr>Направления оценки  механизмов управления качеством образования </vt:lpstr>
      <vt:lpstr>Структура  управленческого цикла</vt:lpstr>
      <vt:lpstr>Презентация PowerPoint</vt:lpstr>
      <vt:lpstr>Презентация PowerPoint</vt:lpstr>
      <vt:lpstr>Презентация PowerPoint</vt:lpstr>
      <vt:lpstr>Концептуальные документы</vt:lpstr>
      <vt:lpstr>Процессуальные документы</vt:lpstr>
      <vt:lpstr>Управленческие документы</vt:lpstr>
      <vt:lpstr>Презентация PowerPoint</vt:lpstr>
      <vt:lpstr>Принять меры по:</vt:lpstr>
      <vt:lpstr>Распределение оценок МУМ 2021 в РФ </vt:lpstr>
      <vt:lpstr>Презентация PowerPoint</vt:lpstr>
      <vt:lpstr>Презентация PowerPoint</vt:lpstr>
      <vt:lpstr>0%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Пиленкова Ирина Николаевна</dc:creator>
  <cp:lastModifiedBy>Волкович Ольга Сергеевна</cp:lastModifiedBy>
  <cp:revision>100</cp:revision>
  <cp:lastPrinted>2021-10-22T10:37:25Z</cp:lastPrinted>
  <dcterms:created xsi:type="dcterms:W3CDTF">2020-11-03T10:44:11Z</dcterms:created>
  <dcterms:modified xsi:type="dcterms:W3CDTF">2021-11-24T06:46:17Z</dcterms:modified>
</cp:coreProperties>
</file>