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64" r:id="rId3"/>
    <p:sldId id="258" r:id="rId4"/>
    <p:sldId id="259" r:id="rId5"/>
    <p:sldId id="260" r:id="rId6"/>
    <p:sldId id="265" r:id="rId7"/>
    <p:sldId id="268" r:id="rId8"/>
    <p:sldId id="267" r:id="rId9"/>
    <p:sldId id="266" r:id="rId10"/>
    <p:sldId id="270" r:id="rId11"/>
    <p:sldId id="269" r:id="rId12"/>
    <p:sldId id="262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7F0860-7919-4BA3-9809-FE0A918E15DD}" type="doc">
      <dgm:prSet loTypeId="urn:microsoft.com/office/officeart/2005/8/layout/matrix1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932B801-A6EF-465F-ACC3-7778F47FD313}">
      <dgm:prSet phldrT="[Текст]"/>
      <dgm:spPr/>
      <dgm:t>
        <a:bodyPr/>
        <a:lstStyle/>
        <a:p>
          <a:r>
            <a:rPr lang="ru-RU" dirty="0" smtClean="0"/>
            <a:t>ФГОС</a:t>
          </a:r>
          <a:endParaRPr lang="ru-RU" dirty="0"/>
        </a:p>
      </dgm:t>
    </dgm:pt>
    <dgm:pt modelId="{E9E5C0E6-2C6F-4318-811F-4EFE0AC0F7BE}" type="parTrans" cxnId="{E0E4CFA0-40F6-4AB8-BFC3-848F9FE9DC07}">
      <dgm:prSet/>
      <dgm:spPr/>
      <dgm:t>
        <a:bodyPr/>
        <a:lstStyle/>
        <a:p>
          <a:endParaRPr lang="ru-RU"/>
        </a:p>
      </dgm:t>
    </dgm:pt>
    <dgm:pt modelId="{A6658C66-E3AF-4DEF-84C0-0199AC9FE717}" type="sibTrans" cxnId="{E0E4CFA0-40F6-4AB8-BFC3-848F9FE9DC07}">
      <dgm:prSet/>
      <dgm:spPr/>
      <dgm:t>
        <a:bodyPr/>
        <a:lstStyle/>
        <a:p>
          <a:endParaRPr lang="ru-RU"/>
        </a:p>
      </dgm:t>
    </dgm:pt>
    <dgm:pt modelId="{79997304-EDEE-42CE-BFF9-A244277CB96B}">
      <dgm:prSet phldrT="[Текст]"/>
      <dgm:spPr/>
      <dgm:t>
        <a:bodyPr/>
        <a:lstStyle/>
        <a:p>
          <a:r>
            <a:rPr lang="ru-RU" dirty="0" smtClean="0"/>
            <a:t>Образовательные программы </a:t>
          </a:r>
          <a:endParaRPr lang="ru-RU" dirty="0"/>
        </a:p>
      </dgm:t>
    </dgm:pt>
    <dgm:pt modelId="{6DCE35C7-C7B9-4F1B-9258-BF5BD5F024E9}" type="parTrans" cxnId="{0EE8AF52-3864-4894-A893-308128CB8275}">
      <dgm:prSet/>
      <dgm:spPr/>
      <dgm:t>
        <a:bodyPr/>
        <a:lstStyle/>
        <a:p>
          <a:endParaRPr lang="ru-RU"/>
        </a:p>
      </dgm:t>
    </dgm:pt>
    <dgm:pt modelId="{11AF81FF-781E-4E9C-950C-A9D791AD97E4}" type="sibTrans" cxnId="{0EE8AF52-3864-4894-A893-308128CB8275}">
      <dgm:prSet/>
      <dgm:spPr/>
      <dgm:t>
        <a:bodyPr/>
        <a:lstStyle/>
        <a:p>
          <a:endParaRPr lang="ru-RU"/>
        </a:p>
      </dgm:t>
    </dgm:pt>
    <dgm:pt modelId="{42C1D06D-A336-4BB1-8ADA-A3266775ECA9}">
      <dgm:prSet phldrT="[Текст]"/>
      <dgm:spPr/>
      <dgm:t>
        <a:bodyPr/>
        <a:lstStyle/>
        <a:p>
          <a:r>
            <a:rPr lang="ru-RU" dirty="0" smtClean="0"/>
            <a:t>Учебно-методические издания (учебники и учебные пособия)</a:t>
          </a:r>
        </a:p>
      </dgm:t>
    </dgm:pt>
    <dgm:pt modelId="{CA284D70-BC39-4E49-AE9B-20C391C65F05}" type="parTrans" cxnId="{7B3C8D36-FC8F-44BF-A9BE-C3FF614621D4}">
      <dgm:prSet/>
      <dgm:spPr/>
      <dgm:t>
        <a:bodyPr/>
        <a:lstStyle/>
        <a:p>
          <a:endParaRPr lang="ru-RU"/>
        </a:p>
      </dgm:t>
    </dgm:pt>
    <dgm:pt modelId="{A20AB697-D159-438E-BD6D-A2AC4D5C2133}" type="sibTrans" cxnId="{7B3C8D36-FC8F-44BF-A9BE-C3FF614621D4}">
      <dgm:prSet/>
      <dgm:spPr/>
      <dgm:t>
        <a:bodyPr/>
        <a:lstStyle/>
        <a:p>
          <a:endParaRPr lang="ru-RU"/>
        </a:p>
      </dgm:t>
    </dgm:pt>
    <dgm:pt modelId="{3013B4EE-42FC-42F5-BFD3-AE59E72275A3}">
      <dgm:prSet phldrT="[Текст]"/>
      <dgm:spPr/>
      <dgm:t>
        <a:bodyPr/>
        <a:lstStyle/>
        <a:p>
          <a:r>
            <a:rPr lang="ru-RU" dirty="0" smtClean="0"/>
            <a:t>Контрольно-измерительные материалы процедур оценки качества образования</a:t>
          </a:r>
        </a:p>
      </dgm:t>
    </dgm:pt>
    <dgm:pt modelId="{16BF4660-98CD-4A77-ABD7-818528BB9D70}" type="parTrans" cxnId="{5E5A2E22-0B69-4611-ACCE-C3C3E94918C9}">
      <dgm:prSet/>
      <dgm:spPr/>
      <dgm:t>
        <a:bodyPr/>
        <a:lstStyle/>
        <a:p>
          <a:endParaRPr lang="ru-RU"/>
        </a:p>
      </dgm:t>
    </dgm:pt>
    <dgm:pt modelId="{83485B39-442A-4A09-9694-21A9FDA06BC2}" type="sibTrans" cxnId="{5E5A2E22-0B69-4611-ACCE-C3C3E94918C9}">
      <dgm:prSet/>
      <dgm:spPr/>
      <dgm:t>
        <a:bodyPr/>
        <a:lstStyle/>
        <a:p>
          <a:endParaRPr lang="ru-RU"/>
        </a:p>
      </dgm:t>
    </dgm:pt>
    <dgm:pt modelId="{A4AB2105-D238-4D95-978C-CBADD56ECF13}">
      <dgm:prSet phldrT="[Текст]"/>
      <dgm:spPr/>
      <dgm:t>
        <a:bodyPr/>
        <a:lstStyle/>
        <a:p>
          <a:r>
            <a:rPr lang="ru-RU" dirty="0" smtClean="0"/>
            <a:t>Программы дополнительного профессионального образования</a:t>
          </a:r>
        </a:p>
      </dgm:t>
    </dgm:pt>
    <dgm:pt modelId="{EAB5EDFA-6C7A-46B0-AA2C-CABCEE554285}" type="parTrans" cxnId="{24AB1AA7-FDCE-4E52-8337-570551DA6DA8}">
      <dgm:prSet/>
      <dgm:spPr/>
      <dgm:t>
        <a:bodyPr/>
        <a:lstStyle/>
        <a:p>
          <a:endParaRPr lang="ru-RU"/>
        </a:p>
      </dgm:t>
    </dgm:pt>
    <dgm:pt modelId="{89192D4E-1070-4E20-9818-B13FEB34418D}" type="sibTrans" cxnId="{24AB1AA7-FDCE-4E52-8337-570551DA6DA8}">
      <dgm:prSet/>
      <dgm:spPr/>
      <dgm:t>
        <a:bodyPr/>
        <a:lstStyle/>
        <a:p>
          <a:endParaRPr lang="ru-RU"/>
        </a:p>
      </dgm:t>
    </dgm:pt>
    <dgm:pt modelId="{C6BBBCFB-5DDA-4DA3-8E6A-78B7336B866B}" type="pres">
      <dgm:prSet presAssocID="{BF7F0860-7919-4BA3-9809-FE0A918E15D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5951BB-C7BD-4869-963E-88F6B716C5B6}" type="pres">
      <dgm:prSet presAssocID="{BF7F0860-7919-4BA3-9809-FE0A918E15DD}" presName="matrix" presStyleCnt="0"/>
      <dgm:spPr/>
    </dgm:pt>
    <dgm:pt modelId="{1A94B421-0346-4AB4-AF8D-E13CB232AE5B}" type="pres">
      <dgm:prSet presAssocID="{BF7F0860-7919-4BA3-9809-FE0A918E15DD}" presName="tile1" presStyleLbl="node1" presStyleIdx="0" presStyleCnt="4"/>
      <dgm:spPr/>
      <dgm:t>
        <a:bodyPr/>
        <a:lstStyle/>
        <a:p>
          <a:endParaRPr lang="ru-RU"/>
        </a:p>
      </dgm:t>
    </dgm:pt>
    <dgm:pt modelId="{E2D1E1A5-11DA-456B-906D-859171159C23}" type="pres">
      <dgm:prSet presAssocID="{BF7F0860-7919-4BA3-9809-FE0A918E15D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68E04A-5A70-4058-B945-B1090ABA1B6C}" type="pres">
      <dgm:prSet presAssocID="{BF7F0860-7919-4BA3-9809-FE0A918E15DD}" presName="tile2" presStyleLbl="node1" presStyleIdx="1" presStyleCnt="4"/>
      <dgm:spPr/>
      <dgm:t>
        <a:bodyPr/>
        <a:lstStyle/>
        <a:p>
          <a:endParaRPr lang="ru-RU"/>
        </a:p>
      </dgm:t>
    </dgm:pt>
    <dgm:pt modelId="{7EC6DB2A-A49F-494E-9C92-3AE61A6AF7BF}" type="pres">
      <dgm:prSet presAssocID="{BF7F0860-7919-4BA3-9809-FE0A918E15D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A74C2B-E959-4506-AD80-F90DA1098F1C}" type="pres">
      <dgm:prSet presAssocID="{BF7F0860-7919-4BA3-9809-FE0A918E15DD}" presName="tile3" presStyleLbl="node1" presStyleIdx="2" presStyleCnt="4"/>
      <dgm:spPr/>
      <dgm:t>
        <a:bodyPr/>
        <a:lstStyle/>
        <a:p>
          <a:endParaRPr lang="ru-RU"/>
        </a:p>
      </dgm:t>
    </dgm:pt>
    <dgm:pt modelId="{FF9F5F7C-445B-456E-8088-2D4AD9B9A88D}" type="pres">
      <dgm:prSet presAssocID="{BF7F0860-7919-4BA3-9809-FE0A918E15D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E83C9C-7554-4F7E-B294-74FF7A18CB7C}" type="pres">
      <dgm:prSet presAssocID="{BF7F0860-7919-4BA3-9809-FE0A918E15DD}" presName="tile4" presStyleLbl="node1" presStyleIdx="3" presStyleCnt="4"/>
      <dgm:spPr/>
      <dgm:t>
        <a:bodyPr/>
        <a:lstStyle/>
        <a:p>
          <a:endParaRPr lang="ru-RU"/>
        </a:p>
      </dgm:t>
    </dgm:pt>
    <dgm:pt modelId="{35755E79-31FE-4316-804E-B1B6413E30C0}" type="pres">
      <dgm:prSet presAssocID="{BF7F0860-7919-4BA3-9809-FE0A918E15D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CAF09C-01C1-476D-9C42-1F1214FA7D90}" type="pres">
      <dgm:prSet presAssocID="{BF7F0860-7919-4BA3-9809-FE0A918E15DD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22768569-DCB2-4D59-BA45-4E9D53FB2B6F}" type="presOf" srcId="{A4AB2105-D238-4D95-978C-CBADD56ECF13}" destId="{35755E79-31FE-4316-804E-B1B6413E30C0}" srcOrd="1" destOrd="0" presId="urn:microsoft.com/office/officeart/2005/8/layout/matrix1"/>
    <dgm:cxn modelId="{55A4D7A6-60FD-4623-AACC-0CADA57821E4}" type="presOf" srcId="{3013B4EE-42FC-42F5-BFD3-AE59E72275A3}" destId="{FF9F5F7C-445B-456E-8088-2D4AD9B9A88D}" srcOrd="1" destOrd="0" presId="urn:microsoft.com/office/officeart/2005/8/layout/matrix1"/>
    <dgm:cxn modelId="{A98AF6BC-4999-4708-98B8-0330CC32E720}" type="presOf" srcId="{A4AB2105-D238-4D95-978C-CBADD56ECF13}" destId="{6CE83C9C-7554-4F7E-B294-74FF7A18CB7C}" srcOrd="0" destOrd="0" presId="urn:microsoft.com/office/officeart/2005/8/layout/matrix1"/>
    <dgm:cxn modelId="{08FFDB27-6594-46F0-A758-3837B71A96E0}" type="presOf" srcId="{2932B801-A6EF-465F-ACC3-7778F47FD313}" destId="{A8CAF09C-01C1-476D-9C42-1F1214FA7D90}" srcOrd="0" destOrd="0" presId="urn:microsoft.com/office/officeart/2005/8/layout/matrix1"/>
    <dgm:cxn modelId="{17CE9AD0-01BC-430B-B452-C7199FAE2FD9}" type="presOf" srcId="{79997304-EDEE-42CE-BFF9-A244277CB96B}" destId="{1A94B421-0346-4AB4-AF8D-E13CB232AE5B}" srcOrd="0" destOrd="0" presId="urn:microsoft.com/office/officeart/2005/8/layout/matrix1"/>
    <dgm:cxn modelId="{B39E875F-4029-4D4F-86CB-4A53E83CDF2B}" type="presOf" srcId="{3013B4EE-42FC-42F5-BFD3-AE59E72275A3}" destId="{B4A74C2B-E959-4506-AD80-F90DA1098F1C}" srcOrd="0" destOrd="0" presId="urn:microsoft.com/office/officeart/2005/8/layout/matrix1"/>
    <dgm:cxn modelId="{E0E4CFA0-40F6-4AB8-BFC3-848F9FE9DC07}" srcId="{BF7F0860-7919-4BA3-9809-FE0A918E15DD}" destId="{2932B801-A6EF-465F-ACC3-7778F47FD313}" srcOrd="0" destOrd="0" parTransId="{E9E5C0E6-2C6F-4318-811F-4EFE0AC0F7BE}" sibTransId="{A6658C66-E3AF-4DEF-84C0-0199AC9FE717}"/>
    <dgm:cxn modelId="{5E5A2E22-0B69-4611-ACCE-C3C3E94918C9}" srcId="{2932B801-A6EF-465F-ACC3-7778F47FD313}" destId="{3013B4EE-42FC-42F5-BFD3-AE59E72275A3}" srcOrd="2" destOrd="0" parTransId="{16BF4660-98CD-4A77-ABD7-818528BB9D70}" sibTransId="{83485B39-442A-4A09-9694-21A9FDA06BC2}"/>
    <dgm:cxn modelId="{1F0133A3-15C5-4F4B-8A23-B5048F7FE874}" type="presOf" srcId="{42C1D06D-A336-4BB1-8ADA-A3266775ECA9}" destId="{A768E04A-5A70-4058-B945-B1090ABA1B6C}" srcOrd="0" destOrd="0" presId="urn:microsoft.com/office/officeart/2005/8/layout/matrix1"/>
    <dgm:cxn modelId="{5CDCD14E-FA2C-4C30-AB43-55C26884DDA1}" type="presOf" srcId="{BF7F0860-7919-4BA3-9809-FE0A918E15DD}" destId="{C6BBBCFB-5DDA-4DA3-8E6A-78B7336B866B}" srcOrd="0" destOrd="0" presId="urn:microsoft.com/office/officeart/2005/8/layout/matrix1"/>
    <dgm:cxn modelId="{A7DBC029-7EF5-40B4-AF39-4CDEF33AA832}" type="presOf" srcId="{79997304-EDEE-42CE-BFF9-A244277CB96B}" destId="{E2D1E1A5-11DA-456B-906D-859171159C23}" srcOrd="1" destOrd="0" presId="urn:microsoft.com/office/officeart/2005/8/layout/matrix1"/>
    <dgm:cxn modelId="{0EE8AF52-3864-4894-A893-308128CB8275}" srcId="{2932B801-A6EF-465F-ACC3-7778F47FD313}" destId="{79997304-EDEE-42CE-BFF9-A244277CB96B}" srcOrd="0" destOrd="0" parTransId="{6DCE35C7-C7B9-4F1B-9258-BF5BD5F024E9}" sibTransId="{11AF81FF-781E-4E9C-950C-A9D791AD97E4}"/>
    <dgm:cxn modelId="{01195773-F613-4DA2-9B35-84D19F5949AB}" type="presOf" srcId="{42C1D06D-A336-4BB1-8ADA-A3266775ECA9}" destId="{7EC6DB2A-A49F-494E-9C92-3AE61A6AF7BF}" srcOrd="1" destOrd="0" presId="urn:microsoft.com/office/officeart/2005/8/layout/matrix1"/>
    <dgm:cxn modelId="{24AB1AA7-FDCE-4E52-8337-570551DA6DA8}" srcId="{2932B801-A6EF-465F-ACC3-7778F47FD313}" destId="{A4AB2105-D238-4D95-978C-CBADD56ECF13}" srcOrd="3" destOrd="0" parTransId="{EAB5EDFA-6C7A-46B0-AA2C-CABCEE554285}" sibTransId="{89192D4E-1070-4E20-9818-B13FEB34418D}"/>
    <dgm:cxn modelId="{7B3C8D36-FC8F-44BF-A9BE-C3FF614621D4}" srcId="{2932B801-A6EF-465F-ACC3-7778F47FD313}" destId="{42C1D06D-A336-4BB1-8ADA-A3266775ECA9}" srcOrd="1" destOrd="0" parTransId="{CA284D70-BC39-4E49-AE9B-20C391C65F05}" sibTransId="{A20AB697-D159-438E-BD6D-A2AC4D5C2133}"/>
    <dgm:cxn modelId="{4A3575C4-CE40-4AFA-900B-BCED6CD821EB}" type="presParOf" srcId="{C6BBBCFB-5DDA-4DA3-8E6A-78B7336B866B}" destId="{885951BB-C7BD-4869-963E-88F6B716C5B6}" srcOrd="0" destOrd="0" presId="urn:microsoft.com/office/officeart/2005/8/layout/matrix1"/>
    <dgm:cxn modelId="{B8A06451-8401-44D2-8A46-EE82C3026AAA}" type="presParOf" srcId="{885951BB-C7BD-4869-963E-88F6B716C5B6}" destId="{1A94B421-0346-4AB4-AF8D-E13CB232AE5B}" srcOrd="0" destOrd="0" presId="urn:microsoft.com/office/officeart/2005/8/layout/matrix1"/>
    <dgm:cxn modelId="{FF91D9B7-E47C-469E-B367-08F80F7D253A}" type="presParOf" srcId="{885951BB-C7BD-4869-963E-88F6B716C5B6}" destId="{E2D1E1A5-11DA-456B-906D-859171159C23}" srcOrd="1" destOrd="0" presId="urn:microsoft.com/office/officeart/2005/8/layout/matrix1"/>
    <dgm:cxn modelId="{FC09BC5A-7955-4FCA-914B-B89E8E54CD2D}" type="presParOf" srcId="{885951BB-C7BD-4869-963E-88F6B716C5B6}" destId="{A768E04A-5A70-4058-B945-B1090ABA1B6C}" srcOrd="2" destOrd="0" presId="urn:microsoft.com/office/officeart/2005/8/layout/matrix1"/>
    <dgm:cxn modelId="{CAC2AAE9-18D7-432D-8FD8-CF166CA65032}" type="presParOf" srcId="{885951BB-C7BD-4869-963E-88F6B716C5B6}" destId="{7EC6DB2A-A49F-494E-9C92-3AE61A6AF7BF}" srcOrd="3" destOrd="0" presId="urn:microsoft.com/office/officeart/2005/8/layout/matrix1"/>
    <dgm:cxn modelId="{0FA77AB7-3712-4791-ABFE-CDEAFF8855C7}" type="presParOf" srcId="{885951BB-C7BD-4869-963E-88F6B716C5B6}" destId="{B4A74C2B-E959-4506-AD80-F90DA1098F1C}" srcOrd="4" destOrd="0" presId="urn:microsoft.com/office/officeart/2005/8/layout/matrix1"/>
    <dgm:cxn modelId="{9B858811-EBB2-43D9-A968-7B3D4C3B4C50}" type="presParOf" srcId="{885951BB-C7BD-4869-963E-88F6B716C5B6}" destId="{FF9F5F7C-445B-456E-8088-2D4AD9B9A88D}" srcOrd="5" destOrd="0" presId="urn:microsoft.com/office/officeart/2005/8/layout/matrix1"/>
    <dgm:cxn modelId="{0964A58B-2AF5-4712-A376-8F41BE515C32}" type="presParOf" srcId="{885951BB-C7BD-4869-963E-88F6B716C5B6}" destId="{6CE83C9C-7554-4F7E-B294-74FF7A18CB7C}" srcOrd="6" destOrd="0" presId="urn:microsoft.com/office/officeart/2005/8/layout/matrix1"/>
    <dgm:cxn modelId="{F2E76C43-1896-4FB6-9EF8-76F6FABB8453}" type="presParOf" srcId="{885951BB-C7BD-4869-963E-88F6B716C5B6}" destId="{35755E79-31FE-4316-804E-B1B6413E30C0}" srcOrd="7" destOrd="0" presId="urn:microsoft.com/office/officeart/2005/8/layout/matrix1"/>
    <dgm:cxn modelId="{ADA59B04-7231-4D12-B097-BFAA04D44D2A}" type="presParOf" srcId="{C6BBBCFB-5DDA-4DA3-8E6A-78B7336B866B}" destId="{A8CAF09C-01C1-476D-9C42-1F1214FA7D9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ACA534-E2B5-44F2-AB38-7AC0B2C12A96}" type="doc">
      <dgm:prSet loTypeId="urn:microsoft.com/office/officeart/2005/8/layout/matrix2" loCatId="matrix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70C4CA78-95FB-41C8-A2ED-8EE6237218C9}">
      <dgm:prSet phldrT="[Текст]" custT="1"/>
      <dgm:spPr/>
      <dgm:t>
        <a:bodyPr/>
        <a:lstStyle/>
        <a:p>
          <a:r>
            <a:rPr lang="ru-RU" sz="2000" dirty="0" smtClean="0"/>
            <a:t>Приводят Стандарты в соответствие Федеральному закону «Об образовании в Российской Федерации»</a:t>
          </a:r>
        </a:p>
      </dgm:t>
    </dgm:pt>
    <dgm:pt modelId="{13ED9570-4847-4675-9858-EC23EBC3915C}" type="parTrans" cxnId="{8D533FC9-1A72-4F65-BD28-77F138769CCF}">
      <dgm:prSet/>
      <dgm:spPr/>
      <dgm:t>
        <a:bodyPr/>
        <a:lstStyle/>
        <a:p>
          <a:endParaRPr lang="ru-RU"/>
        </a:p>
      </dgm:t>
    </dgm:pt>
    <dgm:pt modelId="{D1708875-2F92-441F-B4B5-97117FF2F903}" type="sibTrans" cxnId="{8D533FC9-1A72-4F65-BD28-77F138769CCF}">
      <dgm:prSet/>
      <dgm:spPr/>
      <dgm:t>
        <a:bodyPr/>
        <a:lstStyle/>
        <a:p>
          <a:endParaRPr lang="ru-RU"/>
        </a:p>
      </dgm:t>
    </dgm:pt>
    <dgm:pt modelId="{6EC7C1EA-EE83-4254-9314-BC564884A897}">
      <dgm:prSet phldrT="[Текст]" custT="1"/>
      <dgm:spPr/>
      <dgm:t>
        <a:bodyPr/>
        <a:lstStyle/>
        <a:p>
          <a:r>
            <a:rPr lang="ru-RU" sz="2000" dirty="0" smtClean="0"/>
            <a:t>Устанавливают вариативность сроков реализации программ (не только в сторону увеличения, но и в сторону сокращения</a:t>
          </a:r>
          <a:r>
            <a:rPr lang="ru-RU" sz="1600" dirty="0" smtClean="0"/>
            <a:t>)</a:t>
          </a:r>
        </a:p>
      </dgm:t>
    </dgm:pt>
    <dgm:pt modelId="{933237DB-4558-4D2C-B53E-6015112655B5}" type="parTrans" cxnId="{FE9191D0-078A-4CD9-9A39-CD4969C98582}">
      <dgm:prSet/>
      <dgm:spPr/>
      <dgm:t>
        <a:bodyPr/>
        <a:lstStyle/>
        <a:p>
          <a:endParaRPr lang="ru-RU"/>
        </a:p>
      </dgm:t>
    </dgm:pt>
    <dgm:pt modelId="{09D86663-4A5B-4C01-BFEF-8AC874331511}" type="sibTrans" cxnId="{FE9191D0-078A-4CD9-9A39-CD4969C98582}">
      <dgm:prSet/>
      <dgm:spPr/>
      <dgm:t>
        <a:bodyPr/>
        <a:lstStyle/>
        <a:p>
          <a:endParaRPr lang="ru-RU"/>
        </a:p>
      </dgm:t>
    </dgm:pt>
    <dgm:pt modelId="{5A883855-14BB-4C65-A42D-3813E9C30533}">
      <dgm:prSet phldrT="[Текст]"/>
      <dgm:spPr/>
      <dgm:t>
        <a:bodyPr/>
        <a:lstStyle/>
        <a:p>
          <a:r>
            <a:rPr lang="ru-RU" dirty="0" smtClean="0"/>
            <a:t>Детализируют условия реализации образовательных программ</a:t>
          </a:r>
        </a:p>
      </dgm:t>
    </dgm:pt>
    <dgm:pt modelId="{F24C08EA-04E8-4CE6-9322-605CCA6DFF19}" type="parTrans" cxnId="{E2F44536-F2D7-40B0-B05F-F9D19A8556ED}">
      <dgm:prSet/>
      <dgm:spPr/>
      <dgm:t>
        <a:bodyPr/>
        <a:lstStyle/>
        <a:p>
          <a:endParaRPr lang="ru-RU"/>
        </a:p>
      </dgm:t>
    </dgm:pt>
    <dgm:pt modelId="{6F469E2C-9CC9-40D7-A0F3-4D82C89D582C}" type="sibTrans" cxnId="{E2F44536-F2D7-40B0-B05F-F9D19A8556ED}">
      <dgm:prSet/>
      <dgm:spPr/>
      <dgm:t>
        <a:bodyPr/>
        <a:lstStyle/>
        <a:p>
          <a:endParaRPr lang="ru-RU"/>
        </a:p>
      </dgm:t>
    </dgm:pt>
    <dgm:pt modelId="{5C2E034F-D805-487A-980C-791687028BAE}">
      <dgm:prSet phldrT="[Текст]"/>
      <dgm:spPr/>
      <dgm:t>
        <a:bodyPr/>
        <a:lstStyle/>
        <a:p>
          <a:r>
            <a:rPr lang="ru-RU" dirty="0" smtClean="0"/>
            <a:t>Конкретизированные результаты систематизированы</a:t>
          </a:r>
          <a:endParaRPr lang="ru-RU" dirty="0"/>
        </a:p>
      </dgm:t>
    </dgm:pt>
    <dgm:pt modelId="{2C0180D8-036E-411B-A23B-68B91703E883}" type="parTrans" cxnId="{72616E41-D2CF-4A7F-94CE-7C4C734756C8}">
      <dgm:prSet/>
      <dgm:spPr/>
      <dgm:t>
        <a:bodyPr/>
        <a:lstStyle/>
        <a:p>
          <a:endParaRPr lang="ru-RU"/>
        </a:p>
      </dgm:t>
    </dgm:pt>
    <dgm:pt modelId="{7AF654EE-9508-4168-9878-D6B28E8A0922}" type="sibTrans" cxnId="{72616E41-D2CF-4A7F-94CE-7C4C734756C8}">
      <dgm:prSet/>
      <dgm:spPr/>
      <dgm:t>
        <a:bodyPr/>
        <a:lstStyle/>
        <a:p>
          <a:endParaRPr lang="ru-RU"/>
        </a:p>
      </dgm:t>
    </dgm:pt>
    <dgm:pt modelId="{7CA9C18C-AE37-48F2-A298-EE7D1C10E86D}" type="pres">
      <dgm:prSet presAssocID="{6DACA534-E2B5-44F2-AB38-7AC0B2C12A96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747F58-1188-4BFE-A1C4-32677198AC9D}" type="pres">
      <dgm:prSet presAssocID="{6DACA534-E2B5-44F2-AB38-7AC0B2C12A96}" presName="axisShape" presStyleLbl="bgShp" presStyleIdx="0" presStyleCnt="1" custScaleX="163308" custLinFactNeighborX="-10361" custLinFactNeighborY="-184"/>
      <dgm:spPr/>
    </dgm:pt>
    <dgm:pt modelId="{D791DB99-5D73-4F04-8561-33F8265833F7}" type="pres">
      <dgm:prSet presAssocID="{6DACA534-E2B5-44F2-AB38-7AC0B2C12A96}" presName="rect1" presStyleLbl="node1" presStyleIdx="0" presStyleCnt="4" custScaleX="145305" custLinFactNeighborX="-46284" custLinFactNeighborY="-30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758D12-2AD0-4880-A176-86B5F1BDBE5C}" type="pres">
      <dgm:prSet presAssocID="{6DACA534-E2B5-44F2-AB38-7AC0B2C12A96}" presName="rect2" presStyleLbl="node1" presStyleIdx="1" presStyleCnt="4" custScaleX="161379" custLinFactNeighborX="31760" custLinFactNeighborY="-30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A2E636-609D-485E-BB88-73199D576A6B}" type="pres">
      <dgm:prSet presAssocID="{6DACA534-E2B5-44F2-AB38-7AC0B2C12A96}" presName="rect3" presStyleLbl="node1" presStyleIdx="2" presStyleCnt="4" custScaleX="152895" custLinFactNeighborX="-35877" custLinFactNeighborY="17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7D93BE-C209-4B9C-8735-D93C9A413B65}" type="pres">
      <dgm:prSet presAssocID="{6DACA534-E2B5-44F2-AB38-7AC0B2C12A96}" presName="rect4" presStyleLbl="node1" presStyleIdx="3" presStyleCnt="4" custScaleX="157870" custLinFactNeighborX="33514" custLinFactNeighborY="-15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45C50F-8EDB-45E7-915C-D02AFF2C77C1}" type="presOf" srcId="{70C4CA78-95FB-41C8-A2ED-8EE6237218C9}" destId="{D791DB99-5D73-4F04-8561-33F8265833F7}" srcOrd="0" destOrd="0" presId="urn:microsoft.com/office/officeart/2005/8/layout/matrix2"/>
    <dgm:cxn modelId="{E2F44536-F2D7-40B0-B05F-F9D19A8556ED}" srcId="{6DACA534-E2B5-44F2-AB38-7AC0B2C12A96}" destId="{5A883855-14BB-4C65-A42D-3813E9C30533}" srcOrd="2" destOrd="0" parTransId="{F24C08EA-04E8-4CE6-9322-605CCA6DFF19}" sibTransId="{6F469E2C-9CC9-40D7-A0F3-4D82C89D582C}"/>
    <dgm:cxn modelId="{FE9191D0-078A-4CD9-9A39-CD4969C98582}" srcId="{6DACA534-E2B5-44F2-AB38-7AC0B2C12A96}" destId="{6EC7C1EA-EE83-4254-9314-BC564884A897}" srcOrd="1" destOrd="0" parTransId="{933237DB-4558-4D2C-B53E-6015112655B5}" sibTransId="{09D86663-4A5B-4C01-BFEF-8AC874331511}"/>
    <dgm:cxn modelId="{985A6854-04FC-4310-AB9C-CEC47AFBEF11}" type="presOf" srcId="{5A883855-14BB-4C65-A42D-3813E9C30533}" destId="{C6A2E636-609D-485E-BB88-73199D576A6B}" srcOrd="0" destOrd="0" presId="urn:microsoft.com/office/officeart/2005/8/layout/matrix2"/>
    <dgm:cxn modelId="{F3A8F2C5-CF24-49D3-8197-1C5D7A10572C}" type="presOf" srcId="{5C2E034F-D805-487A-980C-791687028BAE}" destId="{887D93BE-C209-4B9C-8735-D93C9A413B65}" srcOrd="0" destOrd="0" presId="urn:microsoft.com/office/officeart/2005/8/layout/matrix2"/>
    <dgm:cxn modelId="{72616E41-D2CF-4A7F-94CE-7C4C734756C8}" srcId="{6DACA534-E2B5-44F2-AB38-7AC0B2C12A96}" destId="{5C2E034F-D805-487A-980C-791687028BAE}" srcOrd="3" destOrd="0" parTransId="{2C0180D8-036E-411B-A23B-68B91703E883}" sibTransId="{7AF654EE-9508-4168-9878-D6B28E8A0922}"/>
    <dgm:cxn modelId="{59358446-3388-499D-9F76-D4245A1E0394}" type="presOf" srcId="{6DACA534-E2B5-44F2-AB38-7AC0B2C12A96}" destId="{7CA9C18C-AE37-48F2-A298-EE7D1C10E86D}" srcOrd="0" destOrd="0" presId="urn:microsoft.com/office/officeart/2005/8/layout/matrix2"/>
    <dgm:cxn modelId="{8D533FC9-1A72-4F65-BD28-77F138769CCF}" srcId="{6DACA534-E2B5-44F2-AB38-7AC0B2C12A96}" destId="{70C4CA78-95FB-41C8-A2ED-8EE6237218C9}" srcOrd="0" destOrd="0" parTransId="{13ED9570-4847-4675-9858-EC23EBC3915C}" sibTransId="{D1708875-2F92-441F-B4B5-97117FF2F903}"/>
    <dgm:cxn modelId="{7862B30F-D517-4299-9349-F5B6879494FF}" type="presOf" srcId="{6EC7C1EA-EE83-4254-9314-BC564884A897}" destId="{45758D12-2AD0-4880-A176-86B5F1BDBE5C}" srcOrd="0" destOrd="0" presId="urn:microsoft.com/office/officeart/2005/8/layout/matrix2"/>
    <dgm:cxn modelId="{F8BFD2FA-742F-4BC9-838B-7C2B0D086CB9}" type="presParOf" srcId="{7CA9C18C-AE37-48F2-A298-EE7D1C10E86D}" destId="{A5747F58-1188-4BFE-A1C4-32677198AC9D}" srcOrd="0" destOrd="0" presId="urn:microsoft.com/office/officeart/2005/8/layout/matrix2"/>
    <dgm:cxn modelId="{97787378-0BE9-489B-BAFA-4DA2DE33D9F4}" type="presParOf" srcId="{7CA9C18C-AE37-48F2-A298-EE7D1C10E86D}" destId="{D791DB99-5D73-4F04-8561-33F8265833F7}" srcOrd="1" destOrd="0" presId="urn:microsoft.com/office/officeart/2005/8/layout/matrix2"/>
    <dgm:cxn modelId="{690D9E06-6A7C-4A35-B3AD-4E5341CADE62}" type="presParOf" srcId="{7CA9C18C-AE37-48F2-A298-EE7D1C10E86D}" destId="{45758D12-2AD0-4880-A176-86B5F1BDBE5C}" srcOrd="2" destOrd="0" presId="urn:microsoft.com/office/officeart/2005/8/layout/matrix2"/>
    <dgm:cxn modelId="{F28A9200-1F0F-4A5E-9B53-3886CEAB7FE8}" type="presParOf" srcId="{7CA9C18C-AE37-48F2-A298-EE7D1C10E86D}" destId="{C6A2E636-609D-485E-BB88-73199D576A6B}" srcOrd="3" destOrd="0" presId="urn:microsoft.com/office/officeart/2005/8/layout/matrix2"/>
    <dgm:cxn modelId="{B8F4BCC0-3B79-4EE9-8D0B-6163CCF146B5}" type="presParOf" srcId="{7CA9C18C-AE37-48F2-A298-EE7D1C10E86D}" destId="{887D93BE-C209-4B9C-8735-D93C9A413B65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94B421-0346-4AB4-AF8D-E13CB232AE5B}">
      <dsp:nvSpPr>
        <dsp:cNvPr id="0" name=""/>
        <dsp:cNvSpPr/>
      </dsp:nvSpPr>
      <dsp:spPr>
        <a:xfrm rot="16200000">
          <a:off x="889879" y="-889879"/>
          <a:ext cx="2722612" cy="4502371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Образовательные программы </a:t>
          </a:r>
          <a:endParaRPr lang="ru-RU" sz="2700" kern="1200" dirty="0"/>
        </a:p>
      </dsp:txBody>
      <dsp:txXfrm rot="5400000">
        <a:off x="-1" y="1"/>
        <a:ext cx="4502371" cy="2041959"/>
      </dsp:txXfrm>
    </dsp:sp>
    <dsp:sp modelId="{A768E04A-5A70-4058-B945-B1090ABA1B6C}">
      <dsp:nvSpPr>
        <dsp:cNvPr id="0" name=""/>
        <dsp:cNvSpPr/>
      </dsp:nvSpPr>
      <dsp:spPr>
        <a:xfrm>
          <a:off x="4502371" y="0"/>
          <a:ext cx="4502371" cy="2722612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Учебно-методические издания (учебники и учебные пособия)</a:t>
          </a:r>
        </a:p>
      </dsp:txBody>
      <dsp:txXfrm>
        <a:off x="4502371" y="0"/>
        <a:ext cx="4502371" cy="2041959"/>
      </dsp:txXfrm>
    </dsp:sp>
    <dsp:sp modelId="{B4A74C2B-E959-4506-AD80-F90DA1098F1C}">
      <dsp:nvSpPr>
        <dsp:cNvPr id="0" name=""/>
        <dsp:cNvSpPr/>
      </dsp:nvSpPr>
      <dsp:spPr>
        <a:xfrm rot="10800000">
          <a:off x="0" y="2722612"/>
          <a:ext cx="4502371" cy="2722612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Контрольно-измерительные материалы процедур оценки качества образования</a:t>
          </a:r>
        </a:p>
      </dsp:txBody>
      <dsp:txXfrm rot="10800000">
        <a:off x="0" y="3403265"/>
        <a:ext cx="4502371" cy="2041959"/>
      </dsp:txXfrm>
    </dsp:sp>
    <dsp:sp modelId="{6CE83C9C-7554-4F7E-B294-74FF7A18CB7C}">
      <dsp:nvSpPr>
        <dsp:cNvPr id="0" name=""/>
        <dsp:cNvSpPr/>
      </dsp:nvSpPr>
      <dsp:spPr>
        <a:xfrm rot="5400000">
          <a:off x="5392250" y="1832732"/>
          <a:ext cx="2722612" cy="4502371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Программы дополнительного профессионального образования</a:t>
          </a:r>
        </a:p>
      </dsp:txBody>
      <dsp:txXfrm rot="-5400000">
        <a:off x="4502371" y="3403265"/>
        <a:ext cx="4502371" cy="2041959"/>
      </dsp:txXfrm>
    </dsp:sp>
    <dsp:sp modelId="{A8CAF09C-01C1-476D-9C42-1F1214FA7D90}">
      <dsp:nvSpPr>
        <dsp:cNvPr id="0" name=""/>
        <dsp:cNvSpPr/>
      </dsp:nvSpPr>
      <dsp:spPr>
        <a:xfrm>
          <a:off x="3151659" y="2041959"/>
          <a:ext cx="2701422" cy="1361306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ФГОС</a:t>
          </a:r>
          <a:endParaRPr lang="ru-RU" sz="2700" kern="1200" dirty="0"/>
        </a:p>
      </dsp:txBody>
      <dsp:txXfrm>
        <a:off x="3218112" y="2108412"/>
        <a:ext cx="2568516" cy="1228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747F58-1188-4BFE-A1C4-32677198AC9D}">
      <dsp:nvSpPr>
        <dsp:cNvPr id="0" name=""/>
        <dsp:cNvSpPr/>
      </dsp:nvSpPr>
      <dsp:spPr>
        <a:xfrm>
          <a:off x="-3" y="0"/>
          <a:ext cx="8892486" cy="5445224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91DB99-5D73-4F04-8561-33F8265833F7}">
      <dsp:nvSpPr>
        <dsp:cNvPr id="0" name=""/>
        <dsp:cNvSpPr/>
      </dsp:nvSpPr>
      <dsp:spPr>
        <a:xfrm>
          <a:off x="576068" y="288030"/>
          <a:ext cx="3164873" cy="21780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Приводят Стандарты в соответствие Федеральному закону «Об образовании в Российской Федерации»</a:t>
          </a:r>
        </a:p>
      </dsp:txBody>
      <dsp:txXfrm>
        <a:off x="682394" y="394356"/>
        <a:ext cx="2952221" cy="1965437"/>
      </dsp:txXfrm>
    </dsp:sp>
    <dsp:sp modelId="{45758D12-2AD0-4880-A176-86B5F1BDBE5C}">
      <dsp:nvSpPr>
        <dsp:cNvPr id="0" name=""/>
        <dsp:cNvSpPr/>
      </dsp:nvSpPr>
      <dsp:spPr>
        <a:xfrm>
          <a:off x="4660139" y="288030"/>
          <a:ext cx="3514979" cy="2178089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Устанавливают вариативность сроков реализации программ (не только в сторону увеличения, но и в сторону сокращения</a:t>
          </a:r>
          <a:r>
            <a:rPr lang="ru-RU" sz="1600" kern="1200" dirty="0" smtClean="0"/>
            <a:t>)</a:t>
          </a:r>
        </a:p>
      </dsp:txBody>
      <dsp:txXfrm>
        <a:off x="4766465" y="394356"/>
        <a:ext cx="3302327" cy="1965437"/>
      </dsp:txXfrm>
    </dsp:sp>
    <dsp:sp modelId="{C6A2E636-609D-485E-BB88-73199D576A6B}">
      <dsp:nvSpPr>
        <dsp:cNvPr id="0" name=""/>
        <dsp:cNvSpPr/>
      </dsp:nvSpPr>
      <dsp:spPr>
        <a:xfrm>
          <a:off x="720084" y="2952335"/>
          <a:ext cx="3330190" cy="2178089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Детализируют условия реализации образовательных программ</a:t>
          </a:r>
        </a:p>
      </dsp:txBody>
      <dsp:txXfrm>
        <a:off x="826410" y="3058661"/>
        <a:ext cx="3117538" cy="1965437"/>
      </dsp:txXfrm>
    </dsp:sp>
    <dsp:sp modelId="{887D93BE-C209-4B9C-8735-D93C9A413B65}">
      <dsp:nvSpPr>
        <dsp:cNvPr id="0" name=""/>
        <dsp:cNvSpPr/>
      </dsp:nvSpPr>
      <dsp:spPr>
        <a:xfrm>
          <a:off x="4736557" y="2880327"/>
          <a:ext cx="3438550" cy="2178089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Конкретизированные результаты систематизированы</a:t>
          </a:r>
          <a:endParaRPr lang="ru-RU" sz="2200" kern="1200" dirty="0"/>
        </a:p>
      </dsp:txBody>
      <dsp:txXfrm>
        <a:off x="4842883" y="2986653"/>
        <a:ext cx="3225898" cy="19654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FB92F-ED5B-4AEF-A50A-D96F5ACFBE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DC153-875E-4B6F-831D-3EE6E9C8A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0946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04E86-6CC9-455B-AA75-21F6BECB6873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922C4-660C-4F2A-9466-CEB87EE9A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345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922C4-660C-4F2A-9466-CEB87EE9A25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106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922C4-660C-4F2A-9466-CEB87EE9A25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106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922C4-660C-4F2A-9466-CEB87EE9A25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106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922C4-660C-4F2A-9466-CEB87EE9A25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106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922C4-660C-4F2A-9466-CEB87EE9A25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1060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922C4-660C-4F2A-9466-CEB87EE9A25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106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922C4-660C-4F2A-9466-CEB87EE9A25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106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5.wmf"/><Relationship Id="rId7" Type="http://schemas.openxmlformats.org/officeDocument/2006/relationships/diagramColors" Target="../diagrams/colors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429000"/>
            <a:ext cx="7924800" cy="129614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</a:rPr>
              <a:t>Обновленные ФГОС НОО, ООО</a:t>
            </a:r>
            <a:endParaRPr lang="ru-RU" sz="2200" b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4844639"/>
            <a:ext cx="4800600" cy="6858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Уланова Галина Александровна, </a:t>
            </a:r>
          </a:p>
          <a:p>
            <a:r>
              <a:rPr lang="ru-RU" dirty="0" smtClean="0"/>
              <a:t>проректор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741" y="2636912"/>
            <a:ext cx="8614728" cy="10237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76600" y="55626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Ярославль</a:t>
            </a:r>
          </a:p>
          <a:p>
            <a:pPr algn="ctr"/>
            <a:r>
              <a:rPr lang="ru-RU" dirty="0" smtClean="0"/>
              <a:t>23 ноября 2021г.</a:t>
            </a:r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88"/>
            <a:ext cx="3419475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777" y="12072"/>
            <a:ext cx="2285319" cy="2321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784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636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26264"/>
            <a:ext cx="8291264" cy="926472"/>
          </a:xfrm>
        </p:spPr>
        <p:txBody>
          <a:bodyPr/>
          <a:lstStyle/>
          <a:p>
            <a:r>
              <a:rPr lang="ru-RU" dirty="0" smtClean="0"/>
              <a:t>Введение ФГОС</a:t>
            </a:r>
            <a:endParaRPr lang="ru-RU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68760"/>
            <a:ext cx="9151785" cy="5112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323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636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628800"/>
          </a:xfrm>
        </p:spPr>
        <p:txBody>
          <a:bodyPr>
            <a:normAutofit/>
          </a:bodyPr>
          <a:lstStyle/>
          <a:p>
            <a:r>
              <a:rPr lang="ru-RU" sz="3600" dirty="0"/>
              <a:t>Научно-методическое сопровождение ФГОС: конструктор рабочих </a:t>
            </a:r>
            <a:r>
              <a:rPr lang="ru-RU" sz="3600" dirty="0" smtClean="0"/>
              <a:t>программ</a:t>
            </a:r>
            <a:endParaRPr lang="ru-RU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90646"/>
            <a:ext cx="9143999" cy="5467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323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9765" y="4437112"/>
            <a:ext cx="8229600" cy="137160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tx2"/>
                </a:solidFill>
              </a:rPr>
              <a:t>Спасибо за внимание!</a:t>
            </a:r>
            <a:endParaRPr lang="ru-RU" b="1" i="1" dirty="0">
              <a:solidFill>
                <a:schemeClr val="tx2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8683"/>
            <a:ext cx="3419475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381" y="300302"/>
            <a:ext cx="2428875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492897"/>
            <a:ext cx="1855596" cy="1804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605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770" y="-30832"/>
            <a:ext cx="8229600" cy="1011560"/>
          </a:xfrm>
        </p:spPr>
        <p:txBody>
          <a:bodyPr/>
          <a:lstStyle/>
          <a:p>
            <a:r>
              <a:rPr lang="ru-RU" dirty="0" smtClean="0"/>
              <a:t>Правовые нормы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1484784"/>
            <a:ext cx="4176464" cy="5256584"/>
          </a:xfrm>
        </p:spPr>
        <p:txBody>
          <a:bodyPr>
            <a:normAutofit/>
          </a:bodyPr>
          <a:lstStyle/>
          <a:p>
            <a:r>
              <a:rPr lang="ru-RU" dirty="0" smtClean="0"/>
              <a:t>ФЗ «Об образовании в Российской Федерации» №273-ФЗ</a:t>
            </a:r>
          </a:p>
          <a:p>
            <a:pPr marL="0" indent="0">
              <a:buNone/>
            </a:pPr>
            <a:r>
              <a:rPr lang="ru-RU" dirty="0" smtClean="0"/>
              <a:t>Часть 4. Статья 3: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принцип:</a:t>
            </a:r>
          </a:p>
          <a:p>
            <a:pPr marL="0" indent="0">
              <a:buNone/>
            </a:pPr>
            <a:r>
              <a:rPr lang="ru-RU" dirty="0" smtClean="0"/>
              <a:t>…</a:t>
            </a:r>
          </a:p>
          <a:p>
            <a:pPr marL="0" indent="0">
              <a:buNone/>
            </a:pPr>
            <a:r>
              <a:rPr lang="ru-RU" dirty="0" smtClean="0"/>
              <a:t>4. единство образовательного пространства на территории РФ, …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1412776"/>
            <a:ext cx="4042792" cy="4713387"/>
          </a:xfrm>
        </p:spPr>
        <p:txBody>
          <a:bodyPr>
            <a:normAutofit/>
          </a:bodyPr>
          <a:lstStyle/>
          <a:p>
            <a:r>
              <a:rPr lang="ru-RU" dirty="0" smtClean="0"/>
              <a:t>Конституция РФ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Статья 43</a:t>
            </a:r>
          </a:p>
          <a:p>
            <a:pPr marL="0" indent="0">
              <a:buNone/>
            </a:pPr>
            <a:r>
              <a:rPr lang="ru-RU" dirty="0" err="1" smtClean="0"/>
              <a:t>п.п</a:t>
            </a:r>
            <a:r>
              <a:rPr lang="ru-RU" dirty="0" smtClean="0"/>
              <a:t>. 1, 2</a:t>
            </a:r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636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652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2"/>
                </a:solidFill>
              </a:rPr>
              <a:t>ФГОС – ключевой регулятор содержания образования</a:t>
            </a:r>
            <a:endParaRPr lang="ru-RU" sz="28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636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606256115"/>
              </p:ext>
            </p:extLst>
          </p:nvPr>
        </p:nvGraphicFramePr>
        <p:xfrm>
          <a:off x="31754" y="1412776"/>
          <a:ext cx="9004742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8330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</a:rPr>
              <a:t>Обновленные ФГОС НОО, ООО</a:t>
            </a:r>
            <a:endParaRPr lang="ru-RU" sz="28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636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974" y="116632"/>
            <a:ext cx="1100023" cy="18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1370497166"/>
              </p:ext>
            </p:extLst>
          </p:nvPr>
        </p:nvGraphicFramePr>
        <p:xfrm>
          <a:off x="251520" y="1412776"/>
          <a:ext cx="8892480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78330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636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Ключевая </a:t>
            </a:r>
            <a:r>
              <a:rPr lang="ru-RU" dirty="0"/>
              <a:t>педагогическая задача: создание условий, инициирующих действие обучающегося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48192" y="2378833"/>
            <a:ext cx="8328118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Требования к результатам реализации ОП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 личностные результаты,</a:t>
            </a:r>
          </a:p>
          <a:p>
            <a:pPr>
              <a:buFontTx/>
              <a:buChar char="-"/>
            </a:pPr>
            <a:r>
              <a:rPr lang="ru-RU" dirty="0" err="1" smtClean="0"/>
              <a:t>метапредметные</a:t>
            </a:r>
            <a:r>
              <a:rPr lang="ru-RU" dirty="0" smtClean="0"/>
              <a:t> результаты,</a:t>
            </a:r>
          </a:p>
          <a:p>
            <a:pPr>
              <a:buFontTx/>
              <a:buChar char="-"/>
            </a:pPr>
            <a:r>
              <a:rPr lang="ru-RU" dirty="0" smtClean="0"/>
              <a:t>предметные результаты,</a:t>
            </a:r>
          </a:p>
          <a:p>
            <a:pPr marL="0" indent="0">
              <a:buNone/>
            </a:pPr>
            <a:r>
              <a:rPr lang="ru-RU" dirty="0" smtClean="0"/>
              <a:t>сформулированы </a:t>
            </a:r>
            <a:r>
              <a:rPr lang="ru-RU" dirty="0"/>
              <a:t>в категориях системно-</a:t>
            </a:r>
            <a:r>
              <a:rPr lang="ru-RU" dirty="0" err="1"/>
              <a:t>деятельностного</a:t>
            </a:r>
            <a:r>
              <a:rPr lang="ru-RU" dirty="0"/>
              <a:t> подхода</a:t>
            </a:r>
          </a:p>
          <a:p>
            <a:pPr marL="0" indent="0">
              <a:buNone/>
            </a:pPr>
            <a:endParaRPr lang="ru-RU" dirty="0"/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6732240" y="3174855"/>
            <a:ext cx="1266690" cy="1139519"/>
            <a:chOff x="1824" y="633"/>
            <a:chExt cx="2834" cy="2849"/>
          </a:xfrm>
        </p:grpSpPr>
        <p:sp>
          <p:nvSpPr>
            <p:cNvPr id="9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10391 w 21600"/>
                <a:gd name="T1" fmla="*/ 15806 h 21600"/>
                <a:gd name="T2" fmla="*/ 20551 w 21600"/>
                <a:gd name="T3" fmla="*/ 21088 h 21600"/>
                <a:gd name="T4" fmla="*/ 13180 w 21600"/>
                <a:gd name="T5" fmla="*/ 13801 h 21600"/>
                <a:gd name="T6" fmla="*/ 20551 w 21600"/>
                <a:gd name="T7" fmla="*/ 7025 h 21600"/>
                <a:gd name="T8" fmla="*/ 10500 w 21600"/>
                <a:gd name="T9" fmla="*/ 52 h 21600"/>
                <a:gd name="T10" fmla="*/ 692 w 21600"/>
                <a:gd name="T11" fmla="*/ 6802 h 21600"/>
                <a:gd name="T12" fmla="*/ 8064 w 21600"/>
                <a:gd name="T13" fmla="*/ 13526 h 21600"/>
                <a:gd name="T14" fmla="*/ 692 w 21600"/>
                <a:gd name="T15" fmla="*/ 21088 h 21600"/>
                <a:gd name="T16" fmla="*/ 2273 w 21600"/>
                <a:gd name="T17" fmla="*/ 7719 h 21600"/>
                <a:gd name="T18" fmla="*/ 19149 w 21600"/>
                <a:gd name="T19" fmla="*/ 202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11 w 21600"/>
                <a:gd name="T1" fmla="*/ 13386 h 21600"/>
                <a:gd name="T2" fmla="*/ 4202 w 21600"/>
                <a:gd name="T3" fmla="*/ 21161 h 21600"/>
                <a:gd name="T4" fmla="*/ 10400 w 21600"/>
                <a:gd name="T5" fmla="*/ 13909 h 21600"/>
                <a:gd name="T6" fmla="*/ 16821 w 21600"/>
                <a:gd name="T7" fmla="*/ 21190 h 21600"/>
                <a:gd name="T8" fmla="*/ 21600 w 21600"/>
                <a:gd name="T9" fmla="*/ 15083 h 21600"/>
                <a:gd name="T10" fmla="*/ 16889 w 21600"/>
                <a:gd name="T11" fmla="*/ 5739 h 21600"/>
                <a:gd name="T12" fmla="*/ 10800 w 21600"/>
                <a:gd name="T13" fmla="*/ 28 h 21600"/>
                <a:gd name="T14" fmla="*/ 4202 w 21600"/>
                <a:gd name="T15" fmla="*/ 5894 h 21600"/>
                <a:gd name="T16" fmla="*/ 5388 w 21600"/>
                <a:gd name="T17" fmla="*/ 6742 h 21600"/>
                <a:gd name="T18" fmla="*/ 16177 w 21600"/>
                <a:gd name="T19" fmla="*/ 2044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8307 w 21600"/>
                <a:gd name="T1" fmla="*/ 11593 h 21600"/>
                <a:gd name="T2" fmla="*/ 453 w 21600"/>
                <a:gd name="T3" fmla="*/ 16938 h 21600"/>
                <a:gd name="T4" fmla="*/ 11500 w 21600"/>
                <a:gd name="T5" fmla="*/ 21600 h 21600"/>
                <a:gd name="T6" fmla="*/ 20920 w 21600"/>
                <a:gd name="T7" fmla="*/ 16751 h 21600"/>
                <a:gd name="T8" fmla="*/ 13972 w 21600"/>
                <a:gd name="T9" fmla="*/ 10888 h 21600"/>
                <a:gd name="T10" fmla="*/ 21033 w 21600"/>
                <a:gd name="T11" fmla="*/ 4716 h 21600"/>
                <a:gd name="T12" fmla="*/ 11102 w 21600"/>
                <a:gd name="T13" fmla="*/ 11 h 21600"/>
                <a:gd name="T14" fmla="*/ 453 w 21600"/>
                <a:gd name="T15" fmla="*/ 4716 h 21600"/>
                <a:gd name="T16" fmla="*/ 2076 w 21600"/>
                <a:gd name="T17" fmla="*/ 5664 h 21600"/>
                <a:gd name="T18" fmla="*/ 20203 w 21600"/>
                <a:gd name="T19" fmla="*/ 159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6740 w 21600"/>
                <a:gd name="T1" fmla="*/ 21078 h 21600"/>
                <a:gd name="T2" fmla="*/ 16976 w 21600"/>
                <a:gd name="T3" fmla="*/ 521 h 21600"/>
                <a:gd name="T4" fmla="*/ 4725 w 21600"/>
                <a:gd name="T5" fmla="*/ 856 h 21600"/>
                <a:gd name="T6" fmla="*/ 5040 w 21600"/>
                <a:gd name="T7" fmla="*/ 21004 h 21600"/>
                <a:gd name="T8" fmla="*/ 10811 w 21600"/>
                <a:gd name="T9" fmla="*/ 12885 h 21600"/>
                <a:gd name="T10" fmla="*/ 10845 w 21600"/>
                <a:gd name="T11" fmla="*/ 8714 h 21600"/>
                <a:gd name="T12" fmla="*/ 21600 w 21600"/>
                <a:gd name="T13" fmla="*/ 10000 h 21600"/>
                <a:gd name="T14" fmla="*/ 56 w 21600"/>
                <a:gd name="T15" fmla="*/ 10000 h 21600"/>
                <a:gd name="T16" fmla="*/ 6086 w 21600"/>
                <a:gd name="T17" fmla="*/ 2569 h 21600"/>
                <a:gd name="T18" fmla="*/ 16132 w 21600"/>
                <a:gd name="T19" fmla="*/ 195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78330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636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Детализация требований к результатам </a:t>
            </a:r>
            <a:r>
              <a:rPr lang="ru-RU" dirty="0" smtClean="0"/>
              <a:t>личностным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997152"/>
          </a:xfrm>
        </p:spPr>
        <p:txBody>
          <a:bodyPr>
            <a:normAutofit fontScale="55000" lnSpcReduction="20000"/>
          </a:bodyPr>
          <a:lstStyle/>
          <a:p>
            <a:r>
              <a:rPr lang="ru-RU" sz="4400" dirty="0"/>
              <a:t>Действующий ФГОС:</a:t>
            </a:r>
          </a:p>
          <a:p>
            <a:pPr marL="0" indent="0">
              <a:buNone/>
            </a:pPr>
            <a:r>
              <a:rPr lang="ru-RU" sz="3300" dirty="0"/>
              <a:t>«Личностные результаты должны отражать: </a:t>
            </a:r>
            <a:endParaRPr lang="ru-RU" sz="3300" dirty="0" smtClean="0"/>
          </a:p>
          <a:p>
            <a:pPr marL="0" indent="0">
              <a:buNone/>
            </a:pPr>
            <a:r>
              <a:rPr lang="ru-RU" sz="3300" dirty="0" smtClean="0"/>
              <a:t>1) формирование </a:t>
            </a:r>
            <a:r>
              <a:rPr lang="ru-RU" sz="3300" dirty="0"/>
              <a:t>основ российской гражданской идентичности, чувства гордости за свою Родину, российский народ и историю России, осознание своей этнической и национальной принадлежности; формирование ценностей многонационального российского общества; становление гуманистических и демократических ценностных ориентаций; </a:t>
            </a:r>
            <a:endParaRPr lang="ru-RU" sz="3300" dirty="0" smtClean="0"/>
          </a:p>
          <a:p>
            <a:pPr marL="0" indent="0">
              <a:buNone/>
            </a:pPr>
            <a:r>
              <a:rPr lang="ru-RU" sz="3300" dirty="0" smtClean="0"/>
              <a:t>  …   </a:t>
            </a:r>
          </a:p>
          <a:p>
            <a:pPr marL="0" indent="0">
              <a:buNone/>
            </a:pPr>
            <a:r>
              <a:rPr lang="ru-RU" sz="3300" dirty="0" smtClean="0"/>
              <a:t>10</a:t>
            </a:r>
            <a:r>
              <a:rPr lang="ru-RU" sz="3300" dirty="0"/>
              <a:t>) формирование установки на безопасный, здоровый образ жизни, наличие мотивации к творческому труду, работе на результат, бережному отношению к материальным и духовным ценностям</a:t>
            </a:r>
            <a:r>
              <a:rPr lang="ru-RU" sz="3300" dirty="0" smtClean="0"/>
              <a:t>.</a:t>
            </a:r>
            <a:endParaRPr lang="ru-RU" sz="3300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28256" cy="4997152"/>
          </a:xfrm>
        </p:spPr>
        <p:txBody>
          <a:bodyPr>
            <a:normAutofit fontScale="55000" lnSpcReduction="20000"/>
          </a:bodyPr>
          <a:lstStyle/>
          <a:p>
            <a:r>
              <a:rPr lang="ru-RU" sz="4400" dirty="0"/>
              <a:t>Обновленный ФГОС</a:t>
            </a:r>
            <a:r>
              <a:rPr lang="ru-RU" sz="4400" dirty="0" smtClean="0"/>
              <a:t>:</a:t>
            </a:r>
          </a:p>
          <a:p>
            <a:pPr marL="0" indent="0">
              <a:buNone/>
            </a:pPr>
            <a:r>
              <a:rPr lang="ru-RU" sz="3300" dirty="0"/>
              <a:t>Группы личностных результатов (по направлениям воспитательной работы): </a:t>
            </a:r>
            <a:endParaRPr lang="ru-RU" sz="3300" dirty="0" smtClean="0"/>
          </a:p>
          <a:p>
            <a:pPr marL="0" indent="0">
              <a:buNone/>
            </a:pPr>
            <a:r>
              <a:rPr lang="ru-RU" sz="3300" dirty="0" smtClean="0"/>
              <a:t>1. Патриотическое </a:t>
            </a:r>
            <a:r>
              <a:rPr lang="ru-RU" sz="3300" dirty="0"/>
              <a:t>воспитание (4) </a:t>
            </a:r>
            <a:endParaRPr lang="ru-RU" sz="3300" dirty="0" smtClean="0"/>
          </a:p>
          <a:p>
            <a:pPr marL="0" indent="0">
              <a:buNone/>
            </a:pPr>
            <a:r>
              <a:rPr lang="ru-RU" sz="3300" dirty="0" smtClean="0"/>
              <a:t>2</a:t>
            </a:r>
            <a:r>
              <a:rPr lang="ru-RU" sz="3300" dirty="0"/>
              <a:t>. Гражданское воспитание (8) </a:t>
            </a:r>
            <a:r>
              <a:rPr lang="ru-RU" sz="3300" dirty="0" smtClean="0"/>
              <a:t> </a:t>
            </a:r>
          </a:p>
          <a:p>
            <a:pPr marL="0" indent="0">
              <a:buNone/>
            </a:pPr>
            <a:r>
              <a:rPr lang="ru-RU" sz="3300" dirty="0" smtClean="0"/>
              <a:t>3</a:t>
            </a:r>
            <a:r>
              <a:rPr lang="ru-RU" sz="3300" dirty="0"/>
              <a:t>. Духовно-нравственное воспитание (3) </a:t>
            </a:r>
            <a:r>
              <a:rPr lang="ru-RU" sz="3300" dirty="0" smtClean="0"/>
              <a:t> </a:t>
            </a:r>
          </a:p>
          <a:p>
            <a:pPr marL="0" indent="0">
              <a:buNone/>
            </a:pPr>
            <a:r>
              <a:rPr lang="ru-RU" sz="3300" dirty="0" smtClean="0"/>
              <a:t>4</a:t>
            </a:r>
            <a:r>
              <a:rPr lang="ru-RU" sz="3300" dirty="0"/>
              <a:t>. Эстетическое воспитание (3</a:t>
            </a:r>
            <a:r>
              <a:rPr lang="ru-RU" sz="3300" dirty="0" smtClean="0"/>
              <a:t>) </a:t>
            </a:r>
          </a:p>
          <a:p>
            <a:pPr marL="0" indent="0">
              <a:buNone/>
            </a:pPr>
            <a:r>
              <a:rPr lang="ru-RU" sz="3300" dirty="0" smtClean="0"/>
              <a:t>5</a:t>
            </a:r>
            <a:r>
              <a:rPr lang="ru-RU" sz="3300" dirty="0"/>
              <a:t>. Воспитание ценности научного познания (3) 6. Физическое воспитание. Формирование культуры здоровья и эмоционального благополучия (5) </a:t>
            </a:r>
            <a:r>
              <a:rPr lang="ru-RU" sz="3300" dirty="0" smtClean="0"/>
              <a:t> </a:t>
            </a:r>
          </a:p>
          <a:p>
            <a:pPr marL="0" indent="0">
              <a:buNone/>
            </a:pPr>
            <a:r>
              <a:rPr lang="ru-RU" sz="3300" dirty="0" smtClean="0"/>
              <a:t>7</a:t>
            </a:r>
            <a:r>
              <a:rPr lang="ru-RU" sz="3300" dirty="0"/>
              <a:t>. Трудовое воспитание (5</a:t>
            </a:r>
            <a:r>
              <a:rPr lang="ru-RU" sz="3300" dirty="0" smtClean="0"/>
              <a:t>) </a:t>
            </a:r>
          </a:p>
          <a:p>
            <a:pPr marL="0" indent="0">
              <a:buNone/>
            </a:pPr>
            <a:r>
              <a:rPr lang="ru-RU" sz="3300" dirty="0" smtClean="0"/>
              <a:t>8</a:t>
            </a:r>
            <a:r>
              <a:rPr lang="ru-RU" sz="3300" dirty="0"/>
              <a:t>. Экологическое воспитание (5) </a:t>
            </a:r>
            <a:r>
              <a:rPr lang="ru-RU" sz="3300" dirty="0" smtClean="0"/>
              <a:t> </a:t>
            </a:r>
          </a:p>
          <a:p>
            <a:pPr marL="0" indent="0">
              <a:buNone/>
            </a:pPr>
            <a:r>
              <a:rPr lang="ru-RU" sz="3300" dirty="0" smtClean="0"/>
              <a:t>…</a:t>
            </a:r>
          </a:p>
          <a:p>
            <a:pPr marL="0" indent="0">
              <a:buNone/>
            </a:pPr>
            <a:r>
              <a:rPr lang="ru-RU" sz="3300" dirty="0" smtClean="0"/>
              <a:t>Всего </a:t>
            </a:r>
            <a:r>
              <a:rPr lang="ru-RU" sz="3300" dirty="0"/>
              <a:t>= 36 конкретных формулировок личностных результатов</a:t>
            </a:r>
          </a:p>
        </p:txBody>
      </p:sp>
    </p:spTree>
    <p:extLst>
      <p:ext uri="{BB962C8B-B14F-4D97-AF65-F5344CB8AC3E}">
        <p14:creationId xmlns:p14="http://schemas.microsoft.com/office/powerpoint/2010/main" val="310538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636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Детализация требований к результатам </a:t>
            </a:r>
            <a:r>
              <a:rPr lang="ru-RU" dirty="0" err="1"/>
              <a:t>метапредметным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38736" cy="4525963"/>
          </a:xfrm>
        </p:spPr>
        <p:txBody>
          <a:bodyPr>
            <a:normAutofit fontScale="62500" lnSpcReduction="20000"/>
          </a:bodyPr>
          <a:lstStyle/>
          <a:p>
            <a:r>
              <a:rPr lang="ru-RU" sz="3400" dirty="0"/>
              <a:t>Действующий ФГОС:</a:t>
            </a:r>
          </a:p>
          <a:p>
            <a:pPr marL="0" indent="0">
              <a:buNone/>
            </a:pPr>
            <a:r>
              <a:rPr lang="ru-RU" dirty="0"/>
              <a:t>«</a:t>
            </a:r>
            <a:r>
              <a:rPr lang="ru-RU" dirty="0" err="1"/>
              <a:t>Метапредметные</a:t>
            </a:r>
            <a:r>
              <a:rPr lang="ru-RU" dirty="0"/>
              <a:t> результаты освоения основной образовательной программы начального общего образования должны отражать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Всего = 16 </a:t>
            </a:r>
            <a:r>
              <a:rPr lang="ru-RU" dirty="0" err="1"/>
              <a:t>метапредметных</a:t>
            </a:r>
            <a:r>
              <a:rPr lang="ru-RU" dirty="0"/>
              <a:t> </a:t>
            </a:r>
            <a:r>
              <a:rPr lang="ru-RU" dirty="0" smtClean="0"/>
              <a:t>результатов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067944" y="1628800"/>
            <a:ext cx="4824536" cy="5112568"/>
          </a:xfrm>
        </p:spPr>
        <p:txBody>
          <a:bodyPr>
            <a:normAutofit fontScale="62500" lnSpcReduction="20000"/>
          </a:bodyPr>
          <a:lstStyle/>
          <a:p>
            <a:r>
              <a:rPr lang="ru-RU" sz="3400" dirty="0"/>
              <a:t>Обновленный ФГОС:</a:t>
            </a:r>
          </a:p>
          <a:p>
            <a:pPr marL="0" indent="0">
              <a:buNone/>
            </a:pPr>
            <a:r>
              <a:rPr lang="ru-RU" dirty="0" smtClean="0"/>
              <a:t>1. Овладение </a:t>
            </a:r>
            <a:r>
              <a:rPr lang="ru-RU" dirty="0"/>
              <a:t>универсальными учебными познавательными действиями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1.1</a:t>
            </a:r>
            <a:r>
              <a:rPr lang="ru-RU" dirty="0"/>
              <a:t>. Базовые логические действия (НОО – 5, ООО – 6)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1.2</a:t>
            </a:r>
            <a:r>
              <a:rPr lang="ru-RU" dirty="0"/>
              <a:t>. Базовые  исследовательские действия (НОО – 6, ООО - 4)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1.3</a:t>
            </a:r>
            <a:r>
              <a:rPr lang="ru-RU" dirty="0"/>
              <a:t>. Работа с информацией (НОО – 6, ООО – 5</a:t>
            </a:r>
            <a:r>
              <a:rPr lang="ru-RU" dirty="0" smtClean="0"/>
              <a:t>)  </a:t>
            </a:r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Овладение универсальными учебными коммуникативными действиями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2.1</a:t>
            </a:r>
            <a:r>
              <a:rPr lang="ru-RU" dirty="0"/>
              <a:t>. Общение (НОО – 8, ООО - 6)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2.2</a:t>
            </a:r>
            <a:r>
              <a:rPr lang="ru-RU" dirty="0"/>
              <a:t>. Совместная деятельность (НОО – 4, ООО - 4)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Овладение универсальными регулятивными действиями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3.1</a:t>
            </a:r>
            <a:r>
              <a:rPr lang="ru-RU" dirty="0"/>
              <a:t>. Самоорганизация (НОО – 2, ООО - 2)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3.2</a:t>
            </a:r>
            <a:r>
              <a:rPr lang="ru-RU" dirty="0"/>
              <a:t>. Самоконтроль (НОО – 2, ООО - 3</a:t>
            </a:r>
            <a:r>
              <a:rPr lang="ru-RU" dirty="0" smtClean="0"/>
              <a:t>)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Всего = 33/30 конкретных </a:t>
            </a:r>
            <a:r>
              <a:rPr lang="ru-RU" dirty="0" smtClean="0"/>
              <a:t>результатов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9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636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677814" cy="1700808"/>
          </a:xfrm>
        </p:spPr>
        <p:txBody>
          <a:bodyPr>
            <a:normAutofit fontScale="90000"/>
          </a:bodyPr>
          <a:lstStyle/>
          <a:p>
            <a:r>
              <a:rPr lang="ru-RU" dirty="0"/>
              <a:t>Детализация требований к результатам предметным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/>
              <a:t>пример: биология)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1988840"/>
            <a:ext cx="4283968" cy="4869160"/>
          </a:xfrm>
        </p:spPr>
        <p:txBody>
          <a:bodyPr>
            <a:normAutofit fontScale="47500" lnSpcReduction="20000"/>
          </a:bodyPr>
          <a:lstStyle/>
          <a:p>
            <a:r>
              <a:rPr lang="ru-RU" sz="4400" dirty="0"/>
              <a:t>Действующий ФГОС:</a:t>
            </a:r>
          </a:p>
          <a:p>
            <a:pPr marL="0" indent="0">
              <a:buNone/>
            </a:pPr>
            <a:r>
              <a:rPr lang="ru-RU" sz="3300" dirty="0" smtClean="0"/>
              <a:t>1) формирование </a:t>
            </a:r>
            <a:r>
              <a:rPr lang="ru-RU" sz="3300" dirty="0"/>
              <a:t>системы научных знаний; </a:t>
            </a:r>
            <a:r>
              <a:rPr lang="ru-RU" sz="3300" dirty="0" smtClean="0"/>
              <a:t> </a:t>
            </a:r>
          </a:p>
          <a:p>
            <a:pPr marL="0" indent="0">
              <a:buNone/>
            </a:pPr>
            <a:r>
              <a:rPr lang="ru-RU" sz="3300" dirty="0" smtClean="0"/>
              <a:t>2</a:t>
            </a:r>
            <a:r>
              <a:rPr lang="ru-RU" sz="3300" dirty="0"/>
              <a:t>) формирование первоначальных систематизированных представлений; </a:t>
            </a:r>
            <a:r>
              <a:rPr lang="ru-RU" sz="3300" dirty="0" smtClean="0"/>
              <a:t>  </a:t>
            </a:r>
          </a:p>
          <a:p>
            <a:pPr marL="0" indent="0">
              <a:buNone/>
            </a:pPr>
            <a:r>
              <a:rPr lang="ru-RU" sz="3300" dirty="0" smtClean="0"/>
              <a:t> 3</a:t>
            </a:r>
            <a:r>
              <a:rPr lang="ru-RU" sz="3300" dirty="0"/>
              <a:t>) приобретение опыта использования методов биологической науки и проведения несложных биологических экспериментов; </a:t>
            </a:r>
            <a:r>
              <a:rPr lang="ru-RU" sz="3300" dirty="0" smtClean="0"/>
              <a:t>  </a:t>
            </a:r>
          </a:p>
          <a:p>
            <a:pPr marL="0" indent="0">
              <a:buNone/>
            </a:pPr>
            <a:r>
              <a:rPr lang="ru-RU" sz="3300" dirty="0" smtClean="0"/>
              <a:t>4</a:t>
            </a:r>
            <a:r>
              <a:rPr lang="ru-RU" sz="3300" dirty="0"/>
              <a:t>) формирование основ экологической грамотности: способности оценивать последствия деятельности человека в природе; </a:t>
            </a:r>
            <a:r>
              <a:rPr lang="ru-RU" sz="3300" dirty="0" smtClean="0"/>
              <a:t>  </a:t>
            </a:r>
          </a:p>
          <a:p>
            <a:pPr marL="0" indent="0">
              <a:buNone/>
            </a:pPr>
            <a:r>
              <a:rPr lang="ru-RU" sz="3300" dirty="0" smtClean="0"/>
              <a:t>5</a:t>
            </a:r>
            <a:r>
              <a:rPr lang="ru-RU" sz="3300" dirty="0"/>
              <a:t>) формирование представлений о значении биологических наук; </a:t>
            </a:r>
            <a:r>
              <a:rPr lang="ru-RU" sz="3300" dirty="0" smtClean="0"/>
              <a:t>   </a:t>
            </a:r>
          </a:p>
          <a:p>
            <a:pPr marL="0" indent="0">
              <a:buNone/>
            </a:pPr>
            <a:r>
              <a:rPr lang="ru-RU" sz="3300" dirty="0" smtClean="0"/>
              <a:t>6</a:t>
            </a:r>
            <a:r>
              <a:rPr lang="ru-RU" sz="3300" dirty="0"/>
              <a:t>) освоение приемов оказания первой помощи, рациональной организации труда и отдыха, выращивания и размножения культурных растений и домашних животных, ухода за ними.</a:t>
            </a:r>
          </a:p>
          <a:p>
            <a:pPr marL="0" indent="0">
              <a:buNone/>
            </a:pPr>
            <a:endParaRPr lang="ru-RU" sz="3300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427984" y="1988840"/>
            <a:ext cx="4608512" cy="4752528"/>
          </a:xfrm>
        </p:spPr>
        <p:txBody>
          <a:bodyPr>
            <a:normAutofit fontScale="47500" lnSpcReduction="20000"/>
          </a:bodyPr>
          <a:lstStyle/>
          <a:p>
            <a:r>
              <a:rPr lang="ru-RU" sz="4400" dirty="0"/>
              <a:t>Обновленный ФГОС:</a:t>
            </a:r>
          </a:p>
          <a:p>
            <a:pPr>
              <a:buFontTx/>
              <a:buChar char="-"/>
            </a:pPr>
            <a:r>
              <a:rPr lang="ru-RU" sz="3300" dirty="0" smtClean="0"/>
              <a:t>характеризовать </a:t>
            </a:r>
            <a:r>
              <a:rPr lang="ru-RU" sz="3300" dirty="0"/>
              <a:t>биологию как науку о живой природе; называть признаки живого, сравнивать живое и неживое; </a:t>
            </a:r>
            <a:r>
              <a:rPr lang="ru-RU" sz="3300" dirty="0" smtClean="0"/>
              <a:t>  </a:t>
            </a:r>
          </a:p>
          <a:p>
            <a:pPr>
              <a:buFontTx/>
              <a:buChar char="-"/>
            </a:pPr>
            <a:r>
              <a:rPr lang="ru-RU" sz="3300" dirty="0" smtClean="0"/>
              <a:t>перечислять </a:t>
            </a:r>
            <a:r>
              <a:rPr lang="ru-RU" sz="3300" dirty="0"/>
              <a:t>источники биологических знаний; характеризовать значение биологических знаний для современного человека </a:t>
            </a:r>
            <a:r>
              <a:rPr lang="ru-RU" sz="3300" dirty="0" smtClean="0"/>
              <a:t> </a:t>
            </a:r>
          </a:p>
          <a:p>
            <a:pPr>
              <a:buFontTx/>
              <a:buChar char="-"/>
            </a:pPr>
            <a:r>
              <a:rPr lang="ru-RU" sz="3300" dirty="0" smtClean="0"/>
              <a:t>применять </a:t>
            </a:r>
            <a:r>
              <a:rPr lang="ru-RU" sz="3300" dirty="0"/>
              <a:t>биологические термины и понятия (в том числе: живые тела, биология, экология, цитология, анатомия, физиология,  биологическая систематика, клетка, ткань, орган, система органов, организм, движение, питание, фотосинтез, дыхание, выделение, раздражимость, рост, размножение, развитие, среда обитания, природное сообщество) в соответствии с поставленной задачей и в контексте</a:t>
            </a:r>
            <a:r>
              <a:rPr lang="ru-RU" sz="3300" dirty="0" smtClean="0"/>
              <a:t>;  </a:t>
            </a:r>
          </a:p>
          <a:p>
            <a:pPr marL="0" indent="0">
              <a:buNone/>
            </a:pPr>
            <a:r>
              <a:rPr lang="ru-RU" sz="3300" dirty="0" smtClean="0"/>
              <a:t>и </a:t>
            </a:r>
            <a:r>
              <a:rPr lang="ru-RU" sz="3300" dirty="0"/>
              <a:t>т.д</a:t>
            </a:r>
            <a:r>
              <a:rPr lang="ru-RU" sz="3300" dirty="0" smtClean="0"/>
              <a:t>.,  </a:t>
            </a:r>
            <a:r>
              <a:rPr lang="ru-RU" sz="3300" dirty="0"/>
              <a:t>всего 15-20 конкретизированных формулировок привязанных к части (году) изучения </a:t>
            </a:r>
            <a:r>
              <a:rPr lang="ru-RU" sz="3300" dirty="0" smtClean="0"/>
              <a:t>предмета</a:t>
            </a:r>
            <a:endParaRPr lang="ru-RU" sz="3300" dirty="0"/>
          </a:p>
        </p:txBody>
      </p:sp>
    </p:spTree>
    <p:extLst>
      <p:ext uri="{BB962C8B-B14F-4D97-AF65-F5344CB8AC3E}">
        <p14:creationId xmlns:p14="http://schemas.microsoft.com/office/powerpoint/2010/main" val="11189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636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6264"/>
            <a:ext cx="8416115" cy="1143000"/>
          </a:xfrm>
        </p:spPr>
        <p:txBody>
          <a:bodyPr>
            <a:noAutofit/>
          </a:bodyPr>
          <a:lstStyle/>
          <a:p>
            <a:r>
              <a:rPr lang="ru-RU" sz="3200" dirty="0"/>
              <a:t>Механизмы обеспечения вариативности образовательных программ,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предусмотренные </a:t>
            </a:r>
            <a:r>
              <a:rPr lang="ru-RU" sz="3200" dirty="0"/>
              <a:t>ФГОС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77624"/>
            <a:ext cx="8029742" cy="5380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89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429</TotalTime>
  <Words>702</Words>
  <Application>Microsoft Office PowerPoint</Application>
  <PresentationFormat>Экран (4:3)</PresentationFormat>
  <Paragraphs>91</Paragraphs>
  <Slides>12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Обновленные ФГОС НОО, ООО</vt:lpstr>
      <vt:lpstr>Правовые нормы</vt:lpstr>
      <vt:lpstr>ФГОС – ключевой регулятор содержания образования</vt:lpstr>
      <vt:lpstr>Обновленные ФГОС НОО, ООО</vt:lpstr>
      <vt:lpstr>Ключевая педагогическая задача: создание условий, инициирующих действие обучающегося</vt:lpstr>
      <vt:lpstr>Детализация требований к результатам личностным</vt:lpstr>
      <vt:lpstr>Детализация требований к результатам метапредметным</vt:lpstr>
      <vt:lpstr>Детализация требований к результатам предметным  (пример: биология)</vt:lpstr>
      <vt:lpstr>Механизмы обеспечения вариативности образовательных программ,  предусмотренные ФГОС</vt:lpstr>
      <vt:lpstr>Введение ФГОС</vt:lpstr>
      <vt:lpstr>Научно-методическое сопровождение ФГОС: конструктор рабочих программ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Региональный проект «Учитель будущего»:  новые условия, необходимые изменения</dc:title>
  <dc:creator>Галина</dc:creator>
  <cp:lastModifiedBy>Галина Александровна Уланова</cp:lastModifiedBy>
  <cp:revision>33</cp:revision>
  <cp:lastPrinted>2021-11-23T08:45:56Z</cp:lastPrinted>
  <dcterms:created xsi:type="dcterms:W3CDTF">2019-09-15T13:41:38Z</dcterms:created>
  <dcterms:modified xsi:type="dcterms:W3CDTF">2021-11-23T10:45:46Z</dcterms:modified>
</cp:coreProperties>
</file>