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1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7" r:id="rId2"/>
  </p:sldMasterIdLst>
  <p:notesMasterIdLst>
    <p:notesMasterId r:id="rId17"/>
  </p:notesMasterIdLst>
  <p:handoutMasterIdLst>
    <p:handoutMasterId r:id="rId18"/>
  </p:handoutMasterIdLst>
  <p:sldIdLst>
    <p:sldId id="256" r:id="rId3"/>
    <p:sldId id="320" r:id="rId4"/>
    <p:sldId id="321" r:id="rId5"/>
    <p:sldId id="351" r:id="rId6"/>
    <p:sldId id="341" r:id="rId7"/>
    <p:sldId id="342" r:id="rId8"/>
    <p:sldId id="323" r:id="rId9"/>
    <p:sldId id="343" r:id="rId10"/>
    <p:sldId id="345" r:id="rId11"/>
    <p:sldId id="347" r:id="rId12"/>
    <p:sldId id="348" r:id="rId13"/>
    <p:sldId id="349" r:id="rId14"/>
    <p:sldId id="350" r:id="rId15"/>
    <p:sldId id="312" r:id="rId16"/>
  </p:sldIdLst>
  <p:sldSz cx="12192000" cy="6858000"/>
  <p:notesSz cx="6648450" cy="98504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99FF"/>
    <a:srgbClr val="6166C9"/>
    <a:srgbClr val="EAE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21" autoAdjust="0"/>
    <p:restoredTop sz="89946" autoAdjust="0"/>
  </p:normalViewPr>
  <p:slideViewPr>
    <p:cSldViewPr>
      <p:cViewPr varScale="1">
        <p:scale>
          <a:sx n="63" d="100"/>
          <a:sy n="63" d="100"/>
        </p:scale>
        <p:origin x="52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42;&#1089;&#1077;%20&#1056;&#1048;&#1055;\&#1057;&#1074;&#1086;&#1076;&#1085;&#1072;&#1103;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42;&#1089;&#1077;%20&#1056;&#1048;&#1055;\&#1057;&#1074;&#1086;&#1076;&#1085;&#1072;&#1103;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42;&#1089;&#1077;%20&#1056;&#1048;&#1055;\&#1057;&#1074;&#1086;&#1076;&#1085;&#1072;&#1103;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42;&#1089;&#1077;%20&#1056;&#1048;&#1055;\&#1057;&#1074;&#1086;&#1076;&#1085;&#1072;&#1103;%20202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42;&#1089;&#1077;%20&#1056;&#1048;&#1055;\&#1057;&#1074;&#1086;&#1076;&#1085;&#1072;&#1103;%20202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40533623127424E-2"/>
          <c:y val="8.7562527830947631E-2"/>
          <c:w val="0.91066633313840706"/>
          <c:h val="0.59400070968255969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РИП!$C$31</c:f>
              <c:strCache>
                <c:ptCount val="1"/>
                <c:pt idx="0">
                  <c:v>Заявители проектов (программ)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РИП!$A$32:$A$36</c15:sqref>
                  </c15:fullRef>
                </c:ext>
              </c:extLst>
              <c:f>РИП!$A$33:$A$36</c:f>
              <c:strCache>
                <c:ptCount val="4"/>
                <c:pt idx="0">
                  <c:v>конкурс РИП 2018 г.</c:v>
                </c:pt>
                <c:pt idx="1">
                  <c:v>конкурс РИП 2019 г.</c:v>
                </c:pt>
                <c:pt idx="2">
                  <c:v> конкурс РИП 2020 г.</c:v>
                </c:pt>
                <c:pt idx="3">
                  <c:v>РИП ШНОР/ШНСУ 2020 г.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РИП!$C$32:$C$36</c15:sqref>
                  </c15:fullRef>
                </c:ext>
              </c:extLst>
              <c:f>РИП!$C$33:$C$36</c:f>
              <c:numCache>
                <c:formatCode>General</c:formatCode>
                <c:ptCount val="4"/>
                <c:pt idx="0">
                  <c:v>9</c:v>
                </c:pt>
                <c:pt idx="1">
                  <c:v>3</c:v>
                </c:pt>
                <c:pt idx="2">
                  <c:v>7</c:v>
                </c:pt>
                <c:pt idx="3">
                  <c:v>6</c:v>
                </c:pt>
              </c:numCache>
            </c:numRef>
          </c:val>
        </c:ser>
        <c:ser>
          <c:idx val="2"/>
          <c:order val="2"/>
          <c:tx>
            <c:strRef>
              <c:f>РИП!$D$31</c:f>
              <c:strCache>
                <c:ptCount val="1"/>
                <c:pt idx="0">
                  <c:v>Соисполнители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РИП!$A$32:$A$36</c15:sqref>
                  </c15:fullRef>
                </c:ext>
              </c:extLst>
              <c:f>РИП!$A$33:$A$36</c:f>
              <c:strCache>
                <c:ptCount val="4"/>
                <c:pt idx="0">
                  <c:v>конкурс РИП 2018 г.</c:v>
                </c:pt>
                <c:pt idx="1">
                  <c:v>конкурс РИП 2019 г.</c:v>
                </c:pt>
                <c:pt idx="2">
                  <c:v> конкурс РИП 2020 г.</c:v>
                </c:pt>
                <c:pt idx="3">
                  <c:v>РИП ШНОР/ШНСУ 2020 г.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РИП!$D$32:$D$36</c15:sqref>
                  </c15:fullRef>
                </c:ext>
              </c:extLst>
              <c:f>РИП!$D$33:$D$36</c:f>
              <c:numCache>
                <c:formatCode>General</c:formatCode>
                <c:ptCount val="4"/>
                <c:pt idx="0">
                  <c:v>28</c:v>
                </c:pt>
                <c:pt idx="1">
                  <c:v>13</c:v>
                </c:pt>
                <c:pt idx="2">
                  <c:v>26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3948576"/>
        <c:axId val="5639502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РИП!$B$31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ullRef>
                          <c15:sqref>РИП!$A$32:$A$36</c15:sqref>
                        </c15:fullRef>
                        <c15:formulaRef>
                          <c15:sqref>РИП!$A$33:$A$36</c15:sqref>
                        </c15:formulaRef>
                      </c:ext>
                    </c:extLst>
                    <c:strCache>
                      <c:ptCount val="4"/>
                      <c:pt idx="0">
                        <c:v>конкурс РИП 2018 г.</c:v>
                      </c:pt>
                      <c:pt idx="1">
                        <c:v>конкурс РИП 2019 г.</c:v>
                      </c:pt>
                      <c:pt idx="2">
                        <c:v> конкурс РИП 2020 г.</c:v>
                      </c:pt>
                      <c:pt idx="3">
                        <c:v>РИП ШНОР/ШНСУ 2020 г.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РИП!$B$32:$B$36</c15:sqref>
                        </c15:fullRef>
                        <c15:formulaRef>
                          <c15:sqref>РИП!$B$33:$B$36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37</c:v>
                      </c:pt>
                      <c:pt idx="1">
                        <c:v>16</c:v>
                      </c:pt>
                      <c:pt idx="2">
                        <c:v>33</c:v>
                      </c:pt>
                      <c:pt idx="3">
                        <c:v>6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56394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63950208"/>
        <c:crosses val="autoZero"/>
        <c:auto val="1"/>
        <c:lblAlgn val="ctr"/>
        <c:lblOffset val="100"/>
        <c:noMultiLvlLbl val="0"/>
      </c:catAx>
      <c:valAx>
        <c:axId val="563950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394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РИП!$B$54</c:f>
              <c:strCache>
                <c:ptCount val="1"/>
                <c:pt idx="0">
                  <c:v>Всего проектов (программ)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РИП!$A$55:$A$58</c:f>
              <c:strCache>
                <c:ptCount val="4"/>
                <c:pt idx="0">
                  <c:v>Всего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strCache>
            </c:strRef>
          </c:cat>
          <c:val>
            <c:numRef>
              <c:f>РИП!$B$55:$B$58</c:f>
              <c:numCache>
                <c:formatCode>General</c:formatCode>
                <c:ptCount val="4"/>
                <c:pt idx="0">
                  <c:v>25</c:v>
                </c:pt>
                <c:pt idx="1">
                  <c:v>9</c:v>
                </c:pt>
                <c:pt idx="2">
                  <c:v>3</c:v>
                </c:pt>
                <c:pt idx="3">
                  <c:v>13</c:v>
                </c:pt>
              </c:numCache>
            </c:numRef>
          </c:val>
        </c:ser>
        <c:ser>
          <c:idx val="1"/>
          <c:order val="1"/>
          <c:tx>
            <c:strRef>
              <c:f>РИП!$C$54</c:f>
              <c:strCache>
                <c:ptCount val="1"/>
                <c:pt idx="0">
                  <c:v>Из них в сетевой форме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РИП!$A$55:$A$58</c:f>
              <c:strCache>
                <c:ptCount val="4"/>
                <c:pt idx="0">
                  <c:v>Всего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strCache>
            </c:strRef>
          </c:cat>
          <c:val>
            <c:numRef>
              <c:f>РИП!$C$55:$C$58</c:f>
              <c:numCache>
                <c:formatCode>General</c:formatCode>
                <c:ptCount val="4"/>
                <c:pt idx="0">
                  <c:v>14</c:v>
                </c:pt>
                <c:pt idx="1">
                  <c:v>6</c:v>
                </c:pt>
                <c:pt idx="2">
                  <c:v>2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98059808"/>
        <c:axId val="498060352"/>
      </c:barChart>
      <c:catAx>
        <c:axId val="49805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98060352"/>
        <c:crosses val="autoZero"/>
        <c:auto val="1"/>
        <c:lblAlgn val="ctr"/>
        <c:lblOffset val="100"/>
        <c:noMultiLvlLbl val="0"/>
      </c:catAx>
      <c:valAx>
        <c:axId val="498060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8059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ru-RU"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число соисполнителей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  проект/программу в сетевой форме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РИП!$N$91</c:f>
              <c:strCache>
                <c:ptCount val="1"/>
                <c:pt idx="0">
                  <c:v>Среднее число соисполнителей на 1  проект/программу в сетевой форме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РИП!$I$92:$I$98</c:f>
              <c:strCache>
                <c:ptCount val="7"/>
                <c:pt idx="0">
                  <c:v>Конкурс РИП 2014 г.</c:v>
                </c:pt>
                <c:pt idx="1">
                  <c:v>Конкурс РИП 2015 г.</c:v>
                </c:pt>
                <c:pt idx="2">
                  <c:v>Конкурс РИП 2016 г.</c:v>
                </c:pt>
                <c:pt idx="3">
                  <c:v>Конкурс РИП 2017 г.</c:v>
                </c:pt>
                <c:pt idx="4">
                  <c:v>Конкурс РИП 2018 г.</c:v>
                </c:pt>
                <c:pt idx="5">
                  <c:v>Конкурс РИП 2019 г.</c:v>
                </c:pt>
                <c:pt idx="6">
                  <c:v>Конкурс РИП 2020 г.</c:v>
                </c:pt>
              </c:strCache>
            </c:strRef>
          </c:cat>
          <c:val>
            <c:numRef>
              <c:f>РИП!$N$92:$N$98</c:f>
              <c:numCache>
                <c:formatCode>0.0</c:formatCode>
                <c:ptCount val="7"/>
                <c:pt idx="0">
                  <c:v>5.3</c:v>
                </c:pt>
                <c:pt idx="1">
                  <c:v>9.6</c:v>
                </c:pt>
                <c:pt idx="2">
                  <c:v>5.4</c:v>
                </c:pt>
                <c:pt idx="3">
                  <c:v>5.7142857142857144</c:v>
                </c:pt>
                <c:pt idx="4">
                  <c:v>4.666666666666667</c:v>
                </c:pt>
                <c:pt idx="5" formatCode="General">
                  <c:v>6.5</c:v>
                </c:pt>
                <c:pt idx="6">
                  <c:v>4.333333333333333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783664"/>
        <c:axId val="454786928"/>
      </c:barChart>
      <c:catAx>
        <c:axId val="45478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4786928"/>
        <c:crosses val="autoZero"/>
        <c:auto val="1"/>
        <c:lblAlgn val="ctr"/>
        <c:lblOffset val="100"/>
        <c:noMultiLvlLbl val="0"/>
      </c:catAx>
      <c:valAx>
        <c:axId val="454786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4783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800" b="0" i="0" u="sng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0" i="0" u="sng" strike="noStrike" kern="1200" spc="0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Доля </a:t>
            </a:r>
            <a:r>
              <a:rPr lang="ru-RU" sz="1800" b="0" i="0" u="none" strike="noStrike" kern="1200" spc="0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проектов/программ в сетевой форме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800" b="0" i="0" u="sng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0555922636276283E-2"/>
          <c:y val="0.21157407407407411"/>
          <c:w val="0.94242598775574649"/>
          <c:h val="0.570756051326917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РИП!$J$98</c:f>
              <c:strCache>
                <c:ptCount val="1"/>
                <c:pt idx="0">
                  <c:v>Доля проектов/программ в сетевой форме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8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РИП!$G$99:$G$105</c:f>
              <c:strCache>
                <c:ptCount val="7"/>
                <c:pt idx="0">
                  <c:v>Конкурс РИП 2014 г.</c:v>
                </c:pt>
                <c:pt idx="1">
                  <c:v>Конкурс РИП 2015 г.</c:v>
                </c:pt>
                <c:pt idx="2">
                  <c:v>Конкурс РИП 2016 г.</c:v>
                </c:pt>
                <c:pt idx="3">
                  <c:v>Конкурс РИП 2017 г.</c:v>
                </c:pt>
                <c:pt idx="4">
                  <c:v>Конкурс РИП 2018 г.</c:v>
                </c:pt>
                <c:pt idx="5">
                  <c:v>Конкурс РИП 2019 г.</c:v>
                </c:pt>
                <c:pt idx="6">
                  <c:v>Конкурс РИП 2020 г.</c:v>
                </c:pt>
              </c:strCache>
            </c:strRef>
          </c:cat>
          <c:val>
            <c:numRef>
              <c:f>РИП!$J$99:$J$105</c:f>
              <c:numCache>
                <c:formatCode>0.0</c:formatCode>
                <c:ptCount val="7"/>
                <c:pt idx="0">
                  <c:v>0.5</c:v>
                </c:pt>
                <c:pt idx="1">
                  <c:v>0.7142857142857143</c:v>
                </c:pt>
                <c:pt idx="2">
                  <c:v>0.625</c:v>
                </c:pt>
                <c:pt idx="3">
                  <c:v>0.7</c:v>
                </c:pt>
                <c:pt idx="4">
                  <c:v>0.5</c:v>
                </c:pt>
                <c:pt idx="5">
                  <c:v>0.66666666666666663</c:v>
                </c:pt>
                <c:pt idx="6">
                  <c:v>0.46153846153846156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775504"/>
        <c:axId val="454776592"/>
      </c:barChart>
      <c:catAx>
        <c:axId val="45477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4776592"/>
        <c:crosses val="autoZero"/>
        <c:auto val="1"/>
        <c:lblAlgn val="ctr"/>
        <c:lblOffset val="100"/>
        <c:noMultiLvlLbl val="0"/>
      </c:catAx>
      <c:valAx>
        <c:axId val="45477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4775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РИП!$B$53</c:f>
              <c:strCache>
                <c:ptCount val="1"/>
                <c:pt idx="0">
                  <c:v>Проекты (программы) в сетевой форме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РИП!$A$54:$A$57</c:f>
              <c:strCache>
                <c:ptCount val="4"/>
                <c:pt idx="0">
                  <c:v>Всего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strCache>
            </c:strRef>
          </c:cat>
          <c:val>
            <c:numRef>
              <c:f>РИП!$B$54:$B$57</c:f>
              <c:numCache>
                <c:formatCode>General</c:formatCode>
                <c:ptCount val="4"/>
                <c:pt idx="0">
                  <c:v>14</c:v>
                </c:pt>
                <c:pt idx="1">
                  <c:v>6</c:v>
                </c:pt>
                <c:pt idx="2">
                  <c:v>2</c:v>
                </c:pt>
                <c:pt idx="3">
                  <c:v>6</c:v>
                </c:pt>
              </c:numCache>
            </c:numRef>
          </c:val>
        </c:ser>
        <c:ser>
          <c:idx val="1"/>
          <c:order val="1"/>
          <c:tx>
            <c:strRef>
              <c:f>РИП!$C$53</c:f>
              <c:strCache>
                <c:ptCount val="1"/>
                <c:pt idx="0">
                  <c:v>Из них межмуниципальных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РИП!$A$54:$A$57</c:f>
              <c:strCache>
                <c:ptCount val="4"/>
                <c:pt idx="0">
                  <c:v>Всего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strCache>
            </c:strRef>
          </c:cat>
          <c:val>
            <c:numRef>
              <c:f>РИП!$C$54:$C$57</c:f>
              <c:numCache>
                <c:formatCode>General</c:formatCode>
                <c:ptCount val="4"/>
                <c:pt idx="0">
                  <c:v>7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54787472"/>
        <c:axId val="454783120"/>
      </c:barChart>
      <c:catAx>
        <c:axId val="45478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4783120"/>
        <c:crosses val="autoZero"/>
        <c:auto val="1"/>
        <c:lblAlgn val="ctr"/>
        <c:lblOffset val="100"/>
        <c:noMultiLvlLbl val="0"/>
      </c:catAx>
      <c:valAx>
        <c:axId val="454783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4787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ru-RU"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344626740819644E-2"/>
          <c:y val="3.2349966897439027E-2"/>
          <c:w val="0.90539020991131702"/>
          <c:h val="0.65092510021658501"/>
        </c:manualLayout>
      </c:layout>
      <c:barChart>
        <c:barDir val="col"/>
        <c:grouping val="clustered"/>
        <c:varyColors val="0"/>
        <c:ser>
          <c:idx val="2"/>
          <c:order val="1"/>
          <c:tx>
            <c:strRef>
              <c:f>РИП!$G$32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РИП!$E$33:$E$51</c15:sqref>
                  </c15:fullRef>
                </c:ext>
              </c:extLst>
              <c:f>РИП!$E$33:$E$40</c:f>
              <c:strCache>
                <c:ptCount val="8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Ростовский МР</c:v>
                </c:pt>
                <c:pt idx="5">
                  <c:v>Даниловский МР</c:v>
                </c:pt>
                <c:pt idx="6">
                  <c:v>Пошехонский МР</c:v>
                </c:pt>
                <c:pt idx="7">
                  <c:v>Гаврилов-Ямский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РИП!$G$33:$G$51</c15:sqref>
                  </c15:fullRef>
                </c:ext>
              </c:extLst>
              <c:f>РИП!$G$33:$G$40</c:f>
              <c:numCache>
                <c:formatCode>General</c:formatCode>
                <c:ptCount val="8"/>
                <c:pt idx="0">
                  <c:v>7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3"/>
          <c:order val="2"/>
          <c:tx>
            <c:strRef>
              <c:f>РИП!$H$32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РИП!$E$33:$E$51</c15:sqref>
                  </c15:fullRef>
                </c:ext>
              </c:extLst>
              <c:f>РИП!$E$33:$E$40</c:f>
              <c:strCache>
                <c:ptCount val="8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Ростовский МР</c:v>
                </c:pt>
                <c:pt idx="5">
                  <c:v>Даниловский МР</c:v>
                </c:pt>
                <c:pt idx="6">
                  <c:v>Пошехонский МР</c:v>
                </c:pt>
                <c:pt idx="7">
                  <c:v>Гаврилов-Ямский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РИП!$H$33:$H$51</c15:sqref>
                  </c15:fullRef>
                </c:ext>
              </c:extLst>
              <c:f>РИП!$H$33:$H$40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3"/>
          <c:tx>
            <c:strRef>
              <c:f>РИП!$I$32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РИП!$E$33:$E$51</c15:sqref>
                  </c15:fullRef>
                </c:ext>
              </c:extLst>
              <c:f>РИП!$E$33:$E$40</c:f>
              <c:strCache>
                <c:ptCount val="8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Ростовский МР</c:v>
                </c:pt>
                <c:pt idx="5">
                  <c:v>Даниловский МР</c:v>
                </c:pt>
                <c:pt idx="6">
                  <c:v>Пошехонский МР</c:v>
                </c:pt>
                <c:pt idx="7">
                  <c:v>Гаврилов-Ямский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РИП!$I$33:$I$51</c15:sqref>
                  </c15:fullRef>
                </c:ext>
              </c:extLst>
              <c:f>РИП!$I$33:$I$40</c:f>
              <c:numCache>
                <c:formatCode>General</c:formatCode>
                <c:ptCount val="8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4781488"/>
        <c:axId val="4547885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РИП!$F$32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ullRef>
                          <c15:sqref>РИП!$E$33:$E$51</c15:sqref>
                        </c15:fullRef>
                        <c15:formulaRef>
                          <c15:sqref>РИП!$E$33:$E$40</c15:sqref>
                        </c15:formulaRef>
                      </c:ext>
                    </c:extLst>
                    <c:strCache>
                      <c:ptCount val="8"/>
                      <c:pt idx="0">
                        <c:v>г. Ярославль</c:v>
                      </c:pt>
                      <c:pt idx="1">
                        <c:v>г. Рыбинск</c:v>
                      </c:pt>
                      <c:pt idx="2">
                        <c:v>Тутаевский МР</c:v>
                      </c:pt>
                      <c:pt idx="3">
                        <c:v>г. Переславль-Залесский</c:v>
                      </c:pt>
                      <c:pt idx="4">
                        <c:v>Ростовский МР</c:v>
                      </c:pt>
                      <c:pt idx="5">
                        <c:v>Даниловский МР</c:v>
                      </c:pt>
                      <c:pt idx="6">
                        <c:v>Пошехонский МР</c:v>
                      </c:pt>
                      <c:pt idx="7">
                        <c:v>Гаврилов-Ямский МР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РИП!$F$33:$F$51</c15:sqref>
                        </c15:fullRef>
                        <c15:formulaRef>
                          <c15:sqref>РИП!$F$33:$F$40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12</c:v>
                      </c:pt>
                      <c:pt idx="1">
                        <c:v>4</c:v>
                      </c:pt>
                      <c:pt idx="2">
                        <c:v>3</c:v>
                      </c:pt>
                      <c:pt idx="3">
                        <c:v>2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1</c:v>
                      </c:pt>
                      <c:pt idx="7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45478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4788560"/>
        <c:crosses val="autoZero"/>
        <c:auto val="1"/>
        <c:lblAlgn val="ctr"/>
        <c:lblOffset val="100"/>
        <c:noMultiLvlLbl val="0"/>
      </c:catAx>
      <c:valAx>
        <c:axId val="45478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47814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algn="ctr" rtl="0">
              <a:defRPr lang="ru-RU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РИП!$N$25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РИП!$L$26:$L$44</c:f>
              <c:strCache>
                <c:ptCount val="10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г. Переславль-Залесский</c:v>
                </c:pt>
                <c:pt idx="4">
                  <c:v>Гаврилов-Ямский МР</c:v>
                </c:pt>
                <c:pt idx="5">
                  <c:v>Угличский МР</c:v>
                </c:pt>
                <c:pt idx="6">
                  <c:v>Пошехонский МР</c:v>
                </c:pt>
                <c:pt idx="7">
                  <c:v>Ростовский МР</c:v>
                </c:pt>
                <c:pt idx="8">
                  <c:v>Мышкинский МР</c:v>
                </c:pt>
                <c:pt idx="9">
                  <c:v>Ярославский МР</c:v>
                </c:pt>
              </c:strCache>
              <c:extLst/>
            </c:strRef>
          </c:cat>
          <c:val>
            <c:numRef>
              <c:f>РИП!$N$26:$N$44</c:f>
              <c:numCache>
                <c:formatCode>General</c:formatCode>
                <c:ptCount val="10"/>
                <c:pt idx="0">
                  <c:v>14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  <c:extLst/>
            </c:numRef>
          </c:val>
        </c:ser>
        <c:ser>
          <c:idx val="3"/>
          <c:order val="2"/>
          <c:tx>
            <c:strRef>
              <c:f>РИП!$O$25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РИП!$L$26:$L$44</c:f>
              <c:strCache>
                <c:ptCount val="10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г. Переславль-Залесский</c:v>
                </c:pt>
                <c:pt idx="4">
                  <c:v>Гаврилов-Ямский МР</c:v>
                </c:pt>
                <c:pt idx="5">
                  <c:v>Угличский МР</c:v>
                </c:pt>
                <c:pt idx="6">
                  <c:v>Пошехонский МР</c:v>
                </c:pt>
                <c:pt idx="7">
                  <c:v>Ростовский МР</c:v>
                </c:pt>
                <c:pt idx="8">
                  <c:v>Мышкинский МР</c:v>
                </c:pt>
                <c:pt idx="9">
                  <c:v>Ярославский МР</c:v>
                </c:pt>
              </c:strCache>
              <c:extLst/>
            </c:strRef>
          </c:cat>
          <c:val>
            <c:numRef>
              <c:f>РИП!$O$26:$O$44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  <c:extLst/>
            </c:numRef>
          </c:val>
        </c:ser>
        <c:ser>
          <c:idx val="1"/>
          <c:order val="3"/>
          <c:tx>
            <c:strRef>
              <c:f>РИП!$P$25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РИП!$L$26:$L$44</c:f>
              <c:strCache>
                <c:ptCount val="10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г. Переславль-Залесский</c:v>
                </c:pt>
                <c:pt idx="4">
                  <c:v>Гаврилов-Ямский МР</c:v>
                </c:pt>
                <c:pt idx="5">
                  <c:v>Угличский МР</c:v>
                </c:pt>
                <c:pt idx="6">
                  <c:v>Пошехонский МР</c:v>
                </c:pt>
                <c:pt idx="7">
                  <c:v>Ростовский МР</c:v>
                </c:pt>
                <c:pt idx="8">
                  <c:v>Мышкинский МР</c:v>
                </c:pt>
                <c:pt idx="9">
                  <c:v>Ярославский МР</c:v>
                </c:pt>
              </c:strCache>
              <c:extLst/>
            </c:strRef>
          </c:cat>
          <c:val>
            <c:numRef>
              <c:f>РИП!$P$26:$P$44</c:f>
              <c:numCache>
                <c:formatCode>General</c:formatCode>
                <c:ptCount val="10"/>
                <c:pt idx="0">
                  <c:v>10</c:v>
                </c:pt>
                <c:pt idx="1">
                  <c:v>12</c:v>
                </c:pt>
                <c:pt idx="2">
                  <c:v>4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8185104"/>
        <c:axId val="4981916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РИП!$M$25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РИП!$L$26:$L$44</c15:sqref>
                        </c15:formulaRef>
                      </c:ext>
                    </c:extLst>
                    <c:strCache>
                      <c:ptCount val="10"/>
                      <c:pt idx="0">
                        <c:v>г. Ярославль</c:v>
                      </c:pt>
                      <c:pt idx="1">
                        <c:v>Тутаевский МР</c:v>
                      </c:pt>
                      <c:pt idx="2">
                        <c:v>г. Рыбинск</c:v>
                      </c:pt>
                      <c:pt idx="3">
                        <c:v>г. Переславль-Залесский</c:v>
                      </c:pt>
                      <c:pt idx="4">
                        <c:v>Гаврилов-Ямский МР</c:v>
                      </c:pt>
                      <c:pt idx="5">
                        <c:v>Угличский МР</c:v>
                      </c:pt>
                      <c:pt idx="6">
                        <c:v>Пошехонский МР</c:v>
                      </c:pt>
                      <c:pt idx="7">
                        <c:v>Ростовский МР</c:v>
                      </c:pt>
                      <c:pt idx="8">
                        <c:v>Мышкинский МР</c:v>
                      </c:pt>
                      <c:pt idx="9">
                        <c:v>Ярославский МР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РИП!$M$26:$M$44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25</c:v>
                      </c:pt>
                      <c:pt idx="1">
                        <c:v>15</c:v>
                      </c:pt>
                      <c:pt idx="2">
                        <c:v>6</c:v>
                      </c:pt>
                      <c:pt idx="3">
                        <c:v>6</c:v>
                      </c:pt>
                      <c:pt idx="4">
                        <c:v>5</c:v>
                      </c:pt>
                      <c:pt idx="5">
                        <c:v>2</c:v>
                      </c:pt>
                      <c:pt idx="6">
                        <c:v>2</c:v>
                      </c:pt>
                      <c:pt idx="7">
                        <c:v>2</c:v>
                      </c:pt>
                      <c:pt idx="8">
                        <c:v>1</c:v>
                      </c:pt>
                      <c:pt idx="9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49818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8191632"/>
        <c:crosses val="autoZero"/>
        <c:auto val="1"/>
        <c:lblAlgn val="ctr"/>
        <c:lblOffset val="100"/>
        <c:noMultiLvlLbl val="0"/>
      </c:catAx>
      <c:valAx>
        <c:axId val="498191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81851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algn="ctr" rtl="0">
              <a:defRPr lang="ru-RU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818414783978251E-2"/>
          <c:y val="3.021604798749657E-2"/>
          <c:w val="0.92332275580491052"/>
          <c:h val="0.73934148914287867"/>
        </c:manualLayout>
      </c:layout>
      <c:barChart>
        <c:barDir val="col"/>
        <c:grouping val="clustered"/>
        <c:varyColors val="0"/>
        <c:ser>
          <c:idx val="2"/>
          <c:order val="1"/>
          <c:tx>
            <c:strRef>
              <c:f>РИП!$Q$32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РИП!$O$33:$O$41</c15:sqref>
                  </c15:fullRef>
                </c:ext>
              </c:extLst>
              <c:f>РИП!$O$33:$O$39</c:f>
              <c:strCache>
                <c:ptCount val="7"/>
                <c:pt idx="0">
                  <c:v>Общее образование</c:v>
                </c:pt>
                <c:pt idx="1">
                  <c:v>Среднее профессиональное образование</c:v>
                </c:pt>
                <c:pt idx="2">
                  <c:v>Дополнительное образование детей</c:v>
                </c:pt>
                <c:pt idx="3">
                  <c:v>Дополнительное профессиональное образование</c:v>
                </c:pt>
                <c:pt idx="4">
                  <c:v>Дошкольное образование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РИП!$Q$33:$Q$41</c15:sqref>
                  </c15:fullRef>
                </c:ext>
              </c:extLst>
              <c:f>РИП!$Q$33:$Q$39</c:f>
              <c:numCache>
                <c:formatCode>General</c:formatCode>
                <c:ptCount val="7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3"/>
          <c:order val="2"/>
          <c:tx>
            <c:strRef>
              <c:f>РИП!$R$32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РИП!$O$33:$O$41</c15:sqref>
                  </c15:fullRef>
                </c:ext>
              </c:extLst>
              <c:f>РИП!$O$33:$O$39</c:f>
              <c:strCache>
                <c:ptCount val="7"/>
                <c:pt idx="0">
                  <c:v>Общее образование</c:v>
                </c:pt>
                <c:pt idx="1">
                  <c:v>Среднее профессиональное образование</c:v>
                </c:pt>
                <c:pt idx="2">
                  <c:v>Дополнительное образование детей</c:v>
                </c:pt>
                <c:pt idx="3">
                  <c:v>Дополнительное профессиональное образование</c:v>
                </c:pt>
                <c:pt idx="4">
                  <c:v>Дошкольное образование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РИП!$R$33:$R$41</c15:sqref>
                  </c15:fullRef>
                </c:ext>
              </c:extLst>
              <c:f>РИП!$R$33:$R$39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3"/>
          <c:tx>
            <c:strRef>
              <c:f>РИП!$S$32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РИП!$O$33:$O$41</c15:sqref>
                  </c15:fullRef>
                </c:ext>
              </c:extLst>
              <c:f>РИП!$O$33:$O$39</c:f>
              <c:strCache>
                <c:ptCount val="7"/>
                <c:pt idx="0">
                  <c:v>Общее образование</c:v>
                </c:pt>
                <c:pt idx="1">
                  <c:v>Среднее профессиональное образование</c:v>
                </c:pt>
                <c:pt idx="2">
                  <c:v>Дополнительное образование детей</c:v>
                </c:pt>
                <c:pt idx="3">
                  <c:v>Дополнительное профессиональное образование</c:v>
                </c:pt>
                <c:pt idx="4">
                  <c:v>Дошкольное образование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РИП!$S$33:$S$41</c15:sqref>
                  </c15:fullRef>
                </c:ext>
              </c:extLst>
              <c:f>РИП!$S$33:$S$39</c:f>
              <c:numCache>
                <c:formatCode>General</c:formatCode>
                <c:ptCount val="7"/>
                <c:pt idx="0">
                  <c:v>9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8053280"/>
        <c:axId val="4980647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РИП!$P$32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ullRef>
                          <c15:sqref>РИП!$O$33:$O$41</c15:sqref>
                        </c15:fullRef>
                        <c15:formulaRef>
                          <c15:sqref>РИП!$O$33:$O$39</c15:sqref>
                        </c15:formulaRef>
                      </c:ext>
                    </c:extLst>
                    <c:strCache>
                      <c:ptCount val="7"/>
                      <c:pt idx="0">
                        <c:v>Общее образование</c:v>
                      </c:pt>
                      <c:pt idx="1">
                        <c:v>Среднее профессиональное образование</c:v>
                      </c:pt>
                      <c:pt idx="2">
                        <c:v>Дополнительное образование детей</c:v>
                      </c:pt>
                      <c:pt idx="3">
                        <c:v>Дополнительное профессиональное образование</c:v>
                      </c:pt>
                      <c:pt idx="4">
                        <c:v>Дошкольное образование</c:v>
                      </c:pt>
                      <c:pt idx="5">
                        <c:v>Школа-интернат</c:v>
                      </c:pt>
                      <c:pt idx="6">
                        <c:v>Центры медико-социальной помощи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РИП!$P$33:$P$41</c15:sqref>
                        </c15:fullRef>
                        <c15:formulaRef>
                          <c15:sqref>РИП!$P$33:$P$39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15</c:v>
                      </c:pt>
                      <c:pt idx="1">
                        <c:v>3</c:v>
                      </c:pt>
                      <c:pt idx="2">
                        <c:v>2</c:v>
                      </c:pt>
                      <c:pt idx="3">
                        <c:v>2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49805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8064704"/>
        <c:crosses val="autoZero"/>
        <c:auto val="1"/>
        <c:lblAlgn val="ctr"/>
        <c:lblOffset val="100"/>
        <c:noMultiLvlLbl val="0"/>
      </c:catAx>
      <c:valAx>
        <c:axId val="498064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80532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algn="ctr" rtl="0">
              <a:defRPr lang="ru-RU"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РИП!$X$25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РИП!$V$26:$V$34</c:f>
              <c:strCache>
                <c:ptCount val="7"/>
                <c:pt idx="0">
                  <c:v>Общее образование</c:v>
                </c:pt>
                <c:pt idx="1">
                  <c:v>Дошкольное образование</c:v>
                </c:pt>
                <c:pt idx="2">
                  <c:v>Среднее профессиональное образование</c:v>
                </c:pt>
                <c:pt idx="3">
                  <c:v>Дополнительное профессиональное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  <c:extLst/>
            </c:strRef>
          </c:cat>
          <c:val>
            <c:numRef>
              <c:f>РИП!$X$26:$X$34</c:f>
              <c:numCache>
                <c:formatCode>General</c:formatCode>
                <c:ptCount val="7"/>
                <c:pt idx="0">
                  <c:v>12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  <c:extLst/>
            </c:numRef>
          </c:val>
        </c:ser>
        <c:ser>
          <c:idx val="3"/>
          <c:order val="2"/>
          <c:tx>
            <c:strRef>
              <c:f>РИП!$Y$25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РИП!$V$26:$V$34</c:f>
              <c:strCache>
                <c:ptCount val="7"/>
                <c:pt idx="0">
                  <c:v>Общее образование</c:v>
                </c:pt>
                <c:pt idx="1">
                  <c:v>Дошкольное образование</c:v>
                </c:pt>
                <c:pt idx="2">
                  <c:v>Среднее профессиональное образование</c:v>
                </c:pt>
                <c:pt idx="3">
                  <c:v>Дополнительное профессиональное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  <c:extLst/>
            </c:strRef>
          </c:cat>
          <c:val>
            <c:numRef>
              <c:f>РИП!$Y$26:$Y$34</c:f>
              <c:numCache>
                <c:formatCode>General</c:formatCode>
                <c:ptCount val="7"/>
                <c:pt idx="0">
                  <c:v>7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  <c:extLst/>
            </c:numRef>
          </c:val>
        </c:ser>
        <c:ser>
          <c:idx val="1"/>
          <c:order val="3"/>
          <c:tx>
            <c:strRef>
              <c:f>РИП!$Z$25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РИП!$V$26:$V$34</c:f>
              <c:strCache>
                <c:ptCount val="7"/>
                <c:pt idx="0">
                  <c:v>Общее образование</c:v>
                </c:pt>
                <c:pt idx="1">
                  <c:v>Дошкольное образование</c:v>
                </c:pt>
                <c:pt idx="2">
                  <c:v>Среднее профессиональное образование</c:v>
                </c:pt>
                <c:pt idx="3">
                  <c:v>Дополнительное профессиональное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  <c:extLst/>
            </c:strRef>
          </c:cat>
          <c:val>
            <c:numRef>
              <c:f>РИП!$Z$26:$Z$34</c:f>
              <c:numCache>
                <c:formatCode>General</c:formatCode>
                <c:ptCount val="7"/>
                <c:pt idx="0">
                  <c:v>21</c:v>
                </c:pt>
                <c:pt idx="1">
                  <c:v>6</c:v>
                </c:pt>
                <c:pt idx="2">
                  <c:v>5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8183472"/>
        <c:axId val="4981840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РИП!$W$25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РИП!$V$26:$V$34</c15:sqref>
                        </c15:formulaRef>
                      </c:ext>
                    </c:extLst>
                    <c:strCache>
                      <c:ptCount val="7"/>
                      <c:pt idx="0">
                        <c:v>Общее образование</c:v>
                      </c:pt>
                      <c:pt idx="1">
                        <c:v>Дошкольное образование</c:v>
                      </c:pt>
                      <c:pt idx="2">
                        <c:v>Среднее профессиональное образование</c:v>
                      </c:pt>
                      <c:pt idx="3">
                        <c:v>Дополнительное профессиональное образование</c:v>
                      </c:pt>
                      <c:pt idx="4">
                        <c:v>Дополнительное образование детей</c:v>
                      </c:pt>
                      <c:pt idx="5">
                        <c:v>Школа-интернат</c:v>
                      </c:pt>
                      <c:pt idx="6">
                        <c:v>Центры медико-социальной помощи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РИП!$W$26:$W$34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40</c:v>
                      </c:pt>
                      <c:pt idx="1">
                        <c:v>10</c:v>
                      </c:pt>
                      <c:pt idx="2">
                        <c:v>8</c:v>
                      </c:pt>
                      <c:pt idx="3">
                        <c:v>5</c:v>
                      </c:pt>
                      <c:pt idx="4">
                        <c:v>4</c:v>
                      </c:pt>
                      <c:pt idx="5">
                        <c:v>1</c:v>
                      </c:pt>
                      <c:pt idx="6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49818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98184016"/>
        <c:crosses val="autoZero"/>
        <c:auto val="1"/>
        <c:lblAlgn val="ctr"/>
        <c:lblOffset val="100"/>
        <c:noMultiLvlLbl val="0"/>
      </c:catAx>
      <c:valAx>
        <c:axId val="498184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981834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940C3-C350-4579-BA81-FB1A71501980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200CA-6EBD-448E-AA1E-4AC76C4C5C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061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79D9-1565-43CB-84DC-EC92BE5341E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275" y="738188"/>
            <a:ext cx="6565900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8C99C-13B5-427E-A58E-B99FDA6C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6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275" y="738188"/>
            <a:ext cx="6565900" cy="36941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32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27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524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7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4875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15" name="Рисунок 114"/>
          <p:cNvPicPr/>
          <p:nvPr/>
        </p:nvPicPr>
        <p:blipFill>
          <a:blip r:embed="rId2"/>
          <a:stretch>
            <a:fillRect/>
          </a:stretch>
        </p:blipFill>
        <p:spPr>
          <a:xfrm>
            <a:off x="7490880" y="4097880"/>
            <a:ext cx="2600640" cy="2075040"/>
          </a:xfrm>
          <a:prstGeom prst="rect">
            <a:avLst/>
          </a:prstGeom>
          <a:ln>
            <a:noFill/>
          </a:ln>
        </p:spPr>
      </p:pic>
      <p:pic>
        <p:nvPicPr>
          <p:cNvPr id="116" name="Рисунок 115"/>
          <p:cNvPicPr/>
          <p:nvPr/>
        </p:nvPicPr>
        <p:blipFill>
          <a:blip r:embed="rId2"/>
          <a:stretch>
            <a:fillRect/>
          </a:stretch>
        </p:blipFill>
        <p:spPr>
          <a:xfrm>
            <a:off x="2103120" y="4097880"/>
            <a:ext cx="2600640" cy="20750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5865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000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870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124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55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820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3149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58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8931894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316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7259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922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15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284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448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719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5811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96987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958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10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48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113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ru-RU" sz="3300">
                <a:solidFill>
                  <a:srgbClr val="000000"/>
                </a:solidFill>
                <a:latin typeface="Calibri Ligh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ru-RU" sz="1800">
                <a:solidFill>
                  <a:srgbClr val="000000"/>
                </a:solidFill>
                <a:latin typeface="Calibri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ru-RU" sz="1500">
                <a:solidFill>
                  <a:srgbClr val="000000"/>
                </a:solidFill>
                <a:latin typeface="Calibri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ru-RU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ru-RU">
                <a:solidFill>
                  <a:srgbClr val="000000"/>
                </a:solidFill>
                <a:latin typeface="Calibri"/>
              </a:rPr>
              <a:t>Пятый уровень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r>
              <a:rPr lang="ru-RU" sz="900">
                <a:solidFill>
                  <a:srgbClr val="8B8B8B"/>
                </a:solidFill>
                <a:latin typeface="Calibri"/>
              </a:rPr>
              <a:t>19.4.17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/>
            <a:fld id="{C5AA0378-939D-406A-B4AA-600EAA1948B6}" type="slidenum">
              <a:rPr lang="ru-RU" sz="900">
                <a:solidFill>
                  <a:srgbClr val="8B8B8B"/>
                </a:solidFill>
                <a:latin typeface="Calibri"/>
              </a:rPr>
              <a:pPr algn="r"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41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58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ile:///E:\&#1057;&#1086;&#1074;&#1077;&#1097;&#1072;&#1085;&#1080;&#1103;%20&#1056;&#1048;&#1048;\05.05\polishchuk@iro.yar.r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mailto:alferova@iro.yar.ru" TargetMode="External"/><Relationship Id="rId4" Type="http://schemas.openxmlformats.org/officeDocument/2006/relationships/hyperlink" Target="mailto:naumova@iro.yar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5447928" y="3272721"/>
            <a:ext cx="1296144" cy="170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9656" y="611058"/>
            <a:ext cx="7214046" cy="3286565"/>
          </a:xfrm>
        </p:spPr>
        <p:txBody>
          <a:bodyPr/>
          <a:lstStyle/>
          <a:p>
            <a:pPr algn="l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егиональные </a:t>
            </a:r>
            <a:b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нновационные </a:t>
            </a:r>
            <a:b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лощадки</a:t>
            </a:r>
            <a:b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области</a:t>
            </a:r>
            <a:b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81500" y="5281856"/>
            <a:ext cx="3429000" cy="417899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b="1" spc="-8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2020 г.</a:t>
            </a:r>
            <a:endParaRPr lang="ru-RU" sz="2400" b="1" spc="-8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2104" y="364843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егиональная </a:t>
            </a:r>
            <a:b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нновационная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нфраструктура</a:t>
            </a:r>
            <a:endParaRPr lang="ru-RU" dirty="0"/>
          </a:p>
        </p:txBody>
      </p:sp>
      <p:pic>
        <p:nvPicPr>
          <p:cNvPr id="11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1577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365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1414" y="82462"/>
            <a:ext cx="10801200" cy="903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Процент муниципальных </a:t>
            </a: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организаций, </a:t>
            </a: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участвующих в ИД, от общего числа </a:t>
            </a: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МОУ </a:t>
            </a: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муниципальный образований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354005"/>
              </p:ext>
            </p:extLst>
          </p:nvPr>
        </p:nvGraphicFramePr>
        <p:xfrm>
          <a:off x="2099556" y="980728"/>
          <a:ext cx="8244916" cy="5707380"/>
        </p:xfrm>
        <a:graphic>
          <a:graphicData uri="http://schemas.openxmlformats.org/drawingml/2006/table">
            <a:tbl>
              <a:tblPr/>
              <a:tblGrid>
                <a:gridCol w="3899074"/>
                <a:gridCol w="1438944"/>
                <a:gridCol w="1431891"/>
                <a:gridCol w="1475007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Всего МОО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РИП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РИП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Тутаевский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Гаврилов-Ямский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Пошехонский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Рыбинский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Переславль-Залесский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Рыбинск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Ярославль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Мышкинский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Ростовский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Угличский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Даниловский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Ярославский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Большесельский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Борисоглебский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Брейтовский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Любимский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Некоузский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Некрасовский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Первомайский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29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2280047" y="1700809"/>
            <a:ext cx="8187928" cy="4003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Ярославской области по состоянию на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 декабря 2020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работают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855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и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образовательных организаций.</a:t>
            </a:r>
          </a:p>
          <a:p>
            <a:pPr marL="1249363" indent="-1249363">
              <a:spcBef>
                <a:spcPts val="120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9,5%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доля участия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организаций в инновационной деятельности</a:t>
            </a:r>
          </a:p>
          <a:p>
            <a:pPr marL="1249363" indent="-1249363">
              <a:spcBef>
                <a:spcPts val="120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участия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в инновационной деятельности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888" y="382634"/>
            <a:ext cx="1026318" cy="10263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1" y="6176958"/>
            <a:ext cx="8665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При расчете процента берется общее число организаций, имеющих статус РИП (заявителей и соисполнителей) по состоянию на 2020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72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3552" y="548680"/>
            <a:ext cx="5760640" cy="42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685800">
              <a:lnSpc>
                <a:spcPct val="90000"/>
              </a:lnSpc>
              <a:spcBef>
                <a:spcPct val="0"/>
              </a:spcBef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РИП</a:t>
            </a:r>
            <a:r>
              <a:rPr lang="en-US" dirty="0"/>
              <a:t> </a:t>
            </a:r>
            <a:r>
              <a:rPr lang="en-US" dirty="0"/>
              <a:t>– </a:t>
            </a:r>
            <a:r>
              <a:rPr lang="ru-RU" dirty="0"/>
              <a:t>заявители проектов (программ)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0046282"/>
              </p:ext>
            </p:extLst>
          </p:nvPr>
        </p:nvGraphicFramePr>
        <p:xfrm>
          <a:off x="1199456" y="1340768"/>
          <a:ext cx="9793088" cy="4623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9013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1544" y="548680"/>
            <a:ext cx="3600400" cy="42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РИП-соисполнители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6412658"/>
              </p:ext>
            </p:extLst>
          </p:nvPr>
        </p:nvGraphicFramePr>
        <p:xfrm>
          <a:off x="1559496" y="1412776"/>
          <a:ext cx="91440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713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3"/>
          <p:cNvSpPr/>
          <p:nvPr/>
        </p:nvSpPr>
        <p:spPr>
          <a:xfrm>
            <a:off x="2999657" y="1709045"/>
            <a:ext cx="6527347" cy="718850"/>
          </a:xfrm>
          <a:prstGeom prst="rect">
            <a:avLst/>
          </a:prstGeom>
          <a:noFill/>
          <a:ln>
            <a:noFill/>
          </a:ln>
        </p:spPr>
        <p:txBody>
          <a:bodyPr wrap="none" lIns="67500" tIns="33750" rIns="67500" bIns="33750"/>
          <a:lstStyle/>
          <a:p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Контакты</a:t>
            </a:r>
            <a:endParaRPr sz="4400" b="1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29" name="Рисунок 6"/>
          <p:cNvPicPr/>
          <p:nvPr/>
        </p:nvPicPr>
        <p:blipFill>
          <a:blip r:embed="rId2"/>
          <a:stretch>
            <a:fillRect/>
          </a:stretch>
        </p:blipFill>
        <p:spPr>
          <a:xfrm>
            <a:off x="1524180" y="5445224"/>
            <a:ext cx="9143820" cy="1063260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411198" y="2859901"/>
            <a:ext cx="6951711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Полищук Светлана Михайловна, руководитель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23-07-53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3" action="ppaction://hlinkfile"/>
              </a:rPr>
              <a:t>polishchuk@iro.yar.ru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Наумова Ольга Николаевна, заместитель руководителя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23-07-63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; 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naumova@iro.yar.ru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Алферова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Анна Борисовна, старший методист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23-07-6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5"/>
              </a:rPr>
              <a:t>alferova@iro.yar.ru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552" y="620688"/>
            <a:ext cx="804863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74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7566" y="1358974"/>
            <a:ext cx="9323010" cy="4003675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образования Ярославской области статус РИП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имели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организации: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25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заявители инновационных проектов*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67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соисполнители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332656"/>
            <a:ext cx="1026318" cy="102631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51384" y="5362649"/>
            <a:ext cx="11313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них 6 организаций были признаны РИП в рамках проекта «Повышение качества образования в школах с низкими результатами обучения и в школах, функционирующих в неблагоприятных социальных условиях, путем реализации региональных проектов и распространения их результатов в рамках государственной программы Российской федерации «Развитие образования» (Приказ ДО №308/01-04 от 07.12.2021)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71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1" y="260648"/>
            <a:ext cx="77692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организаций в статусе РИП, получивших статус за последние три года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745845"/>
              </p:ext>
            </p:extLst>
          </p:nvPr>
        </p:nvGraphicFramePr>
        <p:xfrm>
          <a:off x="1055440" y="1721644"/>
          <a:ext cx="10081119" cy="4731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684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2650" y="760143"/>
            <a:ext cx="7886700" cy="535531"/>
          </a:xfr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Соисполнители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788385"/>
              </p:ext>
            </p:extLst>
          </p:nvPr>
        </p:nvGraphicFramePr>
        <p:xfrm>
          <a:off x="1055439" y="1700809"/>
          <a:ext cx="10369152" cy="2882265"/>
        </p:xfrm>
        <a:graphic>
          <a:graphicData uri="http://schemas.openxmlformats.org/drawingml/2006/table">
            <a:tbl>
              <a:tblPr/>
              <a:tblGrid>
                <a:gridCol w="3207724"/>
                <a:gridCol w="2120869"/>
                <a:gridCol w="2520280"/>
                <a:gridCol w="2520279"/>
              </a:tblGrid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Проекты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(программы) РИП, реализация которых началась в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соисполнителей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присоединились в 2019г.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присоединились в 2020г.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indent="0"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2019 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2020 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459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2650" y="165102"/>
            <a:ext cx="7886700" cy="132556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РИП: проекты (программы), реализуемые в сетевой форме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5698531"/>
              </p:ext>
            </p:extLst>
          </p:nvPr>
        </p:nvGraphicFramePr>
        <p:xfrm>
          <a:off x="2152650" y="1700808"/>
          <a:ext cx="8568952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1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154722"/>
              </p:ext>
            </p:extLst>
          </p:nvPr>
        </p:nvGraphicFramePr>
        <p:xfrm>
          <a:off x="2457480" y="3573016"/>
          <a:ext cx="803100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700638"/>
              </p:ext>
            </p:extLst>
          </p:nvPr>
        </p:nvGraphicFramePr>
        <p:xfrm>
          <a:off x="2279576" y="476672"/>
          <a:ext cx="820891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4942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116633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«Сетевые» РИП: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межмуниципальные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715454"/>
              </p:ext>
            </p:extLst>
          </p:nvPr>
        </p:nvGraphicFramePr>
        <p:xfrm>
          <a:off x="2351584" y="1628800"/>
          <a:ext cx="763284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107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0879" y="289073"/>
            <a:ext cx="7704856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defTabSz="685800">
              <a:lnSpc>
                <a:spcPct val="90000"/>
              </a:lnSpc>
              <a:spcBef>
                <a:spcPct val="0"/>
              </a:spcBef>
              <a:buNone/>
              <a:defRPr sz="360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РИП-заявители проектов (программ):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распределение </a:t>
            </a:r>
            <a:r>
              <a:rPr lang="ru-RU" dirty="0"/>
              <a:t>по МО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529149"/>
              </p:ext>
            </p:extLst>
          </p:nvPr>
        </p:nvGraphicFramePr>
        <p:xfrm>
          <a:off x="936762" y="1484784"/>
          <a:ext cx="10127789" cy="4318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98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5561" y="476672"/>
            <a:ext cx="6282425" cy="42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685800">
              <a:lnSpc>
                <a:spcPct val="90000"/>
              </a:lnSpc>
              <a:spcBef>
                <a:spcPct val="0"/>
              </a:spcBef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РИП-соисполнители: распределение по МО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8124714"/>
              </p:ext>
            </p:extLst>
          </p:nvPr>
        </p:nvGraphicFramePr>
        <p:xfrm>
          <a:off x="263352" y="1124744"/>
          <a:ext cx="11593288" cy="4890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923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1987</TotalTime>
  <Words>407</Words>
  <Application>Microsoft Office PowerPoint</Application>
  <PresentationFormat>Широкоэкранный</PresentationFormat>
  <Paragraphs>127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DejaVu Sans</vt:lpstr>
      <vt:lpstr>StarSymbol</vt:lpstr>
      <vt:lpstr>Times New Roman</vt:lpstr>
      <vt:lpstr>Office Theme</vt:lpstr>
      <vt:lpstr>Тема Office</vt:lpstr>
      <vt:lpstr>Региональные  Инновационные  Площадки Ярославской области            </vt:lpstr>
      <vt:lpstr>Презентация PowerPoint</vt:lpstr>
      <vt:lpstr>Презентация PowerPoint</vt:lpstr>
      <vt:lpstr>Соисполнители</vt:lpstr>
      <vt:lpstr>РИП: проекты (программы), реализуемые в сетевой форме</vt:lpstr>
      <vt:lpstr>Презентация PowerPoint</vt:lpstr>
      <vt:lpstr>«Сетевые» РИП: межмуниципальные</vt:lpstr>
      <vt:lpstr>Презентация PowerPoint</vt:lpstr>
      <vt:lpstr>Презентация PowerPoint</vt:lpstr>
      <vt:lpstr>Процент муниципальных организаций, участвующих в ИД, от общего числа МОУ муниципальный образований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деятельности региональной  инновационной  площадки</dc:title>
  <dc:creator>Ольга Николаевна Наумова</dc:creator>
  <cp:lastModifiedBy>Анна Борисовна Алферова</cp:lastModifiedBy>
  <cp:revision>200</cp:revision>
  <cp:lastPrinted>2019-06-03T13:01:40Z</cp:lastPrinted>
  <dcterms:created xsi:type="dcterms:W3CDTF">2014-05-05T05:11:34Z</dcterms:created>
  <dcterms:modified xsi:type="dcterms:W3CDTF">2021-02-18T10:39:37Z</dcterms:modified>
</cp:coreProperties>
</file>