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4" r:id="rId2"/>
    <p:sldId id="279" r:id="rId3"/>
    <p:sldId id="282" r:id="rId4"/>
    <p:sldId id="283" r:id="rId5"/>
    <p:sldId id="280" r:id="rId6"/>
    <p:sldId id="277" r:id="rId7"/>
    <p:sldId id="266" r:id="rId8"/>
    <p:sldId id="285" r:id="rId9"/>
    <p:sldId id="286" r:id="rId10"/>
    <p:sldId id="287" r:id="rId11"/>
    <p:sldId id="276" r:id="rId12"/>
  </p:sldIdLst>
  <p:sldSz cx="9144000" cy="6858000" type="screen4x3"/>
  <p:notesSz cx="6648450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7" autoAdjust="0"/>
    <p:restoredTop sz="86439" autoAdjust="0"/>
  </p:normalViewPr>
  <p:slideViewPr>
    <p:cSldViewPr>
      <p:cViewPr>
        <p:scale>
          <a:sx n="100" d="100"/>
          <a:sy n="100" d="100"/>
        </p:scale>
        <p:origin x="-19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79D9-1565-43CB-84DC-EC92BE5341E3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845" y="4642763"/>
            <a:ext cx="531876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916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8C99C-13B5-427E-A58E-B99FDA6C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6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412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508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701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461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21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494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7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08912" cy="1224136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Тема </a:t>
            </a: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проекта (ПРОГРАММЫ):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7330407" cy="4464496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dirty="0"/>
              <a:t>Организация – заявитель проекта: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57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864096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мониторинг реализации инновационного проекта </a:t>
            </a:r>
            <a:r>
              <a:rPr lang="ru-RU" sz="18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ru-RU" sz="1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</a:t>
            </a:r>
            <a:r>
              <a:rPr lang="ru-RU" sz="18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рограммы</a:t>
            </a:r>
            <a:r>
              <a:rPr lang="ru-RU" sz="1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9964" y="1772816"/>
            <a:ext cx="7620000" cy="4085531"/>
          </a:xfrm>
        </p:spPr>
        <p:txBody>
          <a:bodyPr>
            <a:normAutofit/>
          </a:bodyPr>
          <a:lstStyle/>
          <a:p>
            <a:r>
              <a:rPr lang="ru-RU" b="0" dirty="0"/>
              <a:t>Мониторинг реализации инновационных проектов  является непрерывным процессом наблюдения, регулирования и анализа прогресса проекта, что необходимо для достижения </a:t>
            </a:r>
            <a:r>
              <a:rPr lang="ru-RU" b="0" dirty="0" smtClean="0"/>
              <a:t>цели </a:t>
            </a:r>
            <a:r>
              <a:rPr lang="ru-RU" b="0" dirty="0"/>
              <a:t>проекта в обозначенные в плане сроки</a:t>
            </a:r>
            <a:r>
              <a:rPr lang="ru-RU" b="0" dirty="0" smtClean="0"/>
              <a:t>.</a:t>
            </a:r>
          </a:p>
          <a:p>
            <a:r>
              <a:rPr lang="ru-RU" b="0" dirty="0" smtClean="0"/>
              <a:t>Представить мониторинг реализации инновационного проекта (программы) можно в таблице.</a:t>
            </a:r>
          </a:p>
          <a:p>
            <a:endParaRPr lang="ru-RU" b="0" dirty="0"/>
          </a:p>
          <a:p>
            <a:endParaRPr lang="ru-RU" b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165304"/>
            <a:ext cx="1576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10.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482390"/>
              </p:ext>
            </p:extLst>
          </p:nvPr>
        </p:nvGraphicFramePr>
        <p:xfrm>
          <a:off x="323529" y="4046336"/>
          <a:ext cx="8064895" cy="1470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5039"/>
                <a:gridCol w="1204203"/>
                <a:gridCol w="1511237"/>
                <a:gridCol w="1944216"/>
                <a:gridCol w="1800200"/>
              </a:tblGrid>
              <a:tr h="652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Критерии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Методы изучения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Форма фиксации отчетности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Периодичность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</a:tr>
              <a:tr h="409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</a:tr>
              <a:tr h="409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798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7"/>
            <a:ext cx="7715200" cy="114130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294019"/>
            <a:ext cx="6696744" cy="4373563"/>
          </a:xfrm>
        </p:spPr>
        <p:txBody>
          <a:bodyPr>
            <a:normAutofit/>
          </a:bodyPr>
          <a:lstStyle/>
          <a:p>
            <a:pPr algn="ctr"/>
            <a:endParaRPr lang="en-US" sz="2400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4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 (ПРОГРАММЫ):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0" dirty="0" smtClean="0"/>
              <a:t>Необходимо обосновывать </a:t>
            </a:r>
            <a:r>
              <a:rPr lang="ru-RU" b="0" dirty="0"/>
              <a:t>необходимость и своевременность реализации проектной </a:t>
            </a:r>
            <a:r>
              <a:rPr lang="ru-RU" b="0" dirty="0" smtClean="0"/>
              <a:t>идеи. </a:t>
            </a:r>
          </a:p>
          <a:p>
            <a:endParaRPr lang="ru-RU" b="0" dirty="0"/>
          </a:p>
          <a:p>
            <a:r>
              <a:rPr lang="ru-RU" b="0" dirty="0" smtClean="0"/>
              <a:t>Соотнесите заявляемый инновационный проект </a:t>
            </a:r>
            <a:r>
              <a:rPr lang="ru-RU" b="0" dirty="0"/>
              <a:t>(</a:t>
            </a:r>
            <a:r>
              <a:rPr lang="ru-RU" b="0" dirty="0" smtClean="0"/>
              <a:t>программу):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b="0" dirty="0" smtClean="0"/>
              <a:t> </a:t>
            </a:r>
            <a:r>
              <a:rPr lang="ru-RU" b="0" dirty="0"/>
              <a:t>с приоритетами государственной политики в сфере образования </a:t>
            </a:r>
            <a:endParaRPr lang="ru-RU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b="0" dirty="0" smtClean="0"/>
              <a:t>направлениями </a:t>
            </a:r>
            <a:r>
              <a:rPr lang="ru-RU" b="0" dirty="0"/>
              <a:t>инновационной деятельности в региональной системе образования </a:t>
            </a:r>
            <a:endParaRPr lang="ru-RU" b="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b="0" dirty="0"/>
          </a:p>
          <a:p>
            <a:r>
              <a:rPr lang="ru-RU" b="0" dirty="0" smtClean="0"/>
              <a:t>Критерий 1.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66821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63272" cy="936104"/>
          </a:xfrm>
        </p:spPr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ИННОВАЦИОННЫЙ ПОТЕНЦИАЛ ПРОЕКТА (ПРОГРАММЫ):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064896" cy="4505146"/>
          </a:xfrm>
        </p:spPr>
        <p:txBody>
          <a:bodyPr>
            <a:normAutofit/>
          </a:bodyPr>
          <a:lstStyle/>
          <a:p>
            <a:r>
              <a:rPr lang="ru-RU" b="0" dirty="0" smtClean="0"/>
              <a:t>Обосновать новизну идеи и наличие </a:t>
            </a:r>
            <a:r>
              <a:rPr lang="ru-RU" b="0" dirty="0"/>
              <a:t>конкурентного </a:t>
            </a:r>
            <a:r>
              <a:rPr lang="ru-RU" b="0" dirty="0" smtClean="0"/>
              <a:t>преимущества, т.е.</a:t>
            </a:r>
            <a:r>
              <a:rPr lang="ru-RU" dirty="0" smtClean="0"/>
              <a:t> </a:t>
            </a:r>
            <a:r>
              <a:rPr lang="ru-RU" b="0" dirty="0"/>
              <a:t>уникальных характеристик, которые выгодно отличают </a:t>
            </a:r>
            <a:r>
              <a:rPr lang="ru-RU" b="0" dirty="0" smtClean="0"/>
              <a:t>разработанный продукт или новую (усовершенствованную) практику </a:t>
            </a:r>
            <a:r>
              <a:rPr lang="ru-RU" b="0" dirty="0"/>
              <a:t>от других аналогичных.</a:t>
            </a:r>
          </a:p>
          <a:p>
            <a:endParaRPr lang="ru-RU" b="0" dirty="0"/>
          </a:p>
          <a:p>
            <a:endParaRPr lang="ru-RU" b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877272"/>
            <a:ext cx="144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2.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95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cap="all" spc="-6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ЗАДАЧИ проекта:</a:t>
            </a:r>
          </a:p>
        </p:txBody>
      </p:sp>
    </p:spTree>
    <p:extLst>
      <p:ext uri="{BB962C8B-B14F-4D97-AF65-F5344CB8AC3E}">
        <p14:creationId xmlns:p14="http://schemas.microsoft.com/office/powerpoint/2010/main" val="2123187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1198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Реализуемость проекта: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7620000" cy="4373563"/>
          </a:xfrm>
        </p:spPr>
        <p:txBody>
          <a:bodyPr>
            <a:normAutofit/>
          </a:bodyPr>
          <a:lstStyle/>
          <a:p>
            <a:r>
              <a:rPr lang="ru-RU" b="0" dirty="0" smtClean="0"/>
              <a:t>1. Представить дорожную карту реализации проекта (программы) с указанием сроков, плана и объема работ, результатов каждого этапа</a:t>
            </a:r>
          </a:p>
          <a:p>
            <a:r>
              <a:rPr lang="ru-RU" b="0" dirty="0"/>
              <a:t>2. Познакомить  с составом команды, которая будет реализовывать проект   </a:t>
            </a:r>
          </a:p>
          <a:p>
            <a:endParaRPr lang="ru-RU" dirty="0"/>
          </a:p>
          <a:p>
            <a:r>
              <a:rPr lang="ru-RU" sz="2100" b="0" dirty="0"/>
              <a:t>Докажите экспертам, что реализуя запланированные действия в обозначенные сроки определенной командой вы сможете достичь заявленных </a:t>
            </a:r>
            <a:r>
              <a:rPr lang="ru-RU" sz="2100" b="0" dirty="0" smtClean="0"/>
              <a:t>результатов.</a:t>
            </a:r>
            <a:endParaRPr lang="ru-RU" sz="2100" b="0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805264"/>
            <a:ext cx="1704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3, 4.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10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147248" cy="6876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(программы)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7403976" cy="4536504"/>
          </a:xfrm>
        </p:spPr>
        <p:txBody>
          <a:bodyPr>
            <a:normAutofit lnSpcReduction="10000"/>
          </a:bodyPr>
          <a:lstStyle/>
          <a:p>
            <a:r>
              <a:rPr lang="ru-RU" b="0" dirty="0"/>
              <a:t>Представьте </a:t>
            </a:r>
            <a:r>
              <a:rPr lang="ru-RU" b="0" dirty="0" smtClean="0"/>
              <a:t>предполагаемые результаты проекта (программы):</a:t>
            </a:r>
            <a:endParaRPr lang="ru-RU" b="0" dirty="0"/>
          </a:p>
          <a:p>
            <a:r>
              <a:rPr lang="ru-RU" b="0" dirty="0"/>
              <a:t>На уровне обучающегося (воспитанника)</a:t>
            </a:r>
          </a:p>
          <a:p>
            <a:r>
              <a:rPr lang="ru-RU" b="0" dirty="0"/>
              <a:t>На уровне педагога</a:t>
            </a:r>
          </a:p>
          <a:p>
            <a:r>
              <a:rPr lang="ru-RU" b="0" dirty="0"/>
              <a:t>Др.</a:t>
            </a:r>
          </a:p>
          <a:p>
            <a:r>
              <a:rPr lang="ru-RU" b="0" dirty="0" smtClean="0"/>
              <a:t>Поясните</a:t>
            </a:r>
            <a:r>
              <a:rPr lang="ru-RU" b="0" dirty="0"/>
              <a:t>, что будет продуктом деятельности </a:t>
            </a:r>
            <a:r>
              <a:rPr lang="ru-RU" b="0" dirty="0" smtClean="0"/>
              <a:t>РИП .</a:t>
            </a:r>
          </a:p>
          <a:p>
            <a:r>
              <a:rPr lang="ru-RU" sz="1600" b="0" dirty="0" smtClean="0"/>
              <a:t>(</a:t>
            </a:r>
            <a:r>
              <a:rPr lang="ru-RU" sz="1600" b="0" dirty="0"/>
              <a:t>Инновационный продукт представляет собой </a:t>
            </a:r>
            <a:r>
              <a:rPr lang="ru-RU" sz="1600" b="0" u="sng" dirty="0"/>
              <a:t>издание,</a:t>
            </a:r>
            <a:r>
              <a:rPr lang="ru-RU" sz="1600" b="0" dirty="0"/>
              <a:t> например: учебно-методическое пособие, сборник методических материалов, практическое пособие и т.д. РИП обязуется представить готовый инновационный продукт (опубликованный или рукопись) в конце реализации проекта.</a:t>
            </a:r>
          </a:p>
          <a:p>
            <a:r>
              <a:rPr lang="ru-RU" b="0" dirty="0" smtClean="0"/>
              <a:t>Докажите что заявленные результаты </a:t>
            </a:r>
            <a:r>
              <a:rPr lang="ru-RU" b="0" dirty="0"/>
              <a:t>и </a:t>
            </a:r>
            <a:r>
              <a:rPr lang="ru-RU" b="0" dirty="0" smtClean="0"/>
              <a:t>продукты </a:t>
            </a:r>
            <a:r>
              <a:rPr lang="ru-RU" b="0" dirty="0"/>
              <a:t>инновационного проекта (программы</a:t>
            </a:r>
            <a:r>
              <a:rPr lang="ru-RU" b="0" dirty="0" smtClean="0"/>
              <a:t>)  будут востребованы </a:t>
            </a:r>
            <a:r>
              <a:rPr lang="ru-RU" b="0" dirty="0"/>
              <a:t>в региональной системе </a:t>
            </a:r>
            <a:r>
              <a:rPr lang="ru-RU" b="0" dirty="0" smtClean="0"/>
              <a:t>образования.</a:t>
            </a:r>
            <a:endParaRPr lang="ru-RU" b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805264"/>
            <a:ext cx="144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5.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9557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93610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внедрению и распространению результатов инновационного проекта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772816"/>
            <a:ext cx="7931224" cy="4176464"/>
          </a:xfrm>
        </p:spPr>
        <p:txBody>
          <a:bodyPr>
            <a:normAutofit fontScale="92500" lnSpcReduction="20000"/>
          </a:bodyPr>
          <a:lstStyle/>
          <a:p>
            <a:r>
              <a:rPr lang="ru-RU" b="0" dirty="0"/>
              <a:t>Изложите свое видение по внедрению,  распространению  и трансляции результатов </a:t>
            </a:r>
            <a:r>
              <a:rPr lang="ru-RU" b="0" dirty="0" smtClean="0"/>
              <a:t>проекта (инновации).</a:t>
            </a:r>
            <a:endParaRPr lang="ru-RU" b="0" dirty="0"/>
          </a:p>
          <a:p>
            <a:r>
              <a:rPr lang="ru-RU" b="0" dirty="0"/>
              <a:t>Внедрение инноваций – это внутренние преобразования, позволяющие обеспечить качественный рост всех процессов в </a:t>
            </a:r>
            <a:r>
              <a:rPr lang="ru-RU" b="0" dirty="0" smtClean="0"/>
              <a:t>организации.</a:t>
            </a:r>
          </a:p>
          <a:p>
            <a:r>
              <a:rPr lang="ru-RU" b="0" dirty="0" smtClean="0"/>
              <a:t>Распространение инноваций - </a:t>
            </a:r>
            <a:r>
              <a:rPr lang="ru-RU" sz="2100" b="0" dirty="0"/>
              <a:t>это информационный процесс, в котором инновации передаются через определённые каналы на протяжении определённого времени </a:t>
            </a:r>
            <a:r>
              <a:rPr lang="ru-RU" sz="2100" b="0" dirty="0" smtClean="0"/>
              <a:t>в региональной системе образования.</a:t>
            </a:r>
            <a:endParaRPr lang="ru-RU" sz="2100" b="0" dirty="0">
              <a:solidFill>
                <a:schemeClr val="tx2"/>
              </a:solidFill>
            </a:endParaRPr>
          </a:p>
          <a:p>
            <a:r>
              <a:rPr lang="ru-RU" sz="2100" b="0" dirty="0"/>
              <a:t>Трансляция инновационной образовательной практики </a:t>
            </a:r>
            <a:r>
              <a:rPr lang="ru-RU" sz="2100" b="0" dirty="0" smtClean="0"/>
              <a:t>– это </a:t>
            </a:r>
            <a:r>
              <a:rPr lang="ru-RU" sz="2100" b="0" dirty="0"/>
              <a:t>процесс предъявления содержания инновационной образовательной практики заинтересованному педагогическому сообществу с последующим воспроизведением ее в новых условиях.</a:t>
            </a:r>
          </a:p>
          <a:p>
            <a:endParaRPr lang="ru-RU" b="0" dirty="0" smtClean="0"/>
          </a:p>
          <a:p>
            <a:endParaRPr lang="ru-RU" b="0" dirty="0" smtClean="0"/>
          </a:p>
          <a:p>
            <a:endParaRPr lang="ru-RU" b="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6093296"/>
            <a:ext cx="1704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6, 7.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3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433467"/>
          </a:xfrm>
        </p:spPr>
        <p:txBody>
          <a:bodyPr/>
          <a:lstStyle/>
          <a:p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- СОИСПОЛНИТЕЛИ:</a:t>
            </a:r>
          </a:p>
          <a:p>
            <a:endParaRPr lang="ru-RU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dirty="0"/>
              <a:t>Перечислить организации </a:t>
            </a:r>
            <a:r>
              <a:rPr lang="ru-RU" b="0" dirty="0" smtClean="0"/>
              <a:t>– соисполнители и объяснить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dirty="0" smtClean="0"/>
              <a:t>целесообразность их привлечения. </a:t>
            </a:r>
          </a:p>
          <a:p>
            <a:r>
              <a:rPr lang="ru-RU" b="0" dirty="0" smtClean="0"/>
              <a:t>Какие задачи они выполняют при реализации инновационного проекта (программы)?</a:t>
            </a:r>
            <a:endParaRPr lang="en-US" b="0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6093296"/>
            <a:ext cx="144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8.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937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611986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Возможные риски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7620000" cy="4752528"/>
          </a:xfrm>
        </p:spPr>
        <p:txBody>
          <a:bodyPr>
            <a:normAutofit/>
          </a:bodyPr>
          <a:lstStyle/>
          <a:p>
            <a:r>
              <a:rPr lang="ru-RU" b="0" dirty="0"/>
              <a:t>Риск инновационного проекта - это степень опасности для успешного осуществления </a:t>
            </a:r>
            <a:r>
              <a:rPr lang="ru-RU" b="0" dirty="0" smtClean="0"/>
              <a:t>проекта. </a:t>
            </a:r>
          </a:p>
          <a:p>
            <a:r>
              <a:rPr lang="ru-RU" b="0" dirty="0" smtClean="0"/>
              <a:t>Понятием </a:t>
            </a:r>
            <a:r>
              <a:rPr lang="ru-RU" b="0" dirty="0"/>
              <a:t>риска характеризуется неопределенность, связанная с возможностью возникновения в ходе реализации проекта неблагоприятных ситуаций и последствий. При этом выделяются случаи объективных и субъективных вероятностей</a:t>
            </a:r>
            <a:r>
              <a:rPr lang="ru-RU" b="0" dirty="0" smtClean="0"/>
              <a:t>.</a:t>
            </a:r>
          </a:p>
          <a:p>
            <a:r>
              <a:rPr lang="ru-RU" b="0" dirty="0" smtClean="0"/>
              <a:t>Представьте возможные риски реализации инновационного проекта (программы) и процедуры их снижения (</a:t>
            </a:r>
            <a:r>
              <a:rPr lang="ru-RU" b="0" dirty="0"/>
              <a:t>меры реагирования на риски</a:t>
            </a:r>
            <a:r>
              <a:rPr lang="ru-RU" b="0" dirty="0" smtClean="0"/>
              <a:t>).</a:t>
            </a:r>
            <a:endParaRPr lang="ru-RU" b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165304"/>
            <a:ext cx="144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9.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97734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2317</TotalTime>
  <Words>456</Words>
  <Application>Microsoft Office PowerPoint</Application>
  <PresentationFormat>Экран (4:3)</PresentationFormat>
  <Paragraphs>77</Paragraphs>
  <Slides>11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Главная</vt:lpstr>
      <vt:lpstr>Тема проекта (ПРОГРАММЫ):  </vt:lpstr>
      <vt:lpstr>Актуальность проекта (ПРОГРАММЫ): </vt:lpstr>
      <vt:lpstr>ИННОВАЦИОННЫЙ ПОТЕНЦИАЛ ПРОЕКТА (ПРОГРАММЫ):</vt:lpstr>
      <vt:lpstr>Цель проекта:</vt:lpstr>
      <vt:lpstr>Реализуемость проекта:</vt:lpstr>
      <vt:lpstr>Ожидаемые Результаты реализации проекта (программы)</vt:lpstr>
      <vt:lpstr>Предложения по внедрению и распространению результатов инновационного проекта</vt:lpstr>
      <vt:lpstr>Презентация PowerPoint</vt:lpstr>
      <vt:lpstr>Возможные риски</vt:lpstr>
      <vt:lpstr>мониторинг реализации инновационного проекта (Программы)</vt:lpstr>
      <vt:lpstr>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деятельности региональной  инновационной  площадки</dc:title>
  <dc:creator>Ольга Николаевна Наумова</dc:creator>
  <cp:lastModifiedBy>Татьяна Александровна Лейнганг</cp:lastModifiedBy>
  <cp:revision>183</cp:revision>
  <cp:lastPrinted>2018-03-30T11:39:22Z</cp:lastPrinted>
  <dcterms:created xsi:type="dcterms:W3CDTF">2014-05-05T05:11:34Z</dcterms:created>
  <dcterms:modified xsi:type="dcterms:W3CDTF">2022-11-24T10:29:28Z</dcterms:modified>
</cp:coreProperties>
</file>