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6" r:id="rId2"/>
    <p:sldId id="301" r:id="rId3"/>
    <p:sldId id="274" r:id="rId4"/>
    <p:sldId id="298" r:id="rId5"/>
    <p:sldId id="272" r:id="rId6"/>
    <p:sldId id="299" r:id="rId7"/>
    <p:sldId id="291" r:id="rId8"/>
    <p:sldId id="302" r:id="rId9"/>
    <p:sldId id="303" r:id="rId10"/>
    <p:sldId id="304" r:id="rId11"/>
    <p:sldId id="305" r:id="rId1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DD5322F-EAD9-4E9C-AAFB-1ACD7658D846}">
          <p14:sldIdLst>
            <p14:sldId id="306"/>
            <p14:sldId id="301"/>
            <p14:sldId id="274"/>
            <p14:sldId id="298"/>
            <p14:sldId id="272"/>
            <p14:sldId id="299"/>
            <p14:sldId id="291"/>
            <p14:sldId id="302"/>
            <p14:sldId id="303"/>
            <p14:sldId id="304"/>
            <p14:sldId id="30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539EE-8C93-49FF-B280-2B5661D05475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77647C8-0A01-48DE-A604-9FDBFBC37664}">
      <dgm:prSet phldrT="[Текст]" custT="1"/>
      <dgm:spPr/>
      <dgm:t>
        <a:bodyPr/>
        <a:lstStyle/>
        <a:p>
          <a:r>
            <a:rPr lang="ru-RU" sz="1800" b="1" i="1" dirty="0" smtClean="0"/>
            <a:t>Управление системой</a:t>
          </a:r>
          <a:endParaRPr lang="ru-RU" sz="1800" dirty="0"/>
        </a:p>
      </dgm:t>
    </dgm:pt>
    <dgm:pt modelId="{AC6031A1-3CC9-4A79-B9E9-C1620799F699}" type="parTrans" cxnId="{2FB23B60-C21D-4181-8370-3769E416FE47}">
      <dgm:prSet/>
      <dgm:spPr/>
      <dgm:t>
        <a:bodyPr/>
        <a:lstStyle/>
        <a:p>
          <a:endParaRPr lang="ru-RU"/>
        </a:p>
      </dgm:t>
    </dgm:pt>
    <dgm:pt modelId="{9622934F-AB3C-46A5-B2B7-69FF10588577}" type="sibTrans" cxnId="{2FB23B60-C21D-4181-8370-3769E416FE47}">
      <dgm:prSet/>
      <dgm:spPr/>
      <dgm:t>
        <a:bodyPr/>
        <a:lstStyle/>
        <a:p>
          <a:endParaRPr lang="ru-RU"/>
        </a:p>
      </dgm:t>
    </dgm:pt>
    <dgm:pt modelId="{A8089846-6CF7-41BA-9C96-55FFC86AB2B0}">
      <dgm:prSet phldrT="[Текст]" custT="1"/>
      <dgm:spPr/>
      <dgm:t>
        <a:bodyPr/>
        <a:lstStyle/>
        <a:p>
          <a:r>
            <a:rPr lang="ru-RU" sz="1800" i="1" dirty="0" smtClean="0"/>
            <a:t>Организация и содержание образовательной деятельности</a:t>
          </a:r>
          <a:endParaRPr lang="ru-RU" sz="1800" dirty="0"/>
        </a:p>
      </dgm:t>
    </dgm:pt>
    <dgm:pt modelId="{B6FA0EC5-7AFE-4C95-9487-DA097B7BF0F5}" type="parTrans" cxnId="{5703D61B-A386-4DD3-B816-D6A804B7F598}">
      <dgm:prSet/>
      <dgm:spPr/>
      <dgm:t>
        <a:bodyPr/>
        <a:lstStyle/>
        <a:p>
          <a:endParaRPr lang="ru-RU"/>
        </a:p>
      </dgm:t>
    </dgm:pt>
    <dgm:pt modelId="{7926E1A4-2BB1-4DA6-B600-7AF1AD68A948}" type="sibTrans" cxnId="{5703D61B-A386-4DD3-B816-D6A804B7F598}">
      <dgm:prSet/>
      <dgm:spPr/>
      <dgm:t>
        <a:bodyPr/>
        <a:lstStyle/>
        <a:p>
          <a:endParaRPr lang="ru-RU"/>
        </a:p>
      </dgm:t>
    </dgm:pt>
    <dgm:pt modelId="{FFCAE629-D868-4DD8-878B-27B8FBEA1485}">
      <dgm:prSet phldrT="[Текст]" custT="1"/>
      <dgm:spPr/>
      <dgm:t>
        <a:bodyPr/>
        <a:lstStyle/>
        <a:p>
          <a:r>
            <a:rPr lang="ru-RU" sz="2000" i="1" dirty="0" smtClean="0"/>
            <a:t>Мониторинг результатов</a:t>
          </a:r>
          <a:endParaRPr lang="ru-RU" sz="2000" dirty="0"/>
        </a:p>
      </dgm:t>
    </dgm:pt>
    <dgm:pt modelId="{A48D3EDB-BBCE-4B4F-8B99-CC3D5CE3D4D5}" type="parTrans" cxnId="{97D75685-17AB-4704-B166-08BCA596DF28}">
      <dgm:prSet/>
      <dgm:spPr/>
      <dgm:t>
        <a:bodyPr/>
        <a:lstStyle/>
        <a:p>
          <a:endParaRPr lang="ru-RU"/>
        </a:p>
      </dgm:t>
    </dgm:pt>
    <dgm:pt modelId="{1518430F-49FE-4EED-8C1B-AB127B4D3554}" type="sibTrans" cxnId="{97D75685-17AB-4704-B166-08BCA596DF28}">
      <dgm:prSet/>
      <dgm:spPr/>
      <dgm:t>
        <a:bodyPr/>
        <a:lstStyle/>
        <a:p>
          <a:endParaRPr lang="ru-RU"/>
        </a:p>
      </dgm:t>
    </dgm:pt>
    <dgm:pt modelId="{CBA0BAB3-AA1A-4864-BA20-A46607799359}">
      <dgm:prSet phldrT="[Текст]" custT="1"/>
      <dgm:spPr/>
      <dgm:t>
        <a:bodyPr/>
        <a:lstStyle/>
        <a:p>
          <a:r>
            <a:rPr lang="ru-RU" sz="2400" i="1" dirty="0" smtClean="0"/>
            <a:t>ВСОКО</a:t>
          </a:r>
          <a:endParaRPr lang="ru-RU" sz="2400" i="1" dirty="0"/>
        </a:p>
      </dgm:t>
    </dgm:pt>
    <dgm:pt modelId="{B6E034BC-72C1-4040-B061-A288B7362145}" type="parTrans" cxnId="{563E61DB-15D9-461E-8418-C4BEE32CE6BA}">
      <dgm:prSet/>
      <dgm:spPr/>
      <dgm:t>
        <a:bodyPr/>
        <a:lstStyle/>
        <a:p>
          <a:endParaRPr lang="ru-RU"/>
        </a:p>
      </dgm:t>
    </dgm:pt>
    <dgm:pt modelId="{FAD45D30-7112-4D38-B7F0-1406556C67E8}" type="sibTrans" cxnId="{563E61DB-15D9-461E-8418-C4BEE32CE6BA}">
      <dgm:prSet/>
      <dgm:spPr/>
      <dgm:t>
        <a:bodyPr/>
        <a:lstStyle/>
        <a:p>
          <a:endParaRPr lang="ru-RU"/>
        </a:p>
      </dgm:t>
    </dgm:pt>
    <dgm:pt modelId="{712FC57F-AF75-4071-B124-CAE40901854A}">
      <dgm:prSet phldrT="[Текст]" custT="1"/>
      <dgm:spPr/>
      <dgm:t>
        <a:bodyPr/>
        <a:lstStyle/>
        <a:p>
          <a:r>
            <a:rPr lang="ru-RU" sz="1800" i="1" dirty="0" smtClean="0"/>
            <a:t>Система методической работы</a:t>
          </a:r>
          <a:endParaRPr lang="ru-RU" sz="1800" dirty="0"/>
        </a:p>
      </dgm:t>
    </dgm:pt>
    <dgm:pt modelId="{2E54CDEF-6675-4C9D-A618-1B37AC1441A7}" type="parTrans" cxnId="{79818F1A-F9F4-4E5A-956D-BB9B0D29E951}">
      <dgm:prSet/>
      <dgm:spPr/>
      <dgm:t>
        <a:bodyPr/>
        <a:lstStyle/>
        <a:p>
          <a:endParaRPr lang="ru-RU"/>
        </a:p>
      </dgm:t>
    </dgm:pt>
    <dgm:pt modelId="{63EA31E6-384F-47BF-87DE-838501F86180}" type="sibTrans" cxnId="{79818F1A-F9F4-4E5A-956D-BB9B0D29E951}">
      <dgm:prSet/>
      <dgm:spPr/>
      <dgm:t>
        <a:bodyPr/>
        <a:lstStyle/>
        <a:p>
          <a:endParaRPr lang="ru-RU"/>
        </a:p>
      </dgm:t>
    </dgm:pt>
    <dgm:pt modelId="{000003C5-E78E-4031-A1D9-79910C899655}" type="pres">
      <dgm:prSet presAssocID="{137539EE-8C93-49FF-B280-2B5661D054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C6D3CD-4B92-4536-BD3E-3C7D9AFB43E3}" type="pres">
      <dgm:prSet presAssocID="{137539EE-8C93-49FF-B280-2B5661D05475}" presName="cycle" presStyleCnt="0"/>
      <dgm:spPr/>
    </dgm:pt>
    <dgm:pt modelId="{64E5849F-4F50-4A0D-80B8-670E42903DE2}" type="pres">
      <dgm:prSet presAssocID="{577647C8-0A01-48DE-A604-9FDBFBC37664}" presName="nodeFirstNode" presStyleLbl="node1" presStyleIdx="0" presStyleCnt="5" custScaleX="1352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D3CA4-85A1-4C16-89FC-3002E81B0223}" type="pres">
      <dgm:prSet presAssocID="{9622934F-AB3C-46A5-B2B7-69FF10588577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C8B30D40-7800-4AEE-BF3B-20C395D6539A}" type="pres">
      <dgm:prSet presAssocID="{A8089846-6CF7-41BA-9C96-55FFC86AB2B0}" presName="nodeFollowingNodes" presStyleLbl="node1" presStyleIdx="1" presStyleCnt="5" custScaleX="112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27F07-AD1C-489B-9982-C102246BC931}" type="pres">
      <dgm:prSet presAssocID="{FFCAE629-D868-4DD8-878B-27B8FBEA1485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978F9-0D11-4739-9792-7678D32E58D5}" type="pres">
      <dgm:prSet presAssocID="{CBA0BAB3-AA1A-4864-BA20-A46607799359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A018D0-2908-469D-8040-23AB4FA6DA69}" type="pres">
      <dgm:prSet presAssocID="{712FC57F-AF75-4071-B124-CAE40901854A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B23B60-C21D-4181-8370-3769E416FE47}" srcId="{137539EE-8C93-49FF-B280-2B5661D05475}" destId="{577647C8-0A01-48DE-A604-9FDBFBC37664}" srcOrd="0" destOrd="0" parTransId="{AC6031A1-3CC9-4A79-B9E9-C1620799F699}" sibTransId="{9622934F-AB3C-46A5-B2B7-69FF10588577}"/>
    <dgm:cxn modelId="{97D75685-17AB-4704-B166-08BCA596DF28}" srcId="{137539EE-8C93-49FF-B280-2B5661D05475}" destId="{FFCAE629-D868-4DD8-878B-27B8FBEA1485}" srcOrd="2" destOrd="0" parTransId="{A48D3EDB-BBCE-4B4F-8B99-CC3D5CE3D4D5}" sibTransId="{1518430F-49FE-4EED-8C1B-AB127B4D3554}"/>
    <dgm:cxn modelId="{0CD76C5E-5389-4A9B-9A77-837E5AEB5B99}" type="presOf" srcId="{FFCAE629-D868-4DD8-878B-27B8FBEA1485}" destId="{F3127F07-AD1C-489B-9982-C102246BC931}" srcOrd="0" destOrd="0" presId="urn:microsoft.com/office/officeart/2005/8/layout/cycle3"/>
    <dgm:cxn modelId="{ED9E3BAD-5C10-413C-8680-7CB0815C8BB4}" type="presOf" srcId="{CBA0BAB3-AA1A-4864-BA20-A46607799359}" destId="{78B978F9-0D11-4739-9792-7678D32E58D5}" srcOrd="0" destOrd="0" presId="urn:microsoft.com/office/officeart/2005/8/layout/cycle3"/>
    <dgm:cxn modelId="{1E11E6FF-CD18-470D-8A8C-2481DFE56F1E}" type="presOf" srcId="{137539EE-8C93-49FF-B280-2B5661D05475}" destId="{000003C5-E78E-4031-A1D9-79910C899655}" srcOrd="0" destOrd="0" presId="urn:microsoft.com/office/officeart/2005/8/layout/cycle3"/>
    <dgm:cxn modelId="{EF535C39-B239-4FAC-B6F2-0264E215C5BA}" type="presOf" srcId="{A8089846-6CF7-41BA-9C96-55FFC86AB2B0}" destId="{C8B30D40-7800-4AEE-BF3B-20C395D6539A}" srcOrd="0" destOrd="0" presId="urn:microsoft.com/office/officeart/2005/8/layout/cycle3"/>
    <dgm:cxn modelId="{E8CB19C5-7457-4850-B3E5-CB218B3344C1}" type="presOf" srcId="{577647C8-0A01-48DE-A604-9FDBFBC37664}" destId="{64E5849F-4F50-4A0D-80B8-670E42903DE2}" srcOrd="0" destOrd="0" presId="urn:microsoft.com/office/officeart/2005/8/layout/cycle3"/>
    <dgm:cxn modelId="{563E61DB-15D9-461E-8418-C4BEE32CE6BA}" srcId="{137539EE-8C93-49FF-B280-2B5661D05475}" destId="{CBA0BAB3-AA1A-4864-BA20-A46607799359}" srcOrd="3" destOrd="0" parTransId="{B6E034BC-72C1-4040-B061-A288B7362145}" sibTransId="{FAD45D30-7112-4D38-B7F0-1406556C67E8}"/>
    <dgm:cxn modelId="{5703D61B-A386-4DD3-B816-D6A804B7F598}" srcId="{137539EE-8C93-49FF-B280-2B5661D05475}" destId="{A8089846-6CF7-41BA-9C96-55FFC86AB2B0}" srcOrd="1" destOrd="0" parTransId="{B6FA0EC5-7AFE-4C95-9487-DA097B7BF0F5}" sibTransId="{7926E1A4-2BB1-4DA6-B600-7AF1AD68A948}"/>
    <dgm:cxn modelId="{79818F1A-F9F4-4E5A-956D-BB9B0D29E951}" srcId="{137539EE-8C93-49FF-B280-2B5661D05475}" destId="{712FC57F-AF75-4071-B124-CAE40901854A}" srcOrd="4" destOrd="0" parTransId="{2E54CDEF-6675-4C9D-A618-1B37AC1441A7}" sibTransId="{63EA31E6-384F-47BF-87DE-838501F86180}"/>
    <dgm:cxn modelId="{CAE77E23-D25D-4697-8E0D-A6D1990D3481}" type="presOf" srcId="{712FC57F-AF75-4071-B124-CAE40901854A}" destId="{1EA018D0-2908-469D-8040-23AB4FA6DA69}" srcOrd="0" destOrd="0" presId="urn:microsoft.com/office/officeart/2005/8/layout/cycle3"/>
    <dgm:cxn modelId="{ECF01FC1-1FE9-4B6A-B1FE-FE5CDD76342E}" type="presOf" srcId="{9622934F-AB3C-46A5-B2B7-69FF10588577}" destId="{D4DD3CA4-85A1-4C16-89FC-3002E81B0223}" srcOrd="0" destOrd="0" presId="urn:microsoft.com/office/officeart/2005/8/layout/cycle3"/>
    <dgm:cxn modelId="{91D7CDE9-758F-4FAD-8BEA-64578684A292}" type="presParOf" srcId="{000003C5-E78E-4031-A1D9-79910C899655}" destId="{51C6D3CD-4B92-4536-BD3E-3C7D9AFB43E3}" srcOrd="0" destOrd="0" presId="urn:microsoft.com/office/officeart/2005/8/layout/cycle3"/>
    <dgm:cxn modelId="{17A4C82D-5259-4855-BF73-04E6D65EFD31}" type="presParOf" srcId="{51C6D3CD-4B92-4536-BD3E-3C7D9AFB43E3}" destId="{64E5849F-4F50-4A0D-80B8-670E42903DE2}" srcOrd="0" destOrd="0" presId="urn:microsoft.com/office/officeart/2005/8/layout/cycle3"/>
    <dgm:cxn modelId="{2279DFD1-9FF6-49A1-84A1-E6252D6D19C3}" type="presParOf" srcId="{51C6D3CD-4B92-4536-BD3E-3C7D9AFB43E3}" destId="{D4DD3CA4-85A1-4C16-89FC-3002E81B0223}" srcOrd="1" destOrd="0" presId="urn:microsoft.com/office/officeart/2005/8/layout/cycle3"/>
    <dgm:cxn modelId="{29FA9A80-26F7-4FC6-A7E1-E4CDAE586181}" type="presParOf" srcId="{51C6D3CD-4B92-4536-BD3E-3C7D9AFB43E3}" destId="{C8B30D40-7800-4AEE-BF3B-20C395D6539A}" srcOrd="2" destOrd="0" presId="urn:microsoft.com/office/officeart/2005/8/layout/cycle3"/>
    <dgm:cxn modelId="{034A02B1-F094-43AC-804B-859E00A4FE27}" type="presParOf" srcId="{51C6D3CD-4B92-4536-BD3E-3C7D9AFB43E3}" destId="{F3127F07-AD1C-489B-9982-C102246BC931}" srcOrd="3" destOrd="0" presId="urn:microsoft.com/office/officeart/2005/8/layout/cycle3"/>
    <dgm:cxn modelId="{B34BBC7A-8C4C-47B3-852D-ED9DB105F220}" type="presParOf" srcId="{51C6D3CD-4B92-4536-BD3E-3C7D9AFB43E3}" destId="{78B978F9-0D11-4739-9792-7678D32E58D5}" srcOrd="4" destOrd="0" presId="urn:microsoft.com/office/officeart/2005/8/layout/cycle3"/>
    <dgm:cxn modelId="{4E421AEE-0E9C-4AFC-AD87-411FB31FBCD0}" type="presParOf" srcId="{51C6D3CD-4B92-4536-BD3E-3C7D9AFB43E3}" destId="{1EA018D0-2908-469D-8040-23AB4FA6DA6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539EE-8C93-49FF-B280-2B5661D05475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77647C8-0A01-48DE-A604-9FDBFBC37664}">
      <dgm:prSet phldrT="[Текст]" custT="1"/>
      <dgm:spPr/>
      <dgm:t>
        <a:bodyPr/>
        <a:lstStyle/>
        <a:p>
          <a:r>
            <a:rPr lang="ru-RU" sz="1400" b="1" i="1" dirty="0" smtClean="0"/>
            <a:t>Управление системой</a:t>
          </a:r>
          <a:endParaRPr lang="ru-RU" sz="1400" dirty="0"/>
        </a:p>
      </dgm:t>
    </dgm:pt>
    <dgm:pt modelId="{AC6031A1-3CC9-4A79-B9E9-C1620799F699}" type="parTrans" cxnId="{2FB23B60-C21D-4181-8370-3769E416FE47}">
      <dgm:prSet/>
      <dgm:spPr/>
      <dgm:t>
        <a:bodyPr/>
        <a:lstStyle/>
        <a:p>
          <a:endParaRPr lang="ru-RU"/>
        </a:p>
      </dgm:t>
    </dgm:pt>
    <dgm:pt modelId="{9622934F-AB3C-46A5-B2B7-69FF10588577}" type="sibTrans" cxnId="{2FB23B60-C21D-4181-8370-3769E416FE47}">
      <dgm:prSet/>
      <dgm:spPr/>
      <dgm:t>
        <a:bodyPr/>
        <a:lstStyle/>
        <a:p>
          <a:endParaRPr lang="ru-RU"/>
        </a:p>
      </dgm:t>
    </dgm:pt>
    <dgm:pt modelId="{A8089846-6CF7-41BA-9C96-55FFC86AB2B0}">
      <dgm:prSet phldrT="[Текст]" custT="1"/>
      <dgm:spPr/>
      <dgm:t>
        <a:bodyPr/>
        <a:lstStyle/>
        <a:p>
          <a:r>
            <a:rPr lang="ru-RU" sz="1200" i="1" dirty="0" smtClean="0"/>
            <a:t>Организация и содержание образовательной деятельности</a:t>
          </a:r>
          <a:endParaRPr lang="ru-RU" sz="1200" dirty="0"/>
        </a:p>
      </dgm:t>
    </dgm:pt>
    <dgm:pt modelId="{B6FA0EC5-7AFE-4C95-9487-DA097B7BF0F5}" type="parTrans" cxnId="{5703D61B-A386-4DD3-B816-D6A804B7F598}">
      <dgm:prSet/>
      <dgm:spPr/>
      <dgm:t>
        <a:bodyPr/>
        <a:lstStyle/>
        <a:p>
          <a:endParaRPr lang="ru-RU"/>
        </a:p>
      </dgm:t>
    </dgm:pt>
    <dgm:pt modelId="{7926E1A4-2BB1-4DA6-B600-7AF1AD68A948}" type="sibTrans" cxnId="{5703D61B-A386-4DD3-B816-D6A804B7F598}">
      <dgm:prSet/>
      <dgm:spPr/>
      <dgm:t>
        <a:bodyPr/>
        <a:lstStyle/>
        <a:p>
          <a:endParaRPr lang="ru-RU"/>
        </a:p>
      </dgm:t>
    </dgm:pt>
    <dgm:pt modelId="{FFCAE629-D868-4DD8-878B-27B8FBEA1485}">
      <dgm:prSet phldrT="[Текст]" custT="1"/>
      <dgm:spPr/>
      <dgm:t>
        <a:bodyPr/>
        <a:lstStyle/>
        <a:p>
          <a:r>
            <a:rPr lang="ru-RU" sz="1400" i="1" dirty="0" smtClean="0"/>
            <a:t>Мониторинг результатов</a:t>
          </a:r>
          <a:endParaRPr lang="ru-RU" sz="1400" dirty="0"/>
        </a:p>
      </dgm:t>
    </dgm:pt>
    <dgm:pt modelId="{A48D3EDB-BBCE-4B4F-8B99-CC3D5CE3D4D5}" type="parTrans" cxnId="{97D75685-17AB-4704-B166-08BCA596DF28}">
      <dgm:prSet/>
      <dgm:spPr/>
      <dgm:t>
        <a:bodyPr/>
        <a:lstStyle/>
        <a:p>
          <a:endParaRPr lang="ru-RU"/>
        </a:p>
      </dgm:t>
    </dgm:pt>
    <dgm:pt modelId="{1518430F-49FE-4EED-8C1B-AB127B4D3554}" type="sibTrans" cxnId="{97D75685-17AB-4704-B166-08BCA596DF28}">
      <dgm:prSet/>
      <dgm:spPr/>
      <dgm:t>
        <a:bodyPr/>
        <a:lstStyle/>
        <a:p>
          <a:endParaRPr lang="ru-RU"/>
        </a:p>
      </dgm:t>
    </dgm:pt>
    <dgm:pt modelId="{CBA0BAB3-AA1A-4864-BA20-A46607799359}">
      <dgm:prSet phldrT="[Текст]" custT="1"/>
      <dgm:spPr/>
      <dgm:t>
        <a:bodyPr/>
        <a:lstStyle/>
        <a:p>
          <a:r>
            <a:rPr lang="ru-RU" sz="1400" i="1" dirty="0" smtClean="0"/>
            <a:t>ВСОКО</a:t>
          </a:r>
          <a:endParaRPr lang="ru-RU" sz="1400" i="1" dirty="0"/>
        </a:p>
      </dgm:t>
    </dgm:pt>
    <dgm:pt modelId="{B6E034BC-72C1-4040-B061-A288B7362145}" type="parTrans" cxnId="{563E61DB-15D9-461E-8418-C4BEE32CE6BA}">
      <dgm:prSet/>
      <dgm:spPr/>
      <dgm:t>
        <a:bodyPr/>
        <a:lstStyle/>
        <a:p>
          <a:endParaRPr lang="ru-RU"/>
        </a:p>
      </dgm:t>
    </dgm:pt>
    <dgm:pt modelId="{FAD45D30-7112-4D38-B7F0-1406556C67E8}" type="sibTrans" cxnId="{563E61DB-15D9-461E-8418-C4BEE32CE6BA}">
      <dgm:prSet/>
      <dgm:spPr/>
      <dgm:t>
        <a:bodyPr/>
        <a:lstStyle/>
        <a:p>
          <a:endParaRPr lang="ru-RU"/>
        </a:p>
      </dgm:t>
    </dgm:pt>
    <dgm:pt modelId="{712FC57F-AF75-4071-B124-CAE40901854A}">
      <dgm:prSet phldrT="[Текст]" custT="1"/>
      <dgm:spPr/>
      <dgm:t>
        <a:bodyPr/>
        <a:lstStyle/>
        <a:p>
          <a:r>
            <a:rPr lang="ru-RU" sz="1400" i="1" dirty="0" smtClean="0"/>
            <a:t>Система методической работы</a:t>
          </a:r>
          <a:endParaRPr lang="ru-RU" sz="1400" dirty="0"/>
        </a:p>
      </dgm:t>
    </dgm:pt>
    <dgm:pt modelId="{2E54CDEF-6675-4C9D-A618-1B37AC1441A7}" type="parTrans" cxnId="{79818F1A-F9F4-4E5A-956D-BB9B0D29E951}">
      <dgm:prSet/>
      <dgm:spPr/>
      <dgm:t>
        <a:bodyPr/>
        <a:lstStyle/>
        <a:p>
          <a:endParaRPr lang="ru-RU"/>
        </a:p>
      </dgm:t>
    </dgm:pt>
    <dgm:pt modelId="{63EA31E6-384F-47BF-87DE-838501F86180}" type="sibTrans" cxnId="{79818F1A-F9F4-4E5A-956D-BB9B0D29E951}">
      <dgm:prSet/>
      <dgm:spPr/>
      <dgm:t>
        <a:bodyPr/>
        <a:lstStyle/>
        <a:p>
          <a:endParaRPr lang="ru-RU"/>
        </a:p>
      </dgm:t>
    </dgm:pt>
    <dgm:pt modelId="{000003C5-E78E-4031-A1D9-79910C899655}" type="pres">
      <dgm:prSet presAssocID="{137539EE-8C93-49FF-B280-2B5661D054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C6D3CD-4B92-4536-BD3E-3C7D9AFB43E3}" type="pres">
      <dgm:prSet presAssocID="{137539EE-8C93-49FF-B280-2B5661D05475}" presName="cycle" presStyleCnt="0"/>
      <dgm:spPr/>
    </dgm:pt>
    <dgm:pt modelId="{64E5849F-4F50-4A0D-80B8-670E42903DE2}" type="pres">
      <dgm:prSet presAssocID="{577647C8-0A01-48DE-A604-9FDBFBC37664}" presName="nodeFirstNode" presStyleLbl="node1" presStyleIdx="0" presStyleCnt="5" custScaleX="1352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D3CA4-85A1-4C16-89FC-3002E81B0223}" type="pres">
      <dgm:prSet presAssocID="{9622934F-AB3C-46A5-B2B7-69FF10588577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C8B30D40-7800-4AEE-BF3B-20C395D6539A}" type="pres">
      <dgm:prSet presAssocID="{A8089846-6CF7-41BA-9C96-55FFC86AB2B0}" presName="nodeFollowingNodes" presStyleLbl="node1" presStyleIdx="1" presStyleCnt="5" custScaleX="152051" custScaleY="149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27F07-AD1C-489B-9982-C102246BC931}" type="pres">
      <dgm:prSet presAssocID="{FFCAE629-D868-4DD8-878B-27B8FBEA1485}" presName="nodeFollowingNodes" presStyleLbl="node1" presStyleIdx="2" presStyleCnt="5" custScaleX="148070" custRadScaleRad="110216" custRadScaleInc="-12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978F9-0D11-4739-9792-7678D32E58D5}" type="pres">
      <dgm:prSet presAssocID="{CBA0BAB3-AA1A-4864-BA20-A46607799359}" presName="nodeFollowingNodes" presStyleLbl="node1" presStyleIdx="3" presStyleCnt="5" custRadScaleRad="125580" custRadScaleInc="237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A018D0-2908-469D-8040-23AB4FA6DA69}" type="pres">
      <dgm:prSet presAssocID="{712FC57F-AF75-4071-B124-CAE40901854A}" presName="nodeFollowingNodes" presStyleLbl="node1" presStyleIdx="4" presStyleCnt="5" custScaleX="143923" custScaleY="103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B23B60-C21D-4181-8370-3769E416FE47}" srcId="{137539EE-8C93-49FF-B280-2B5661D05475}" destId="{577647C8-0A01-48DE-A604-9FDBFBC37664}" srcOrd="0" destOrd="0" parTransId="{AC6031A1-3CC9-4A79-B9E9-C1620799F699}" sibTransId="{9622934F-AB3C-46A5-B2B7-69FF10588577}"/>
    <dgm:cxn modelId="{97D75685-17AB-4704-B166-08BCA596DF28}" srcId="{137539EE-8C93-49FF-B280-2B5661D05475}" destId="{FFCAE629-D868-4DD8-878B-27B8FBEA1485}" srcOrd="2" destOrd="0" parTransId="{A48D3EDB-BBCE-4B4F-8B99-CC3D5CE3D4D5}" sibTransId="{1518430F-49FE-4EED-8C1B-AB127B4D3554}"/>
    <dgm:cxn modelId="{928E5BC7-A249-4B39-949A-88B543116FF2}" type="presOf" srcId="{137539EE-8C93-49FF-B280-2B5661D05475}" destId="{000003C5-E78E-4031-A1D9-79910C899655}" srcOrd="0" destOrd="0" presId="urn:microsoft.com/office/officeart/2005/8/layout/cycle3"/>
    <dgm:cxn modelId="{6B6FF5CF-3DD8-427F-8D9E-263D3F013171}" type="presOf" srcId="{9622934F-AB3C-46A5-B2B7-69FF10588577}" destId="{D4DD3CA4-85A1-4C16-89FC-3002E81B0223}" srcOrd="0" destOrd="0" presId="urn:microsoft.com/office/officeart/2005/8/layout/cycle3"/>
    <dgm:cxn modelId="{E293CFF7-0C3B-4A04-8E8A-07BBE86BA4BD}" type="presOf" srcId="{A8089846-6CF7-41BA-9C96-55FFC86AB2B0}" destId="{C8B30D40-7800-4AEE-BF3B-20C395D6539A}" srcOrd="0" destOrd="0" presId="urn:microsoft.com/office/officeart/2005/8/layout/cycle3"/>
    <dgm:cxn modelId="{48244ABD-F65F-4FC4-8DED-77FAE79E15E8}" type="presOf" srcId="{CBA0BAB3-AA1A-4864-BA20-A46607799359}" destId="{78B978F9-0D11-4739-9792-7678D32E58D5}" srcOrd="0" destOrd="0" presId="urn:microsoft.com/office/officeart/2005/8/layout/cycle3"/>
    <dgm:cxn modelId="{BF1D8672-A4A1-4ACF-8F71-CF82DAFAEA98}" type="presOf" srcId="{577647C8-0A01-48DE-A604-9FDBFBC37664}" destId="{64E5849F-4F50-4A0D-80B8-670E42903DE2}" srcOrd="0" destOrd="0" presId="urn:microsoft.com/office/officeart/2005/8/layout/cycle3"/>
    <dgm:cxn modelId="{563E61DB-15D9-461E-8418-C4BEE32CE6BA}" srcId="{137539EE-8C93-49FF-B280-2B5661D05475}" destId="{CBA0BAB3-AA1A-4864-BA20-A46607799359}" srcOrd="3" destOrd="0" parTransId="{B6E034BC-72C1-4040-B061-A288B7362145}" sibTransId="{FAD45D30-7112-4D38-B7F0-1406556C67E8}"/>
    <dgm:cxn modelId="{5703D61B-A386-4DD3-B816-D6A804B7F598}" srcId="{137539EE-8C93-49FF-B280-2B5661D05475}" destId="{A8089846-6CF7-41BA-9C96-55FFC86AB2B0}" srcOrd="1" destOrd="0" parTransId="{B6FA0EC5-7AFE-4C95-9487-DA097B7BF0F5}" sibTransId="{7926E1A4-2BB1-4DA6-B600-7AF1AD68A948}"/>
    <dgm:cxn modelId="{79818F1A-F9F4-4E5A-956D-BB9B0D29E951}" srcId="{137539EE-8C93-49FF-B280-2B5661D05475}" destId="{712FC57F-AF75-4071-B124-CAE40901854A}" srcOrd="4" destOrd="0" parTransId="{2E54CDEF-6675-4C9D-A618-1B37AC1441A7}" sibTransId="{63EA31E6-384F-47BF-87DE-838501F86180}"/>
    <dgm:cxn modelId="{CEDA2495-F4AB-4A2C-9C25-0AF097A73EC9}" type="presOf" srcId="{FFCAE629-D868-4DD8-878B-27B8FBEA1485}" destId="{F3127F07-AD1C-489B-9982-C102246BC931}" srcOrd="0" destOrd="0" presId="urn:microsoft.com/office/officeart/2005/8/layout/cycle3"/>
    <dgm:cxn modelId="{13DA089A-57D6-49D1-90F7-6965FE7B93CD}" type="presOf" srcId="{712FC57F-AF75-4071-B124-CAE40901854A}" destId="{1EA018D0-2908-469D-8040-23AB4FA6DA69}" srcOrd="0" destOrd="0" presId="urn:microsoft.com/office/officeart/2005/8/layout/cycle3"/>
    <dgm:cxn modelId="{A0A891A9-EAEE-44B5-B816-C6F37436BEC7}" type="presParOf" srcId="{000003C5-E78E-4031-A1D9-79910C899655}" destId="{51C6D3CD-4B92-4536-BD3E-3C7D9AFB43E3}" srcOrd="0" destOrd="0" presId="urn:microsoft.com/office/officeart/2005/8/layout/cycle3"/>
    <dgm:cxn modelId="{52FCEE22-85B5-4EF2-B8BD-E7E2FDA03D9E}" type="presParOf" srcId="{51C6D3CD-4B92-4536-BD3E-3C7D9AFB43E3}" destId="{64E5849F-4F50-4A0D-80B8-670E42903DE2}" srcOrd="0" destOrd="0" presId="urn:microsoft.com/office/officeart/2005/8/layout/cycle3"/>
    <dgm:cxn modelId="{36580F2E-80EE-4603-A6F5-5F8943742C63}" type="presParOf" srcId="{51C6D3CD-4B92-4536-BD3E-3C7D9AFB43E3}" destId="{D4DD3CA4-85A1-4C16-89FC-3002E81B0223}" srcOrd="1" destOrd="0" presId="urn:microsoft.com/office/officeart/2005/8/layout/cycle3"/>
    <dgm:cxn modelId="{DAB399D0-B09D-41EB-AC63-8F283B6C2222}" type="presParOf" srcId="{51C6D3CD-4B92-4536-BD3E-3C7D9AFB43E3}" destId="{C8B30D40-7800-4AEE-BF3B-20C395D6539A}" srcOrd="2" destOrd="0" presId="urn:microsoft.com/office/officeart/2005/8/layout/cycle3"/>
    <dgm:cxn modelId="{E9C04E20-0BE6-4445-AA7A-7799EEFD0688}" type="presParOf" srcId="{51C6D3CD-4B92-4536-BD3E-3C7D9AFB43E3}" destId="{F3127F07-AD1C-489B-9982-C102246BC931}" srcOrd="3" destOrd="0" presId="urn:microsoft.com/office/officeart/2005/8/layout/cycle3"/>
    <dgm:cxn modelId="{C50AA6C8-E072-4DE1-9E52-657F925EEB15}" type="presParOf" srcId="{51C6D3CD-4B92-4536-BD3E-3C7D9AFB43E3}" destId="{78B978F9-0D11-4739-9792-7678D32E58D5}" srcOrd="4" destOrd="0" presId="urn:microsoft.com/office/officeart/2005/8/layout/cycle3"/>
    <dgm:cxn modelId="{49C6BBE4-D5AB-4EB7-93E2-50E59771A773}" type="presParOf" srcId="{51C6D3CD-4B92-4536-BD3E-3C7D9AFB43E3}" destId="{1EA018D0-2908-469D-8040-23AB4FA6DA6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D3CA4-85A1-4C16-89FC-3002E81B0223}">
      <dsp:nvSpPr>
        <dsp:cNvPr id="0" name=""/>
        <dsp:cNvSpPr/>
      </dsp:nvSpPr>
      <dsp:spPr>
        <a:xfrm>
          <a:off x="1941785" y="-309755"/>
          <a:ext cx="4219688" cy="4219688"/>
        </a:xfrm>
        <a:prstGeom prst="circularArrow">
          <a:avLst>
            <a:gd name="adj1" fmla="val 5544"/>
            <a:gd name="adj2" fmla="val 330680"/>
            <a:gd name="adj3" fmla="val 12871508"/>
            <a:gd name="adj4" fmla="val 1796444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5849F-4F50-4A0D-80B8-670E42903DE2}">
      <dsp:nvSpPr>
        <dsp:cNvPr id="0" name=""/>
        <dsp:cNvSpPr/>
      </dsp:nvSpPr>
      <dsp:spPr>
        <a:xfrm>
          <a:off x="2708800" y="359"/>
          <a:ext cx="2685660" cy="9925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Управление системой</a:t>
          </a:r>
          <a:endParaRPr lang="ru-RU" sz="1800" kern="1200" dirty="0"/>
        </a:p>
      </dsp:txBody>
      <dsp:txXfrm>
        <a:off x="2757252" y="48811"/>
        <a:ext cx="2588756" cy="895630"/>
      </dsp:txXfrm>
    </dsp:sp>
    <dsp:sp modelId="{C8B30D40-7800-4AEE-BF3B-20C395D6539A}">
      <dsp:nvSpPr>
        <dsp:cNvPr id="0" name=""/>
        <dsp:cNvSpPr/>
      </dsp:nvSpPr>
      <dsp:spPr>
        <a:xfrm>
          <a:off x="4644125" y="1243742"/>
          <a:ext cx="2237749" cy="9925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/>
            <a:t>Организация и содержание образовательной деятельности</a:t>
          </a:r>
          <a:endParaRPr lang="ru-RU" sz="1800" kern="1200" dirty="0"/>
        </a:p>
      </dsp:txBody>
      <dsp:txXfrm>
        <a:off x="4692577" y="1292194"/>
        <a:ext cx="2140845" cy="895630"/>
      </dsp:txXfrm>
    </dsp:sp>
    <dsp:sp modelId="{F3127F07-AD1C-489B-9982-C102246BC931}">
      <dsp:nvSpPr>
        <dsp:cNvPr id="0" name=""/>
        <dsp:cNvSpPr/>
      </dsp:nvSpPr>
      <dsp:spPr>
        <a:xfrm>
          <a:off x="4116780" y="3255578"/>
          <a:ext cx="1985069" cy="9925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/>
            <a:t>Мониторинг результатов</a:t>
          </a:r>
          <a:endParaRPr lang="ru-RU" sz="2000" kern="1200" dirty="0"/>
        </a:p>
      </dsp:txBody>
      <dsp:txXfrm>
        <a:off x="4165232" y="3304030"/>
        <a:ext cx="1888165" cy="895630"/>
      </dsp:txXfrm>
    </dsp:sp>
    <dsp:sp modelId="{78B978F9-0D11-4739-9792-7678D32E58D5}">
      <dsp:nvSpPr>
        <dsp:cNvPr id="0" name=""/>
        <dsp:cNvSpPr/>
      </dsp:nvSpPr>
      <dsp:spPr>
        <a:xfrm>
          <a:off x="2001410" y="3255578"/>
          <a:ext cx="1985069" cy="9925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/>
            <a:t>ВСОКО</a:t>
          </a:r>
          <a:endParaRPr lang="ru-RU" sz="2400" i="1" kern="1200" dirty="0"/>
        </a:p>
      </dsp:txBody>
      <dsp:txXfrm>
        <a:off x="2049862" y="3304030"/>
        <a:ext cx="1888165" cy="895630"/>
      </dsp:txXfrm>
    </dsp:sp>
    <dsp:sp modelId="{1EA018D0-2908-469D-8040-23AB4FA6DA69}">
      <dsp:nvSpPr>
        <dsp:cNvPr id="0" name=""/>
        <dsp:cNvSpPr/>
      </dsp:nvSpPr>
      <dsp:spPr>
        <a:xfrm>
          <a:off x="1347725" y="1243742"/>
          <a:ext cx="1985069" cy="9925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/>
            <a:t>Система методической работы</a:t>
          </a:r>
          <a:endParaRPr lang="ru-RU" sz="1800" kern="1200" dirty="0"/>
        </a:p>
      </dsp:txBody>
      <dsp:txXfrm>
        <a:off x="1396177" y="1292194"/>
        <a:ext cx="1888165" cy="8956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5822B-F927-4496-BB3A-EB1D1B80B74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24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24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CD789-DC2C-4C9F-A08C-2E382906E5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90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AF50B-33C2-459D-916B-86B2BF8C7A83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E2DA3-8949-4518-A018-EDA76880D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78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84481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Инновационная идея определяет варианты реализации проекта, позволяет сформировать основные цели и ожидаемые конечные результаты, оценивать перспективность результатов проекта, а также возможную эффективность инновационного проекта.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E2DA3-8949-4518-A018-EDA76880D67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401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Инновационная идея определяет варианты реализации проекта, позволяет сформировать основные цели и ожидаемые конечные результаты, оценивать перспективность результатов проекта, а также возможную эффективность инновационного проекта.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E2DA3-8949-4518-A018-EDA76880D67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259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E2DA3-8949-4518-A018-EDA76880D67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539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E2DA3-8949-4518-A018-EDA76880D67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720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E2DA3-8949-4518-A018-EDA76880D67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21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xmlns="" id="{B305EBB3-0F16-4B63-82ED-191AB224B8E2}"/>
              </a:ext>
            </a:extLst>
          </p:cNvPr>
          <p:cNvSpPr/>
          <p:nvPr userDrawn="1"/>
        </p:nvSpPr>
        <p:spPr>
          <a:xfrm>
            <a:off x="5007427" y="0"/>
            <a:ext cx="2641786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5007426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55608" y="1291772"/>
            <a:ext cx="3284982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41809" y="5392401"/>
            <a:ext cx="3134106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EFDB39AB-B644-434A-9D55-AF3455D468E5}"/>
              </a:ext>
            </a:extLst>
          </p:cNvPr>
          <p:cNvGrpSpPr/>
          <p:nvPr userDrawn="1"/>
        </p:nvGrpSpPr>
        <p:grpSpPr>
          <a:xfrm>
            <a:off x="6855260" y="5054600"/>
            <a:ext cx="507206" cy="114300"/>
            <a:chOff x="9330846" y="5054600"/>
            <a:chExt cx="676275" cy="114300"/>
          </a:xfrm>
        </p:grpSpPr>
        <p:sp>
          <p:nvSpPr>
            <p:cNvPr id="7" name="Овал 6">
              <a:extLst>
                <a:ext uri="{FF2B5EF4-FFF2-40B4-BE49-F238E27FC236}">
                  <a16:creationId xmlns:a16="http://schemas.microsoft.com/office/drawing/2014/main" xmlns="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xmlns="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20606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microsoft.com/office/2007/relationships/hdphoto" Target="../media/hdphoto1.wdp"/><Relationship Id="rId4" Type="http://schemas.openxmlformats.org/officeDocument/2006/relationships/diagramData" Target="../diagrams/data2.xml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s://kartinkin.net/uploads/posts/2021-01/1610908460_13-p-strogii-ofitsialnii-fon-dlya-prezentatsii-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04" y="20112"/>
            <a:ext cx="9149804" cy="686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28BAA8DA-C40B-4AB9-9407-30FB70335152}"/>
              </a:ext>
            </a:extLst>
          </p:cNvPr>
          <p:cNvSpPr txBox="1">
            <a:spLocks/>
          </p:cNvSpPr>
          <p:nvPr/>
        </p:nvSpPr>
        <p:spPr>
          <a:xfrm>
            <a:off x="2699792" y="5705754"/>
            <a:ext cx="3284982" cy="400048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>
                <a:solidFill>
                  <a:srgbClr val="B2606E"/>
                </a:solidFill>
              </a:rPr>
              <a:t/>
            </a:r>
            <a:br>
              <a:rPr lang="ru-RU" sz="3600" dirty="0" smtClean="0">
                <a:solidFill>
                  <a:srgbClr val="B2606E"/>
                </a:solidFill>
              </a:rPr>
            </a:br>
            <a:endParaRPr lang="ru-RU" sz="3600" dirty="0" smtClean="0">
              <a:solidFill>
                <a:srgbClr val="B2606E"/>
              </a:solidFill>
            </a:endParaRP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 октября 2022 г.</a:t>
            </a:r>
            <a:endParaRPr lang="ru-RU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15642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14263"/>
                </a:solidFill>
                <a:latin typeface="Times New Roman" pitchFamily="18" charset="0"/>
                <a:cs typeface="Times New Roman" pitchFamily="18" charset="0"/>
              </a:rPr>
              <a:t>Конкурсный отбор образовательных организаций на присвоение статуса региональной инновационной </a:t>
            </a:r>
            <a:r>
              <a:rPr lang="ru-RU" sz="2400" b="1" dirty="0" smtClean="0">
                <a:solidFill>
                  <a:srgbClr val="114263"/>
                </a:solidFill>
                <a:latin typeface="Times New Roman" pitchFamily="18" charset="0"/>
                <a:cs typeface="Times New Roman" pitchFamily="18" charset="0"/>
              </a:rPr>
              <a:t>площадки в </a:t>
            </a:r>
            <a:r>
              <a:rPr lang="ru-RU" sz="2400" b="1" dirty="0" smtClean="0">
                <a:solidFill>
                  <a:srgbClr val="114263"/>
                </a:solidFill>
                <a:latin typeface="Times New Roman" pitchFamily="18" charset="0"/>
                <a:cs typeface="Times New Roman" pitchFamily="18" charset="0"/>
              </a:rPr>
              <a:t>2022 году</a:t>
            </a:r>
            <a:endParaRPr lang="ru-RU" sz="2400" b="1" dirty="0">
              <a:solidFill>
                <a:srgbClr val="1142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35112" y="4206606"/>
            <a:ext cx="42795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rgbClr val="114263"/>
                </a:solidFill>
                <a:latin typeface="Times New Roman" pitchFamily="18" charset="0"/>
                <a:cs typeface="Times New Roman" pitchFamily="18" charset="0"/>
              </a:rPr>
              <a:t>Центр развития кадрового потенциала</a:t>
            </a:r>
          </a:p>
          <a:p>
            <a:pPr>
              <a:spcAft>
                <a:spcPts val="600"/>
              </a:spcAft>
            </a:pPr>
            <a:r>
              <a:rPr lang="ru-RU" sz="1600" b="1" dirty="0" smtClean="0">
                <a:solidFill>
                  <a:srgbClr val="114263"/>
                </a:solidFill>
                <a:latin typeface="Times New Roman" pitchFamily="18" charset="0"/>
                <a:cs typeface="Times New Roman" pitchFamily="18" charset="0"/>
              </a:rPr>
              <a:t> Полищук С.М., руководитель</a:t>
            </a:r>
          </a:p>
          <a:p>
            <a:pPr>
              <a:spcAft>
                <a:spcPts val="600"/>
              </a:spcAft>
            </a:pPr>
            <a:r>
              <a:rPr lang="ru-RU" sz="1600" b="1" dirty="0" smtClean="0">
                <a:solidFill>
                  <a:srgbClr val="11426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rgbClr val="1142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www.iro.yar.ru/fileadmin/iro/crii/rii-logo-mal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82" y="3337288"/>
            <a:ext cx="872403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2477082"/>
            <a:ext cx="7488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Инновационная деятельность: новые смыслы</a:t>
            </a:r>
          </a:p>
        </p:txBody>
      </p:sp>
    </p:spTree>
    <p:extLst>
      <p:ext uri="{BB962C8B-B14F-4D97-AF65-F5344CB8AC3E}">
        <p14:creationId xmlns:p14="http://schemas.microsoft.com/office/powerpoint/2010/main" val="186684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kartinkin.net/uploads/posts/2021-01/1610908460_13-p-strogii-ofitsialnii-fon-dlya-prezentatsii-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111898" cy="115212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  <a:t/>
            </a:r>
            <a:b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</a:br>
            <a:endParaRPr lang="ru-RU" sz="2700" dirty="0">
              <a:solidFill>
                <a:srgbClr val="114263"/>
              </a:solidFill>
              <a:latin typeface="Source Serif Pro Semibold" pitchFamily="18" charset="0"/>
              <a:ea typeface="Source Serif Pro Semibold" pitchFamily="18" charset="0"/>
              <a:cs typeface="Times New Roman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504" y="260648"/>
            <a:ext cx="8229600" cy="274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</a:rPr>
              <a:t>Проекты РИП:  резюмирующий слайд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36712"/>
            <a:ext cx="828092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/>
              <a:t>Основным документом в заявке является текст </a:t>
            </a:r>
            <a:r>
              <a:rPr lang="ru-RU" b="1" dirty="0" smtClean="0"/>
              <a:t>проекта</a:t>
            </a:r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/>
              <a:t>Именно там, важно изложить суть вашего проектного </a:t>
            </a:r>
            <a:r>
              <a:rPr lang="ru-RU" b="1" dirty="0" smtClean="0"/>
              <a:t>предложения по наработке НОВОЙ образовательной практики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/>
              <a:t>Доказать</a:t>
            </a:r>
            <a:r>
              <a:rPr lang="ru-RU" b="1" dirty="0"/>
              <a:t>, что цель, которая поставлена в проекте, может быть реализована имеющимися ресурсами и в указанные </a:t>
            </a:r>
            <a:r>
              <a:rPr lang="ru-RU" b="1" dirty="0" smtClean="0"/>
              <a:t>сроки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/>
              <a:t>Продукт</a:t>
            </a:r>
            <a:r>
              <a:rPr lang="ru-RU" b="1" dirty="0"/>
              <a:t>, полученный в ходе реализации проекта, будет способствовать решению </a:t>
            </a:r>
            <a:r>
              <a:rPr lang="ru-RU" b="1" dirty="0" smtClean="0"/>
              <a:t>задач  в рамках выбранного направления,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b="1" dirty="0"/>
          </a:p>
        </p:txBody>
      </p:sp>
      <p:graphicFrame>
        <p:nvGraphicFramePr>
          <p:cNvPr id="10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698934"/>
              </p:ext>
            </p:extLst>
          </p:nvPr>
        </p:nvGraphicFramePr>
        <p:xfrm>
          <a:off x="971600" y="3140968"/>
          <a:ext cx="6696744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102" name="Picture 6" descr="https://new-retail.ru/upload/medialibrary/542/54264b3a8648bdd5934ce2e8115a5df0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DFDFB"/>
              </a:clrFrom>
              <a:clrTo>
                <a:srgbClr val="FDFD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12976"/>
            <a:ext cx="953731" cy="88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048" y="4149080"/>
            <a:ext cx="194421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Новая норма образовательной практики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4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kartinkin.net/uploads/posts/2021-01/1610908460_13-p-strogii-ofitsialnii-fon-dlya-prezentatsii-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111898" cy="115212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  <a:t/>
            </a:r>
            <a:b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</a:br>
            <a:endParaRPr lang="ru-RU" sz="2700" dirty="0">
              <a:solidFill>
                <a:srgbClr val="114263"/>
              </a:solidFill>
              <a:latin typeface="Source Serif Pro Semibold" pitchFamily="18" charset="0"/>
              <a:ea typeface="Source Serif Pro Semibold" pitchFamily="18" charset="0"/>
              <a:cs typeface="Times New Roman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504" y="260648"/>
            <a:ext cx="8229600" cy="274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</a:rPr>
              <a:t>Проекты РИП:  резюмирующий слайд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24744"/>
            <a:ext cx="8280920" cy="39703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/>
              <a:t>Важно, чтобы эксперты, рассматривая ваше проектное предложение, понимали:</a:t>
            </a:r>
            <a:endParaRPr lang="ru-RU" b="1" dirty="0"/>
          </a:p>
          <a:p>
            <a:r>
              <a:rPr lang="ru-RU" i="1" dirty="0"/>
              <a:t>- в чем состоят противоречия (например, между наукой и практикой, задачами государственной политики в сфере образования и реальным состоянием дел в системе образования); </a:t>
            </a:r>
            <a:endParaRPr lang="ru-RU" dirty="0"/>
          </a:p>
          <a:p>
            <a:r>
              <a:rPr lang="ru-RU" i="1" dirty="0"/>
              <a:t>-актуальность ваших предложений именно на этом этапе (например, ваше проектное предложение будет актуально не только для вашей организации, а затрагивает интересы муниципальной и /или региональной системы образования на ближайшие три года);</a:t>
            </a:r>
            <a:endParaRPr lang="ru-RU" dirty="0"/>
          </a:p>
          <a:p>
            <a:r>
              <a:rPr lang="ru-RU" i="1" dirty="0"/>
              <a:t>-реалистичность проектного предложения или востребованность результатов (продуктов) проекта в региональной системе образования (описание индикаторов (критериев) по которым можно будет судить о достижимости целей проекта)</a:t>
            </a:r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2430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rtinkin.net/uploads/posts/2021-01/1610908460_13-p-strogii-ofitsialnii-fon-dlya-prezentatsii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35" y="-498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5576" y="188640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Инновационная деятельность: новые смыслы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3927" y="5271596"/>
            <a:ext cx="742000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«Подготовка к жизни» как результат образования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4928" y="882860"/>
            <a:ext cx="825353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ИННОВАЦИОННАЯ ДЕЯТЕЛЬНОСТЬ В ОБРАЗОВАНИИ</a:t>
            </a:r>
            <a:endParaRPr lang="ru-RU" dirty="0"/>
          </a:p>
          <a:p>
            <a:pPr algn="ctr"/>
            <a:r>
              <a:rPr lang="ru-RU" dirty="0"/>
              <a:t>деятельность по реализации инновационных проектов, направленных на </a:t>
            </a:r>
            <a:r>
              <a:rPr lang="ru-RU" b="1" dirty="0" smtClean="0">
                <a:solidFill>
                  <a:srgbClr val="C00000"/>
                </a:solidFill>
              </a:rPr>
              <a:t>ИЗМЕНЕНИЕ</a:t>
            </a:r>
            <a:r>
              <a:rPr lang="ru-RU" b="1" dirty="0" smtClean="0"/>
              <a:t> норм образовательной практики организаций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63688" y="1916479"/>
            <a:ext cx="216024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Проблематика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3429000"/>
            <a:ext cx="180020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dk1"/>
                </a:solidFill>
              </a:rPr>
              <a:t>Норма </a:t>
            </a:r>
            <a:r>
              <a:rPr lang="ru-RU" sz="1400" dirty="0" smtClean="0">
                <a:solidFill>
                  <a:schemeClr val="dk1"/>
                </a:solidFill>
              </a:rPr>
              <a:t>— </a:t>
            </a:r>
            <a:r>
              <a:rPr lang="ru-RU" sz="1400" dirty="0">
                <a:solidFill>
                  <a:schemeClr val="dk1"/>
                </a:solidFill>
              </a:rPr>
              <a:t>правило или предписание, действующее в определённой сфере и требующее своего </a:t>
            </a:r>
            <a:r>
              <a:rPr lang="ru-RU" sz="1400" dirty="0" smtClean="0">
                <a:solidFill>
                  <a:schemeClr val="dk1"/>
                </a:solidFill>
              </a:rPr>
              <a:t>выполнения</a:t>
            </a:r>
            <a:endParaRPr lang="ru-RU" sz="1400" dirty="0">
              <a:solidFill>
                <a:schemeClr val="dk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4928" y="2689050"/>
            <a:ext cx="216024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Разрыв образовательных норм и деятельности ОО, которые призвана решать сфера образования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371680" y="2332451"/>
            <a:ext cx="360040" cy="25687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403648" y="4711764"/>
            <a:ext cx="360040" cy="25687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231232" y="2622383"/>
            <a:ext cx="216024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Источник</a:t>
            </a: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2768622" y="2689050"/>
            <a:ext cx="309497" cy="31310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992509" y="2460886"/>
            <a:ext cx="216024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Высокая динамика изменений</a:t>
            </a:r>
            <a:endParaRPr lang="ru-RU" dirty="0"/>
          </a:p>
        </p:txBody>
      </p:sp>
      <p:sp>
        <p:nvSpPr>
          <p:cNvPr id="19" name="Стрелка вниз 18"/>
          <p:cNvSpPr/>
          <p:nvPr/>
        </p:nvSpPr>
        <p:spPr>
          <a:xfrm rot="2906081">
            <a:off x="5561095" y="3010512"/>
            <a:ext cx="360040" cy="55188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5537242" y="2650498"/>
            <a:ext cx="309497" cy="31310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276928" y="3102004"/>
            <a:ext cx="216024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Возникают новые инновационные задачи в деятельности ОО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39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rtinkin.net/uploads/posts/2021-01/1610908460_13-p-strogii-ofitsialnii-fon-dlya-prezentatsii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5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5576" y="188640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Инновационная деятельность: новые смыслы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95736" y="980728"/>
            <a:ext cx="457409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Предметность ИД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267744" y="1844824"/>
            <a:ext cx="457409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Обновление норм через обновление деятельности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139952" y="1484784"/>
            <a:ext cx="360040" cy="25687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139952" y="2564904"/>
            <a:ext cx="360040" cy="25687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2924944"/>
            <a:ext cx="646246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ИННОВАЦИОННЫЙ ПРОЕКТ</a:t>
            </a:r>
            <a:endParaRPr lang="ru-RU" dirty="0"/>
          </a:p>
          <a:p>
            <a:pPr algn="ctr"/>
            <a:r>
              <a:rPr lang="ru-RU" dirty="0"/>
              <a:t>з</a:t>
            </a:r>
            <a:r>
              <a:rPr lang="ru-RU" dirty="0">
                <a:solidFill>
                  <a:schemeClr val="dk1"/>
                </a:solidFill>
              </a:rPr>
              <a:t>начим</a:t>
            </a:r>
            <a:r>
              <a:rPr lang="ru-RU" dirty="0"/>
              <a:t>ый для РСО </a:t>
            </a:r>
            <a:r>
              <a:rPr lang="ru-RU" b="1" dirty="0"/>
              <a:t>проект, который допускает возможность его массового тиражирования и(или) частичный перенос в образовательную практику других организаци</a:t>
            </a:r>
            <a:r>
              <a:rPr lang="ru-RU" dirty="0"/>
              <a:t>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49411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Масштабирование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Упаковка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Процедура «отчуждения»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23728" y="4437112"/>
            <a:ext cx="457409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Результат ИД</a:t>
            </a: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4211960" y="4149080"/>
            <a:ext cx="360040" cy="25687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" y="3175"/>
            <a:ext cx="914519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436" y="188640"/>
            <a:ext cx="8644604" cy="561027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Перечень приоритетных направлений развития региональной системы образования на 2023 </a:t>
            </a:r>
            <a:r>
              <a:rPr lang="ru-RU" sz="20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год</a:t>
            </a:r>
            <a:endParaRPr lang="ru-RU" sz="20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7776864" cy="48245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dirty="0">
                <a:solidFill>
                  <a:schemeClr val="dk1"/>
                </a:solidFill>
              </a:rPr>
              <a:t>Разработка моделей интеграции в образовательный процесс методологии </a:t>
            </a:r>
            <a:r>
              <a:rPr lang="ru-RU" sz="1600" b="1" dirty="0">
                <a:solidFill>
                  <a:schemeClr val="dk1"/>
                </a:solidFill>
              </a:rPr>
              <a:t>формирования функциональной грамотности </a:t>
            </a:r>
            <a:r>
              <a:rPr lang="ru-RU" sz="1600" b="1" dirty="0" smtClean="0">
                <a:solidFill>
                  <a:schemeClr val="dk1"/>
                </a:solidFill>
              </a:rPr>
              <a:t>обучающихся 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solidFill>
                  <a:schemeClr val="dk1"/>
                </a:solidFill>
              </a:rPr>
              <a:t>Разработка</a:t>
            </a:r>
            <a:r>
              <a:rPr lang="ru-RU" sz="1600" dirty="0">
                <a:solidFill>
                  <a:schemeClr val="dk1"/>
                </a:solidFill>
              </a:rPr>
              <a:t>, апробация и (или) внедрение новых элементов </a:t>
            </a:r>
            <a:r>
              <a:rPr lang="ru-RU" sz="1600" b="1" dirty="0">
                <a:solidFill>
                  <a:schemeClr val="dk1"/>
                </a:solidFill>
              </a:rPr>
              <a:t>содержания воспитания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dirty="0">
                <a:solidFill>
                  <a:schemeClr val="dk1"/>
                </a:solidFill>
              </a:rPr>
              <a:t>Внедрение вариативных образовательных программ, построенных на основе </a:t>
            </a:r>
            <a:r>
              <a:rPr lang="ru-RU" sz="1600" b="1" dirty="0">
                <a:solidFill>
                  <a:schemeClr val="dk1"/>
                </a:solidFill>
              </a:rPr>
              <a:t>индивидуализации образовательных траекторий, технологий и содержания образовательного процесса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dirty="0">
                <a:solidFill>
                  <a:schemeClr val="dk1"/>
                </a:solidFill>
              </a:rPr>
              <a:t>Разработка, апробация и (или) внедрение </a:t>
            </a:r>
            <a:r>
              <a:rPr lang="ru-RU" sz="1600" b="1" dirty="0">
                <a:solidFill>
                  <a:schemeClr val="dk1"/>
                </a:solidFill>
              </a:rPr>
              <a:t>эффективных моделей инклюзивного образования</a:t>
            </a:r>
            <a:r>
              <a:rPr lang="ru-RU" sz="1600" dirty="0">
                <a:solidFill>
                  <a:schemeClr val="dk1"/>
                </a:solidFill>
              </a:rPr>
              <a:t> и педагогики равных возможностей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dirty="0">
                <a:solidFill>
                  <a:schemeClr val="dk1"/>
                </a:solidFill>
              </a:rPr>
              <a:t>Внедрение в образовательный процесс современных технологий и новых методов </a:t>
            </a:r>
            <a:r>
              <a:rPr lang="ru-RU" sz="1600" b="1" dirty="0">
                <a:solidFill>
                  <a:schemeClr val="dk1"/>
                </a:solidFill>
              </a:rPr>
              <a:t>обучения в области цифрового профиля</a:t>
            </a:r>
            <a:r>
              <a:rPr lang="ru-RU" sz="1600" dirty="0">
                <a:solidFill>
                  <a:schemeClr val="dk1"/>
                </a:solidFill>
              </a:rPr>
              <a:t>; разработка, апробация и (или) внедрение моделей оценки результатов образования с использованием цифровых форматов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dirty="0">
                <a:solidFill>
                  <a:schemeClr val="dk1"/>
                </a:solidFill>
              </a:rPr>
              <a:t>Разработка, апробация и (или) внедрение новых механизмов </a:t>
            </a:r>
            <a:r>
              <a:rPr lang="ru-RU" sz="1600" b="1" dirty="0">
                <a:solidFill>
                  <a:schemeClr val="dk1"/>
                </a:solidFill>
              </a:rPr>
              <a:t>сетевого взаимодействия образовательных организаций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dirty="0">
                <a:solidFill>
                  <a:schemeClr val="dk1"/>
                </a:solidFill>
              </a:rPr>
              <a:t>Разработка, апробация и внедрение моделей подготовки, профессиональной переподготовки и повышения квалификации педагогических </a:t>
            </a:r>
            <a:r>
              <a:rPr lang="ru-RU" sz="1600" dirty="0" smtClean="0">
                <a:solidFill>
                  <a:schemeClr val="dk1"/>
                </a:solidFill>
              </a:rPr>
              <a:t>кадров</a:t>
            </a:r>
            <a:endParaRPr lang="ru-RU" sz="1600" dirty="0">
              <a:solidFill>
                <a:schemeClr val="dk1"/>
              </a:solidFill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dirty="0">
                <a:solidFill>
                  <a:schemeClr val="dk1"/>
                </a:solidFill>
              </a:rPr>
              <a:t>Разработка, апробация и внедрение </a:t>
            </a:r>
            <a:r>
              <a:rPr lang="ru-RU" sz="1600" b="1" dirty="0">
                <a:solidFill>
                  <a:schemeClr val="dk1"/>
                </a:solidFill>
              </a:rPr>
              <a:t>новых моделей подготовки кадров в системе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СПО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47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kartinkin.net/uploads/posts/2021-01/1610908460_13-p-strogii-ofitsialnii-fon-dlya-prezentatsii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010" y="-993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27463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Проекты РИП: новые смыслы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996952"/>
            <a:ext cx="7992888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Новизна идеи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Актуальность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-Инновационность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разрабатываемого </a:t>
            </a:r>
            <a:r>
              <a:rPr lang="ru-RU" sz="2000" u="sng" dirty="0">
                <a:solidFill>
                  <a:srgbClr val="000000"/>
                </a:solidFill>
                <a:latin typeface="Calibri" panose="020F0502020204030204" pitchFamily="34" charset="0"/>
              </a:rPr>
              <a:t>продукта </a:t>
            </a:r>
            <a:r>
              <a:rPr lang="ru-RU" sz="2000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проекта </a:t>
            </a:r>
            <a:endParaRPr lang="ru-RU" sz="2000" u="sng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ru-RU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Наличие локальных НПА, способных стать модельными для других </a:t>
            </a:r>
            <a:r>
              <a:rPr lang="ru-RU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ОО</a:t>
            </a:r>
            <a:endParaRPr lang="ru-RU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1800" y="764704"/>
            <a:ext cx="288032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Характеристики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6"/>
            <a:ext cx="806489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Наличие прецедента новой образовательной практики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, показывающей качественные результаты (либо замысла новой институциональной  нормы для нормативного закрепления (после положительной экспертизы)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139952" y="2564904"/>
            <a:ext cx="720080" cy="50405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211960" y="4581128"/>
            <a:ext cx="720080" cy="50405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987824" y="5085184"/>
            <a:ext cx="288032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Управленческий проект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5565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7" y="0"/>
            <a:ext cx="914519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436" y="188640"/>
            <a:ext cx="8644604" cy="56102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Что должно быть наработано </a:t>
            </a:r>
            <a:endParaRPr lang="ru-RU" sz="28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689150"/>
              </p:ext>
            </p:extLst>
          </p:nvPr>
        </p:nvGraphicFramePr>
        <p:xfrm>
          <a:off x="539552" y="1340769"/>
          <a:ext cx="82296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11560" y="836712"/>
            <a:ext cx="79208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 рамках любого направления – создание системы/модели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484784"/>
            <a:ext cx="2880320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Новая образовательная практика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68144" y="1484784"/>
            <a:ext cx="2880320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Новая норма деятельности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51720" y="5733256"/>
            <a:ext cx="4680520" cy="510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Результат ИД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34272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kartinkin.net/uploads/posts/2021-01/1610908460_13-p-strogii-ofitsialnii-fon-dlya-prezentatsii-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111898" cy="115212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  <a:t/>
            </a:r>
            <a:b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</a:br>
            <a:endParaRPr lang="ru-RU" sz="2700" dirty="0">
              <a:solidFill>
                <a:srgbClr val="114263"/>
              </a:solidFill>
              <a:latin typeface="Source Serif Pro Semibold" pitchFamily="18" charset="0"/>
              <a:ea typeface="Source Serif Pro Semibold" pitchFamily="18" charset="0"/>
              <a:cs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02293"/>
              </p:ext>
            </p:extLst>
          </p:nvPr>
        </p:nvGraphicFramePr>
        <p:xfrm>
          <a:off x="179512" y="836712"/>
          <a:ext cx="8964488" cy="6236582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8964488"/>
              </a:tblGrid>
              <a:tr h="4133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ТЕМА ИННОВАЦИОННОГО ПРОЕКТА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9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 – свернутое в одно предложение содержание, локальная формулировка, выражающая главную идею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ОСНОВНАЯ ИДЕЯ ИННОВАЦИОННОГО ПРОЕКТА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Необходимо обосновать суть идеи, апробация которой планируется в процессе инновационной деятельности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3. АКТУАЛЬНОСТЬ ПРОЕКТА (аргументированное обоснование выявленной проблемы, на решение которой направлен проект)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8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 ситуации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выявленных противоречий –проблем, доказательство необходимости и своевременности реализации проектной идеи, аргументация и подкрепление конкретными количественными и (или) качественными показателями. Реальное состояние дел в педагогической практике, и так,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выделить проблему и обосновать: почему ваше проектное предложение будет способствовать решению выделенной проблемы. 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 ИННОВАЦИОННОСТЬ ПРОЕКТА (разработка и/или внедрение новых решений, процессов, норм образовательной практики)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</a:rPr>
                        <a:t>Описание</a:t>
                      </a:r>
                      <a:r>
                        <a:rPr lang="ru-RU" sz="1400" b="0" baseline="0" dirty="0" smtClean="0">
                          <a:effectLst/>
                        </a:rPr>
                        <a:t>  (доказательство)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новых решений,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значительно улучшенных практик, методов в деятельности, что позволит существенно качественно улучшить/изменить организацию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образовательнуой</a:t>
                      </a:r>
                      <a:r>
                        <a:rPr lang="ru-RU" sz="1400" b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деятельности,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создать новую норму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5. ЦЕЛЬ ИННОВАЦИОННОГО ПРОЕКТА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 должна быть сформулирована как изменение сложившейся ситуации: чего мы хотим достичь?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476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6. ЗАДАЧИ ИННОВАЦИОННОГО ПРОЕКТА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Задачи формулируются к различным этапам инновационного проекта. Отвечают на вопрос «Каким образом достичь цели?» В формулировке задач используются глаголы «создать», «определить», «провести», «изменить».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Сформулированные задачи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переформулируются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систему заданий и мероприятий. Этот комплекс мероприятий должен определять пути и способы достижения целей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07504" y="260648"/>
            <a:ext cx="8229600" cy="274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</a:rPr>
              <a:t>Проекты РИП рекомендованная структура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kartinkin.net/uploads/posts/2021-01/1610908460_13-p-strogii-ofitsialnii-fon-dlya-prezentatsii-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111898" cy="115212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  <a:t/>
            </a:r>
            <a:b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</a:br>
            <a:endParaRPr lang="ru-RU" sz="2700" dirty="0">
              <a:solidFill>
                <a:srgbClr val="114263"/>
              </a:solidFill>
              <a:latin typeface="Source Serif Pro Semibold" pitchFamily="18" charset="0"/>
              <a:ea typeface="Source Serif Pro Semibold" pitchFamily="18" charset="0"/>
              <a:cs typeface="Times New Roman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504" y="260648"/>
            <a:ext cx="8229600" cy="274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</a:rPr>
              <a:t>Проекты РИП рекомендованная структура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166474"/>
              </p:ext>
            </p:extLst>
          </p:nvPr>
        </p:nvGraphicFramePr>
        <p:xfrm>
          <a:off x="179512" y="908720"/>
          <a:ext cx="8820472" cy="250429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8820472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7. ОПИСАНИЕ ОЖИДАЕМЫХ РЕЗУЛЬТАТОВ И ПРОДУКТОВ ПРОЕКТА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ЦЕЛЕВАЯ АУДИТОРИЯ ПРАКТИЧЕСКОГО ИСПОЛЬЗОВАНИЯ ПРОДУКТОВ ПРОЕКТА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этом разделе необходимо представить планируемые результаты, а именно: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-количественные и качественные изменения, которые произойдут в результате реализации проекта;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-продукты, которые будут разработаны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8. СРОК РЕАЛИЗАЦИИ ИННОВАЦИОННОГО ПРОЕКТА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Сроки реализации проекта зависят от планируемых результатов. Целесообразно учитывать следующее: 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-степень проработанности проблемы; -масштабность создаваемого новшества; - необходимость апробации; 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-привлечение соисполнителей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9. ДОРОЖНАЯ КАРТА РЕАЛИЗАЦИИ ИННОВАЦИОННОГО ПРОЕКТА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461144"/>
              </p:ext>
            </p:extLst>
          </p:nvPr>
        </p:nvGraphicFramePr>
        <p:xfrm>
          <a:off x="179512" y="3573016"/>
          <a:ext cx="8352929" cy="137629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705475"/>
                <a:gridCol w="3569336"/>
                <a:gridCol w="1481760"/>
                <a:gridCol w="2596358"/>
              </a:tblGrid>
              <a:tr h="429895">
                <a:tc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действия (мероприятия)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Основные результаты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705">
                <a:tc gridSpan="4"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год реализации проекта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задачи: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7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kartinkin.net/uploads/posts/2021-01/1610908460_13-p-strogii-ofitsialnii-fon-dlya-prezentatsii-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111898" cy="115212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  <a:t/>
            </a:r>
            <a:br>
              <a:rPr lang="ru-RU" sz="2000" dirty="0" smtClean="0">
                <a:solidFill>
                  <a:srgbClr val="114263"/>
                </a:solidFill>
                <a:latin typeface="Source Serif Pro Semibold" pitchFamily="18" charset="0"/>
                <a:ea typeface="Source Serif Pro Semibold" pitchFamily="18" charset="0"/>
                <a:cs typeface="Times New Roman"/>
              </a:rPr>
            </a:br>
            <a:endParaRPr lang="ru-RU" sz="2700" dirty="0">
              <a:solidFill>
                <a:srgbClr val="114263"/>
              </a:solidFill>
              <a:latin typeface="Source Serif Pro Semibold" pitchFamily="18" charset="0"/>
              <a:ea typeface="Source Serif Pro Semibold" pitchFamily="18" charset="0"/>
              <a:cs typeface="Times New Roman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504" y="260648"/>
            <a:ext cx="8229600" cy="274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</a:rPr>
              <a:t>Проекты РИП рекомендованная структура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51520" y="908720"/>
          <a:ext cx="8424936" cy="90905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8424936"/>
              </a:tblGrid>
              <a:tr h="260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43073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50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14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КАДРОВОЕ ОБЕСПЕЧЕНИЕ РЕАЛИЗАЦИИ ПРОЕКТА (в том числе соисполнители)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67544" y="3933056"/>
          <a:ext cx="7776864" cy="946404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540738"/>
                <a:gridCol w="2075131"/>
                <a:gridCol w="2768739"/>
                <a:gridCol w="239225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Ф.И.О. сотрудника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Место работы, должность, ученая степень, ученое звание, Почетное звание (при наличии)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Функции при реализации проекта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51520" y="1916832"/>
            <a:ext cx="8100392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/>
              <a:t>Данный раздел </a:t>
            </a:r>
            <a:r>
              <a:rPr lang="ru-RU" sz="1400" dirty="0" smtClean="0"/>
              <a:t>включает описание </a:t>
            </a:r>
            <a:r>
              <a:rPr lang="ru-RU" sz="1400" dirty="0"/>
              <a:t>команды проекта, их роли и выполняемых функций, в том числе соисполнителей. Детальное описание функций каждого члена проектной команды дает представление об управляемости проектом и понимание того, что задачи, поставленные в проекте, будут решены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2780928"/>
            <a:ext cx="813690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dk1"/>
                </a:solidFill>
              </a:rPr>
              <a:t>Если в рамках реализации вашего проектного предложения предполагается привлечение других организацией, то в этом пункте важно не только указать их перечень, но кратко обосновать их роль и на каком этапе реализации они подключаются, а также определить меру ответственности каждой стороны.</a:t>
            </a:r>
          </a:p>
        </p:txBody>
      </p:sp>
    </p:spTree>
    <p:extLst>
      <p:ext uri="{BB962C8B-B14F-4D97-AF65-F5344CB8AC3E}">
        <p14:creationId xmlns:p14="http://schemas.microsoft.com/office/powerpoint/2010/main" val="202116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2199</TotalTime>
  <Words>874</Words>
  <Application>Microsoft Office PowerPoint</Application>
  <PresentationFormat>Экран (4:3)</PresentationFormat>
  <Paragraphs>135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Перечень приоритетных направлений развития региональной системы образования на 2023 год</vt:lpstr>
      <vt:lpstr>Проекты РИП: новые смыслы</vt:lpstr>
      <vt:lpstr>Что должно быть наработано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Ольга Николаевна Наумова</cp:lastModifiedBy>
  <cp:revision>120</cp:revision>
  <cp:lastPrinted>2022-09-29T07:57:39Z</cp:lastPrinted>
  <dcterms:created xsi:type="dcterms:W3CDTF">2022-09-02T06:41:13Z</dcterms:created>
  <dcterms:modified xsi:type="dcterms:W3CDTF">2022-10-13T06:31:01Z</dcterms:modified>
</cp:coreProperties>
</file>