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70" r:id="rId4"/>
    <p:sldId id="268" r:id="rId5"/>
    <p:sldId id="278" r:id="rId6"/>
    <p:sldId id="279" r:id="rId7"/>
    <p:sldId id="280" r:id="rId8"/>
    <p:sldId id="282" r:id="rId9"/>
    <p:sldId id="283" r:id="rId10"/>
    <p:sldId id="273" r:id="rId11"/>
    <p:sldId id="284" r:id="rId12"/>
    <p:sldId id="274" r:id="rId13"/>
    <p:sldId id="275" r:id="rId14"/>
    <p:sldId id="276" r:id="rId15"/>
    <p:sldId id="277" r:id="rId16"/>
    <p:sldId id="269"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3" d="100"/>
          <a:sy n="113" d="100"/>
        </p:scale>
        <p:origin x="510"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7FBBC9-4930-4982-AD3E-BB512A98B896}"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ru-RU"/>
        </a:p>
      </dgm:t>
    </dgm:pt>
    <dgm:pt modelId="{5C108827-C5FE-4CC8-BC11-A399A083C861}">
      <dgm:prSet phldrT="[Текст]"/>
      <dgm:spPr>
        <a:solidFill>
          <a:schemeClr val="accent3">
            <a:lumMod val="60000"/>
            <a:lumOff val="40000"/>
          </a:schemeClr>
        </a:solidFill>
      </dgm:spPr>
      <dgm:t>
        <a:bodyPr/>
        <a:lstStyle/>
        <a:p>
          <a:pPr algn="l">
            <a:buNone/>
          </a:pPr>
          <a:r>
            <a:rPr lang="ru-RU" b="0" dirty="0">
              <a:solidFill>
                <a:srgbClr val="7030A0"/>
              </a:solidFill>
              <a:latin typeface="Book Antiqua" pitchFamily="18" charset="0"/>
            </a:rPr>
            <a:t>Увеличение количества детей с особыми образовательными потребностями и отсутствием в направлении преемственности инновационных площадок, методических и практических материалов. </a:t>
          </a:r>
          <a:endParaRPr lang="ru-RU" b="0" dirty="0"/>
        </a:p>
      </dgm:t>
    </dgm:pt>
    <dgm:pt modelId="{EE5F9657-52CA-4E73-B97E-A70182B2431C}" type="parTrans" cxnId="{52B39A31-E84A-4C2A-829C-7E2431264CF9}">
      <dgm:prSet/>
      <dgm:spPr/>
      <dgm:t>
        <a:bodyPr/>
        <a:lstStyle/>
        <a:p>
          <a:endParaRPr lang="ru-RU"/>
        </a:p>
      </dgm:t>
    </dgm:pt>
    <dgm:pt modelId="{6EE5BBAD-E7F6-4D25-817A-A12B3C01381F}" type="sibTrans" cxnId="{52B39A31-E84A-4C2A-829C-7E2431264CF9}">
      <dgm:prSet/>
      <dgm:spPr/>
      <dgm:t>
        <a:bodyPr/>
        <a:lstStyle/>
        <a:p>
          <a:endParaRPr lang="ru-RU"/>
        </a:p>
      </dgm:t>
    </dgm:pt>
    <dgm:pt modelId="{946F6157-FACE-4744-B9CC-F179AE430F13}">
      <dgm:prSet phldrT="[Текст]"/>
      <dgm:spPr>
        <a:solidFill>
          <a:schemeClr val="accent4">
            <a:lumMod val="60000"/>
            <a:lumOff val="40000"/>
          </a:schemeClr>
        </a:solidFill>
      </dgm:spPr>
      <dgm:t>
        <a:bodyPr/>
        <a:lstStyle/>
        <a:p>
          <a:pPr algn="l"/>
          <a:r>
            <a:rPr lang="ru-RU" b="0" dirty="0">
              <a:solidFill>
                <a:srgbClr val="7030A0"/>
              </a:solidFill>
              <a:latin typeface="Book Antiqua" pitchFamily="18" charset="0"/>
            </a:rPr>
            <a:t>В сфере </a:t>
          </a:r>
          <a:r>
            <a:rPr lang="ru-RU" b="1" dirty="0">
              <a:solidFill>
                <a:srgbClr val="7030A0"/>
              </a:solidFill>
              <a:latin typeface="Book Antiqua" pitchFamily="18" charset="0"/>
            </a:rPr>
            <a:t>государственной политики </a:t>
          </a:r>
          <a:r>
            <a:rPr lang="ru-RU" b="0" dirty="0">
              <a:solidFill>
                <a:srgbClr val="7030A0"/>
              </a:solidFill>
              <a:latin typeface="Book Antiqua" pitchFamily="18" charset="0"/>
            </a:rPr>
            <a:t>четко выстроенная система организации и реализации преемственности в условиях инклюзии от дошкольного до начального общего образования. </a:t>
          </a:r>
          <a:endParaRPr lang="ru-RU" b="0" dirty="0"/>
        </a:p>
      </dgm:t>
    </dgm:pt>
    <dgm:pt modelId="{04AC875E-FCA6-4063-B92A-EC50036E5415}" type="parTrans" cxnId="{E61A424A-77C7-40B5-9CF9-6455940235B7}">
      <dgm:prSet/>
      <dgm:spPr/>
      <dgm:t>
        <a:bodyPr/>
        <a:lstStyle/>
        <a:p>
          <a:endParaRPr lang="ru-RU"/>
        </a:p>
      </dgm:t>
    </dgm:pt>
    <dgm:pt modelId="{729DC44E-63B8-4C44-8649-CAB292BD571D}" type="sibTrans" cxnId="{E61A424A-77C7-40B5-9CF9-6455940235B7}">
      <dgm:prSet/>
      <dgm:spPr/>
      <dgm:t>
        <a:bodyPr/>
        <a:lstStyle/>
        <a:p>
          <a:endParaRPr lang="ru-RU"/>
        </a:p>
      </dgm:t>
    </dgm:pt>
    <dgm:pt modelId="{06A436B2-A6F7-489F-A002-F01974A4A155}">
      <dgm:prSet phldrT="[Текст]"/>
      <dgm:spPr>
        <a:solidFill>
          <a:schemeClr val="accent5">
            <a:lumMod val="60000"/>
            <a:lumOff val="40000"/>
          </a:schemeClr>
        </a:solidFill>
      </dgm:spPr>
      <dgm:t>
        <a:bodyPr/>
        <a:lstStyle/>
        <a:p>
          <a:pPr algn="l"/>
          <a:r>
            <a:rPr lang="ru-RU" dirty="0">
              <a:solidFill>
                <a:srgbClr val="7030A0"/>
              </a:solidFill>
              <a:latin typeface="Book Antiqua" pitchFamily="18" charset="0"/>
            </a:rPr>
            <a:t>Для </a:t>
          </a:r>
          <a:r>
            <a:rPr lang="ru-RU" b="1" dirty="0">
              <a:solidFill>
                <a:srgbClr val="7030A0"/>
              </a:solidFill>
              <a:latin typeface="Book Antiqua" pitchFamily="18" charset="0"/>
            </a:rPr>
            <a:t>региональной системы образования </a:t>
          </a:r>
          <a:r>
            <a:rPr lang="ru-RU" dirty="0">
              <a:solidFill>
                <a:srgbClr val="7030A0"/>
              </a:solidFill>
              <a:latin typeface="Book Antiqua" pitchFamily="18" charset="0"/>
            </a:rPr>
            <a:t>направление деятельности, по которому мы проводим работу, а именно «Разработка, апробация и (или) внедрение эффективных моделей инклюзивного образования и педагогики равных возможностей» является достаточно актуальным. </a:t>
          </a:r>
        </a:p>
        <a:p>
          <a:pPr algn="ctr"/>
          <a:endParaRPr lang="ru-RU" dirty="0"/>
        </a:p>
      </dgm:t>
    </dgm:pt>
    <dgm:pt modelId="{5958E2DE-3B6E-453F-8050-FC079126CBA0}" type="parTrans" cxnId="{6224B16E-EC1C-4436-A99E-4E5F5F7D9ACA}">
      <dgm:prSet/>
      <dgm:spPr/>
      <dgm:t>
        <a:bodyPr/>
        <a:lstStyle/>
        <a:p>
          <a:endParaRPr lang="ru-RU"/>
        </a:p>
      </dgm:t>
    </dgm:pt>
    <dgm:pt modelId="{DC259E4B-BD68-494E-8DB0-E396899A6EBC}" type="sibTrans" cxnId="{6224B16E-EC1C-4436-A99E-4E5F5F7D9ACA}">
      <dgm:prSet/>
      <dgm:spPr/>
      <dgm:t>
        <a:bodyPr/>
        <a:lstStyle/>
        <a:p>
          <a:endParaRPr lang="ru-RU"/>
        </a:p>
      </dgm:t>
    </dgm:pt>
    <dgm:pt modelId="{BF0D120F-ED2A-4D84-ABCB-0005F2C74E3B}" type="pres">
      <dgm:prSet presAssocID="{657FBBC9-4930-4982-AD3E-BB512A98B896}" presName="Name0" presStyleCnt="0">
        <dgm:presLayoutVars>
          <dgm:dir/>
          <dgm:resizeHandles val="exact"/>
        </dgm:presLayoutVars>
      </dgm:prSet>
      <dgm:spPr/>
    </dgm:pt>
    <dgm:pt modelId="{2F1F41B9-8B7C-416D-A3AC-522BD2BDAC98}" type="pres">
      <dgm:prSet presAssocID="{5C108827-C5FE-4CC8-BC11-A399A083C861}" presName="node" presStyleLbl="node1" presStyleIdx="0" presStyleCnt="3">
        <dgm:presLayoutVars>
          <dgm:bulletEnabled val="1"/>
        </dgm:presLayoutVars>
      </dgm:prSet>
      <dgm:spPr/>
    </dgm:pt>
    <dgm:pt modelId="{82E96D5D-7486-4C12-A0B6-482A924E6D47}" type="pres">
      <dgm:prSet presAssocID="{6EE5BBAD-E7F6-4D25-817A-A12B3C01381F}" presName="sibTrans" presStyleCnt="0"/>
      <dgm:spPr/>
    </dgm:pt>
    <dgm:pt modelId="{AC748038-F9F9-4175-BD96-1073CDD98E12}" type="pres">
      <dgm:prSet presAssocID="{946F6157-FACE-4744-B9CC-F179AE430F13}" presName="node" presStyleLbl="node1" presStyleIdx="1" presStyleCnt="3" custLinFactNeighborY="-781">
        <dgm:presLayoutVars>
          <dgm:bulletEnabled val="1"/>
        </dgm:presLayoutVars>
      </dgm:prSet>
      <dgm:spPr/>
    </dgm:pt>
    <dgm:pt modelId="{F7A50ADB-0509-455D-95F5-AF01C49D3245}" type="pres">
      <dgm:prSet presAssocID="{729DC44E-63B8-4C44-8649-CAB292BD571D}" presName="sibTrans" presStyleCnt="0"/>
      <dgm:spPr/>
    </dgm:pt>
    <dgm:pt modelId="{AC4C3FBE-E21C-4373-ADB4-4BC55BF905A0}" type="pres">
      <dgm:prSet presAssocID="{06A436B2-A6F7-489F-A002-F01974A4A155}" presName="node" presStyleLbl="node1" presStyleIdx="2" presStyleCnt="3">
        <dgm:presLayoutVars>
          <dgm:bulletEnabled val="1"/>
        </dgm:presLayoutVars>
      </dgm:prSet>
      <dgm:spPr/>
    </dgm:pt>
  </dgm:ptLst>
  <dgm:cxnLst>
    <dgm:cxn modelId="{B548BB2E-CDC0-4B2C-99FD-BBF3C65C8DA3}" type="presOf" srcId="{06A436B2-A6F7-489F-A002-F01974A4A155}" destId="{AC4C3FBE-E21C-4373-ADB4-4BC55BF905A0}" srcOrd="0" destOrd="0" presId="urn:microsoft.com/office/officeart/2005/8/layout/hList6"/>
    <dgm:cxn modelId="{52B39A31-E84A-4C2A-829C-7E2431264CF9}" srcId="{657FBBC9-4930-4982-AD3E-BB512A98B896}" destId="{5C108827-C5FE-4CC8-BC11-A399A083C861}" srcOrd="0" destOrd="0" parTransId="{EE5F9657-52CA-4E73-B97E-A70182B2431C}" sibTransId="{6EE5BBAD-E7F6-4D25-817A-A12B3C01381F}"/>
    <dgm:cxn modelId="{E61A424A-77C7-40B5-9CF9-6455940235B7}" srcId="{657FBBC9-4930-4982-AD3E-BB512A98B896}" destId="{946F6157-FACE-4744-B9CC-F179AE430F13}" srcOrd="1" destOrd="0" parTransId="{04AC875E-FCA6-4063-B92A-EC50036E5415}" sibTransId="{729DC44E-63B8-4C44-8649-CAB292BD571D}"/>
    <dgm:cxn modelId="{6224B16E-EC1C-4436-A99E-4E5F5F7D9ACA}" srcId="{657FBBC9-4930-4982-AD3E-BB512A98B896}" destId="{06A436B2-A6F7-489F-A002-F01974A4A155}" srcOrd="2" destOrd="0" parTransId="{5958E2DE-3B6E-453F-8050-FC079126CBA0}" sibTransId="{DC259E4B-BD68-494E-8DB0-E396899A6EBC}"/>
    <dgm:cxn modelId="{9A96777D-1AC3-453B-889D-CE2A2B42FC6E}" type="presOf" srcId="{946F6157-FACE-4744-B9CC-F179AE430F13}" destId="{AC748038-F9F9-4175-BD96-1073CDD98E12}" srcOrd="0" destOrd="0" presId="urn:microsoft.com/office/officeart/2005/8/layout/hList6"/>
    <dgm:cxn modelId="{725FF0BB-0846-407B-AB73-74F0DB583FBD}" type="presOf" srcId="{5C108827-C5FE-4CC8-BC11-A399A083C861}" destId="{2F1F41B9-8B7C-416D-A3AC-522BD2BDAC98}" srcOrd="0" destOrd="0" presId="urn:microsoft.com/office/officeart/2005/8/layout/hList6"/>
    <dgm:cxn modelId="{D7108CCA-04A7-4EFA-A5DC-8B17EB225832}" type="presOf" srcId="{657FBBC9-4930-4982-AD3E-BB512A98B896}" destId="{BF0D120F-ED2A-4D84-ABCB-0005F2C74E3B}" srcOrd="0" destOrd="0" presId="urn:microsoft.com/office/officeart/2005/8/layout/hList6"/>
    <dgm:cxn modelId="{7824872D-5EA0-4558-B39A-306072D579F3}" type="presParOf" srcId="{BF0D120F-ED2A-4D84-ABCB-0005F2C74E3B}" destId="{2F1F41B9-8B7C-416D-A3AC-522BD2BDAC98}" srcOrd="0" destOrd="0" presId="urn:microsoft.com/office/officeart/2005/8/layout/hList6"/>
    <dgm:cxn modelId="{BD5ABE66-1328-4E01-A2A3-1EC33C76F8EA}" type="presParOf" srcId="{BF0D120F-ED2A-4D84-ABCB-0005F2C74E3B}" destId="{82E96D5D-7486-4C12-A0B6-482A924E6D47}" srcOrd="1" destOrd="0" presId="urn:microsoft.com/office/officeart/2005/8/layout/hList6"/>
    <dgm:cxn modelId="{078B0A6A-1A25-4B1E-8AC3-3AC47630EEBE}" type="presParOf" srcId="{BF0D120F-ED2A-4D84-ABCB-0005F2C74E3B}" destId="{AC748038-F9F9-4175-BD96-1073CDD98E12}" srcOrd="2" destOrd="0" presId="urn:microsoft.com/office/officeart/2005/8/layout/hList6"/>
    <dgm:cxn modelId="{D97A8480-38E4-4326-9AD1-B1D3D552C80E}" type="presParOf" srcId="{BF0D120F-ED2A-4D84-ABCB-0005F2C74E3B}" destId="{F7A50ADB-0509-455D-95F5-AF01C49D3245}" srcOrd="3" destOrd="0" presId="urn:microsoft.com/office/officeart/2005/8/layout/hList6"/>
    <dgm:cxn modelId="{42C73098-45AE-4EF9-AD6D-A540AA0606EB}" type="presParOf" srcId="{BF0D120F-ED2A-4D84-ABCB-0005F2C74E3B}" destId="{AC4C3FBE-E21C-4373-ADB4-4BC55BF905A0}"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79C540-1918-4A79-A39A-153B519A1C28}"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ru-RU"/>
        </a:p>
      </dgm:t>
    </dgm:pt>
    <dgm:pt modelId="{6BC68A7F-19FF-4632-B1C2-3C51DF38E98F}">
      <dgm:prSet phldrT="[Текст]" custT="1"/>
      <dgm:spPr/>
      <dgm:t>
        <a:bodyPr/>
        <a:lstStyle/>
        <a:p>
          <a:pPr algn="ctr">
            <a:lnSpc>
              <a:spcPct val="100000"/>
            </a:lnSpc>
            <a:spcAft>
              <a:spcPts val="0"/>
            </a:spcAft>
          </a:pPr>
          <a:r>
            <a:rPr lang="ru-RU" sz="2400" u="sng" dirty="0">
              <a:solidFill>
                <a:schemeClr val="accent5">
                  <a:lumMod val="50000"/>
                </a:schemeClr>
              </a:solidFill>
              <a:latin typeface="Book Antiqua" pitchFamily="18" charset="0"/>
            </a:rPr>
            <a:t>Психологическое</a:t>
          </a:r>
          <a:r>
            <a:rPr lang="ru-RU" sz="2400" dirty="0">
              <a:solidFill>
                <a:schemeClr val="accent5">
                  <a:lumMod val="50000"/>
                </a:schemeClr>
              </a:solidFill>
              <a:latin typeface="Book Antiqua" pitchFamily="18" charset="0"/>
            </a:rPr>
            <a:t> </a:t>
          </a:r>
        </a:p>
        <a:p>
          <a:pPr algn="ctr">
            <a:lnSpc>
              <a:spcPct val="100000"/>
            </a:lnSpc>
            <a:spcAft>
              <a:spcPts val="0"/>
            </a:spcAft>
          </a:pPr>
          <a:r>
            <a:rPr lang="ru-RU" sz="2400" dirty="0">
              <a:solidFill>
                <a:schemeClr val="accent5">
                  <a:lumMod val="50000"/>
                </a:schemeClr>
              </a:solidFill>
              <a:latin typeface="Book Antiqua" pitchFamily="18" charset="0"/>
            </a:rPr>
            <a:t>2 педагога- психолога</a:t>
          </a:r>
          <a:r>
            <a:rPr lang="ru-RU" sz="4000" dirty="0">
              <a:solidFill>
                <a:schemeClr val="accent5">
                  <a:lumMod val="50000"/>
                </a:schemeClr>
              </a:solidFill>
            </a:rPr>
            <a:t> </a:t>
          </a:r>
        </a:p>
      </dgm:t>
    </dgm:pt>
    <dgm:pt modelId="{E04F0528-095B-44E6-85D4-E523CFE77E5B}" type="parTrans" cxnId="{3D4CBA0E-0954-4A6A-98DF-484A37DCDE0A}">
      <dgm:prSet/>
      <dgm:spPr/>
      <dgm:t>
        <a:bodyPr/>
        <a:lstStyle/>
        <a:p>
          <a:endParaRPr lang="ru-RU"/>
        </a:p>
      </dgm:t>
    </dgm:pt>
    <dgm:pt modelId="{E5C47DD7-C7EB-424E-BEFA-334FAF72E580}" type="sibTrans" cxnId="{3D4CBA0E-0954-4A6A-98DF-484A37DCDE0A}">
      <dgm:prSet/>
      <dgm:spPr/>
      <dgm:t>
        <a:bodyPr/>
        <a:lstStyle/>
        <a:p>
          <a:endParaRPr lang="ru-RU"/>
        </a:p>
      </dgm:t>
    </dgm:pt>
    <dgm:pt modelId="{5AA194C7-0E0F-40EA-B8BB-BCF0BAEF8500}">
      <dgm:prSet phldrT="[Текст]" custT="1"/>
      <dgm:spPr/>
      <dgm:t>
        <a:bodyPr/>
        <a:lstStyle/>
        <a:p>
          <a:pPr algn="ctr"/>
          <a:r>
            <a:rPr lang="ru-RU" sz="2400" u="sng" dirty="0">
              <a:solidFill>
                <a:schemeClr val="accent5">
                  <a:lumMod val="50000"/>
                </a:schemeClr>
              </a:solidFill>
              <a:latin typeface="Book Antiqua" pitchFamily="18" charset="0"/>
            </a:rPr>
            <a:t>Логопедическое</a:t>
          </a:r>
        </a:p>
        <a:p>
          <a:pPr algn="ctr"/>
          <a:r>
            <a:rPr lang="ru-RU" sz="2400" dirty="0">
              <a:solidFill>
                <a:schemeClr val="accent5">
                  <a:lumMod val="50000"/>
                </a:schemeClr>
              </a:solidFill>
              <a:latin typeface="Book Antiqua" pitchFamily="18" charset="0"/>
            </a:rPr>
            <a:t>4 учителя-логопеда</a:t>
          </a:r>
        </a:p>
      </dgm:t>
    </dgm:pt>
    <dgm:pt modelId="{3AC8CDA4-3554-423F-975C-7E99FA23EA29}" type="parTrans" cxnId="{089D2B29-9C67-4D26-BC67-46A1F6B12D47}">
      <dgm:prSet/>
      <dgm:spPr/>
      <dgm:t>
        <a:bodyPr/>
        <a:lstStyle/>
        <a:p>
          <a:endParaRPr lang="ru-RU"/>
        </a:p>
      </dgm:t>
    </dgm:pt>
    <dgm:pt modelId="{9502098F-0D41-4A07-AC8B-EDD059CA3603}" type="sibTrans" cxnId="{089D2B29-9C67-4D26-BC67-46A1F6B12D47}">
      <dgm:prSet/>
      <dgm:spPr/>
      <dgm:t>
        <a:bodyPr/>
        <a:lstStyle/>
        <a:p>
          <a:endParaRPr lang="ru-RU"/>
        </a:p>
      </dgm:t>
    </dgm:pt>
    <dgm:pt modelId="{FCFF3DED-B00E-46E5-A1A1-9286602CF0CD}">
      <dgm:prSet phldrT="[Текст]" custT="1"/>
      <dgm:spPr/>
      <dgm:t>
        <a:bodyPr/>
        <a:lstStyle/>
        <a:p>
          <a:pPr algn="ctr"/>
          <a:r>
            <a:rPr lang="ru-RU" sz="2400" u="sng" dirty="0">
              <a:solidFill>
                <a:schemeClr val="accent5">
                  <a:lumMod val="50000"/>
                </a:schemeClr>
              </a:solidFill>
              <a:latin typeface="Book Antiqua" pitchFamily="18" charset="0"/>
            </a:rPr>
            <a:t>Дефектологическое</a:t>
          </a:r>
        </a:p>
        <a:p>
          <a:pPr algn="ctr"/>
          <a:r>
            <a:rPr lang="ru-RU" sz="2400" u="sng" dirty="0">
              <a:solidFill>
                <a:schemeClr val="accent5">
                  <a:lumMod val="50000"/>
                </a:schemeClr>
              </a:solidFill>
              <a:latin typeface="Book Antiqua" pitchFamily="18" charset="0"/>
            </a:rPr>
            <a:t>1 учитель-дефектолог</a:t>
          </a:r>
        </a:p>
      </dgm:t>
    </dgm:pt>
    <dgm:pt modelId="{22BB572E-93E3-4199-BB40-F2991C5D4963}" type="parTrans" cxnId="{EF97BE56-7FC3-417F-BF2D-C860939BB713}">
      <dgm:prSet/>
      <dgm:spPr/>
      <dgm:t>
        <a:bodyPr/>
        <a:lstStyle/>
        <a:p>
          <a:endParaRPr lang="ru-RU"/>
        </a:p>
      </dgm:t>
    </dgm:pt>
    <dgm:pt modelId="{4AB90084-AC53-4125-8959-DBBF851BB065}" type="sibTrans" cxnId="{EF97BE56-7FC3-417F-BF2D-C860939BB713}">
      <dgm:prSet/>
      <dgm:spPr/>
      <dgm:t>
        <a:bodyPr/>
        <a:lstStyle/>
        <a:p>
          <a:endParaRPr lang="ru-RU"/>
        </a:p>
      </dgm:t>
    </dgm:pt>
    <dgm:pt modelId="{8FE95537-D0DE-442F-AC54-EBD5A6B20CAF}" type="pres">
      <dgm:prSet presAssocID="{F779C540-1918-4A79-A39A-153B519A1C28}" presName="Name0" presStyleCnt="0">
        <dgm:presLayoutVars>
          <dgm:chMax val="7"/>
          <dgm:chPref val="7"/>
          <dgm:dir/>
        </dgm:presLayoutVars>
      </dgm:prSet>
      <dgm:spPr/>
    </dgm:pt>
    <dgm:pt modelId="{282D7030-454E-47A3-96D3-0B3AE7F60ACD}" type="pres">
      <dgm:prSet presAssocID="{F779C540-1918-4A79-A39A-153B519A1C28}" presName="Name1" presStyleCnt="0"/>
      <dgm:spPr/>
    </dgm:pt>
    <dgm:pt modelId="{984C4B88-5F98-4656-894A-32D6F9D1DC02}" type="pres">
      <dgm:prSet presAssocID="{F779C540-1918-4A79-A39A-153B519A1C28}" presName="cycle" presStyleCnt="0"/>
      <dgm:spPr/>
    </dgm:pt>
    <dgm:pt modelId="{947E5CCB-4BB2-47BD-B1C4-E4D8173A16EC}" type="pres">
      <dgm:prSet presAssocID="{F779C540-1918-4A79-A39A-153B519A1C28}" presName="srcNode" presStyleLbl="node1" presStyleIdx="0" presStyleCnt="3"/>
      <dgm:spPr/>
    </dgm:pt>
    <dgm:pt modelId="{597DAED3-1F1C-4DF7-ADCE-A4BEEB23133F}" type="pres">
      <dgm:prSet presAssocID="{F779C540-1918-4A79-A39A-153B519A1C28}" presName="conn" presStyleLbl="parChTrans1D2" presStyleIdx="0" presStyleCnt="1"/>
      <dgm:spPr/>
    </dgm:pt>
    <dgm:pt modelId="{0766FD4C-9F0B-4537-A570-B175E6AAEE24}" type="pres">
      <dgm:prSet presAssocID="{F779C540-1918-4A79-A39A-153B519A1C28}" presName="extraNode" presStyleLbl="node1" presStyleIdx="0" presStyleCnt="3"/>
      <dgm:spPr/>
    </dgm:pt>
    <dgm:pt modelId="{0A01600F-A614-4480-B523-F274D546BCF3}" type="pres">
      <dgm:prSet presAssocID="{F779C540-1918-4A79-A39A-153B519A1C28}" presName="dstNode" presStyleLbl="node1" presStyleIdx="0" presStyleCnt="3"/>
      <dgm:spPr/>
    </dgm:pt>
    <dgm:pt modelId="{F3AEA906-57BF-4769-A5CD-284AD08A72C5}" type="pres">
      <dgm:prSet presAssocID="{6BC68A7F-19FF-4632-B1C2-3C51DF38E98F}" presName="text_1" presStyleLbl="node1" presStyleIdx="0" presStyleCnt="3" custScaleY="132965">
        <dgm:presLayoutVars>
          <dgm:bulletEnabled val="1"/>
        </dgm:presLayoutVars>
      </dgm:prSet>
      <dgm:spPr/>
    </dgm:pt>
    <dgm:pt modelId="{68A85CDB-0D2D-44CC-96B1-91F2757F1C8C}" type="pres">
      <dgm:prSet presAssocID="{6BC68A7F-19FF-4632-B1C2-3C51DF38E98F}" presName="accent_1" presStyleCnt="0"/>
      <dgm:spPr/>
    </dgm:pt>
    <dgm:pt modelId="{D8D715ED-C746-47FE-B040-11E16C6112D2}" type="pres">
      <dgm:prSet presAssocID="{6BC68A7F-19FF-4632-B1C2-3C51DF38E98F}" presName="accentRepeatNode" presStyleLbl="solidFgAcc1" presStyleIdx="0" presStyleCnt="3"/>
      <dgm:spPr/>
    </dgm:pt>
    <dgm:pt modelId="{5A750A42-1275-4FFB-B99B-8CD9F3442D48}" type="pres">
      <dgm:prSet presAssocID="{5AA194C7-0E0F-40EA-B8BB-BCF0BAEF8500}" presName="text_2" presStyleLbl="node1" presStyleIdx="1" presStyleCnt="3" custScaleY="130469" custLinFactNeighborY="1566">
        <dgm:presLayoutVars>
          <dgm:bulletEnabled val="1"/>
        </dgm:presLayoutVars>
      </dgm:prSet>
      <dgm:spPr/>
    </dgm:pt>
    <dgm:pt modelId="{9DD7079C-0216-4DA4-89C5-78594862F077}" type="pres">
      <dgm:prSet presAssocID="{5AA194C7-0E0F-40EA-B8BB-BCF0BAEF8500}" presName="accent_2" presStyleCnt="0"/>
      <dgm:spPr/>
    </dgm:pt>
    <dgm:pt modelId="{3DD4375C-88C8-4BFA-A7C4-7F78A089D737}" type="pres">
      <dgm:prSet presAssocID="{5AA194C7-0E0F-40EA-B8BB-BCF0BAEF8500}" presName="accentRepeatNode" presStyleLbl="solidFgAcc1" presStyleIdx="1" presStyleCnt="3"/>
      <dgm:spPr/>
    </dgm:pt>
    <dgm:pt modelId="{9F357153-0828-4338-AC83-CA848899C122}" type="pres">
      <dgm:prSet presAssocID="{FCFF3DED-B00E-46E5-A1A1-9286602CF0CD}" presName="text_3" presStyleLbl="node1" presStyleIdx="2" presStyleCnt="3" custScaleY="124841">
        <dgm:presLayoutVars>
          <dgm:bulletEnabled val="1"/>
        </dgm:presLayoutVars>
      </dgm:prSet>
      <dgm:spPr/>
    </dgm:pt>
    <dgm:pt modelId="{4610FD0D-F752-4BFA-A531-0D50AFD09B0B}" type="pres">
      <dgm:prSet presAssocID="{FCFF3DED-B00E-46E5-A1A1-9286602CF0CD}" presName="accent_3" presStyleCnt="0"/>
      <dgm:spPr/>
    </dgm:pt>
    <dgm:pt modelId="{528C41BE-9320-4A6A-9E36-FF7D21CBA6DF}" type="pres">
      <dgm:prSet presAssocID="{FCFF3DED-B00E-46E5-A1A1-9286602CF0CD}" presName="accentRepeatNode" presStyleLbl="solidFgAcc1" presStyleIdx="2" presStyleCnt="3"/>
      <dgm:spPr/>
    </dgm:pt>
  </dgm:ptLst>
  <dgm:cxnLst>
    <dgm:cxn modelId="{3D4CBA0E-0954-4A6A-98DF-484A37DCDE0A}" srcId="{F779C540-1918-4A79-A39A-153B519A1C28}" destId="{6BC68A7F-19FF-4632-B1C2-3C51DF38E98F}" srcOrd="0" destOrd="0" parTransId="{E04F0528-095B-44E6-85D4-E523CFE77E5B}" sibTransId="{E5C47DD7-C7EB-424E-BEFA-334FAF72E580}"/>
    <dgm:cxn modelId="{089D2B29-9C67-4D26-BC67-46A1F6B12D47}" srcId="{F779C540-1918-4A79-A39A-153B519A1C28}" destId="{5AA194C7-0E0F-40EA-B8BB-BCF0BAEF8500}" srcOrd="1" destOrd="0" parTransId="{3AC8CDA4-3554-423F-975C-7E99FA23EA29}" sibTransId="{9502098F-0D41-4A07-AC8B-EDD059CA3603}"/>
    <dgm:cxn modelId="{9332FD5D-90D6-4FF8-9E55-17D4283E456A}" type="presOf" srcId="{F779C540-1918-4A79-A39A-153B519A1C28}" destId="{8FE95537-D0DE-442F-AC54-EBD5A6B20CAF}" srcOrd="0" destOrd="0" presId="urn:microsoft.com/office/officeart/2008/layout/VerticalCurvedList"/>
    <dgm:cxn modelId="{BE131D42-7DA3-43DE-8F7F-2DA3261E5C3D}" type="presOf" srcId="{FCFF3DED-B00E-46E5-A1A1-9286602CF0CD}" destId="{9F357153-0828-4338-AC83-CA848899C122}" srcOrd="0" destOrd="0" presId="urn:microsoft.com/office/officeart/2008/layout/VerticalCurvedList"/>
    <dgm:cxn modelId="{EF97BE56-7FC3-417F-BF2D-C860939BB713}" srcId="{F779C540-1918-4A79-A39A-153B519A1C28}" destId="{FCFF3DED-B00E-46E5-A1A1-9286602CF0CD}" srcOrd="2" destOrd="0" parTransId="{22BB572E-93E3-4199-BB40-F2991C5D4963}" sibTransId="{4AB90084-AC53-4125-8959-DBBF851BB065}"/>
    <dgm:cxn modelId="{6254C258-2716-4182-9BCA-3499DD23382C}" type="presOf" srcId="{6BC68A7F-19FF-4632-B1C2-3C51DF38E98F}" destId="{F3AEA906-57BF-4769-A5CD-284AD08A72C5}" srcOrd="0" destOrd="0" presId="urn:microsoft.com/office/officeart/2008/layout/VerticalCurvedList"/>
    <dgm:cxn modelId="{9F6245A8-3459-468F-A2A3-22145A3A5AE4}" type="presOf" srcId="{E5C47DD7-C7EB-424E-BEFA-334FAF72E580}" destId="{597DAED3-1F1C-4DF7-ADCE-A4BEEB23133F}" srcOrd="0" destOrd="0" presId="urn:microsoft.com/office/officeart/2008/layout/VerticalCurvedList"/>
    <dgm:cxn modelId="{9E6018D4-1275-46A5-B6FE-0108AC582C76}" type="presOf" srcId="{5AA194C7-0E0F-40EA-B8BB-BCF0BAEF8500}" destId="{5A750A42-1275-4FFB-B99B-8CD9F3442D48}" srcOrd="0" destOrd="0" presId="urn:microsoft.com/office/officeart/2008/layout/VerticalCurvedList"/>
    <dgm:cxn modelId="{FB8CDCCD-4C65-452B-BDAD-62E1CA2A6330}" type="presParOf" srcId="{8FE95537-D0DE-442F-AC54-EBD5A6B20CAF}" destId="{282D7030-454E-47A3-96D3-0B3AE7F60ACD}" srcOrd="0" destOrd="0" presId="urn:microsoft.com/office/officeart/2008/layout/VerticalCurvedList"/>
    <dgm:cxn modelId="{FA5D21BF-555D-4CAE-B7FC-449AE84A5045}" type="presParOf" srcId="{282D7030-454E-47A3-96D3-0B3AE7F60ACD}" destId="{984C4B88-5F98-4656-894A-32D6F9D1DC02}" srcOrd="0" destOrd="0" presId="urn:microsoft.com/office/officeart/2008/layout/VerticalCurvedList"/>
    <dgm:cxn modelId="{EA28599F-7B46-479D-858C-9A00A51EFB0B}" type="presParOf" srcId="{984C4B88-5F98-4656-894A-32D6F9D1DC02}" destId="{947E5CCB-4BB2-47BD-B1C4-E4D8173A16EC}" srcOrd="0" destOrd="0" presId="urn:microsoft.com/office/officeart/2008/layout/VerticalCurvedList"/>
    <dgm:cxn modelId="{A2E40766-D303-4811-965C-13C3CB945AAF}" type="presParOf" srcId="{984C4B88-5F98-4656-894A-32D6F9D1DC02}" destId="{597DAED3-1F1C-4DF7-ADCE-A4BEEB23133F}" srcOrd="1" destOrd="0" presId="urn:microsoft.com/office/officeart/2008/layout/VerticalCurvedList"/>
    <dgm:cxn modelId="{A0969F5E-1A9A-4C6E-AE3A-2E1A937A783A}" type="presParOf" srcId="{984C4B88-5F98-4656-894A-32D6F9D1DC02}" destId="{0766FD4C-9F0B-4537-A570-B175E6AAEE24}" srcOrd="2" destOrd="0" presId="urn:microsoft.com/office/officeart/2008/layout/VerticalCurvedList"/>
    <dgm:cxn modelId="{8286CA9B-8AF0-475C-B7E8-61FE48B445BC}" type="presParOf" srcId="{984C4B88-5F98-4656-894A-32D6F9D1DC02}" destId="{0A01600F-A614-4480-B523-F274D546BCF3}" srcOrd="3" destOrd="0" presId="urn:microsoft.com/office/officeart/2008/layout/VerticalCurvedList"/>
    <dgm:cxn modelId="{397408E0-5BAD-4487-BD20-991422E13A31}" type="presParOf" srcId="{282D7030-454E-47A3-96D3-0B3AE7F60ACD}" destId="{F3AEA906-57BF-4769-A5CD-284AD08A72C5}" srcOrd="1" destOrd="0" presId="urn:microsoft.com/office/officeart/2008/layout/VerticalCurvedList"/>
    <dgm:cxn modelId="{02AFD8B3-6299-4806-83BE-CA106FB8A0FB}" type="presParOf" srcId="{282D7030-454E-47A3-96D3-0B3AE7F60ACD}" destId="{68A85CDB-0D2D-44CC-96B1-91F2757F1C8C}" srcOrd="2" destOrd="0" presId="urn:microsoft.com/office/officeart/2008/layout/VerticalCurvedList"/>
    <dgm:cxn modelId="{6E09F077-0203-4331-8BFA-ACDEE45AB158}" type="presParOf" srcId="{68A85CDB-0D2D-44CC-96B1-91F2757F1C8C}" destId="{D8D715ED-C746-47FE-B040-11E16C6112D2}" srcOrd="0" destOrd="0" presId="urn:microsoft.com/office/officeart/2008/layout/VerticalCurvedList"/>
    <dgm:cxn modelId="{F1DF940D-B7CD-4A70-9E06-2C7241E1292E}" type="presParOf" srcId="{282D7030-454E-47A3-96D3-0B3AE7F60ACD}" destId="{5A750A42-1275-4FFB-B99B-8CD9F3442D48}" srcOrd="3" destOrd="0" presId="urn:microsoft.com/office/officeart/2008/layout/VerticalCurvedList"/>
    <dgm:cxn modelId="{B60A71CC-D501-4823-A7F0-AD1497E76577}" type="presParOf" srcId="{282D7030-454E-47A3-96D3-0B3AE7F60ACD}" destId="{9DD7079C-0216-4DA4-89C5-78594862F077}" srcOrd="4" destOrd="0" presId="urn:microsoft.com/office/officeart/2008/layout/VerticalCurvedList"/>
    <dgm:cxn modelId="{621D071A-C6BB-41BD-95DB-91B1E5285945}" type="presParOf" srcId="{9DD7079C-0216-4DA4-89C5-78594862F077}" destId="{3DD4375C-88C8-4BFA-A7C4-7F78A089D737}" srcOrd="0" destOrd="0" presId="urn:microsoft.com/office/officeart/2008/layout/VerticalCurvedList"/>
    <dgm:cxn modelId="{21D5F9DE-0616-4A0E-B627-1BB50A675B58}" type="presParOf" srcId="{282D7030-454E-47A3-96D3-0B3AE7F60ACD}" destId="{9F357153-0828-4338-AC83-CA848899C122}" srcOrd="5" destOrd="0" presId="urn:microsoft.com/office/officeart/2008/layout/VerticalCurvedList"/>
    <dgm:cxn modelId="{4A48D03D-80DE-40A1-A552-033A1C887ED3}" type="presParOf" srcId="{282D7030-454E-47A3-96D3-0B3AE7F60ACD}" destId="{4610FD0D-F752-4BFA-A531-0D50AFD09B0B}" srcOrd="6" destOrd="0" presId="urn:microsoft.com/office/officeart/2008/layout/VerticalCurvedList"/>
    <dgm:cxn modelId="{DC5133E8-3691-47C6-AC1B-C9F15944FA70}" type="presParOf" srcId="{4610FD0D-F752-4BFA-A531-0D50AFD09B0B}" destId="{528C41BE-9320-4A6A-9E36-FF7D21CBA6D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B1D218-A335-4F3F-9144-AA8DDC493698}"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ru-RU"/>
        </a:p>
      </dgm:t>
    </dgm:pt>
    <dgm:pt modelId="{418E100D-EEF7-487D-B9E1-FACFF1CD459C}">
      <dgm:prSet phldrT="[Текст]" custT="1"/>
      <dgm:spPr/>
      <dgm:t>
        <a:bodyPr/>
        <a:lstStyle/>
        <a:p>
          <a:pPr algn="ctr">
            <a:buNone/>
          </a:pPr>
          <a:r>
            <a:rPr lang="ru-RU" sz="1200" b="1" u="sng" dirty="0">
              <a:solidFill>
                <a:srgbClr val="7030A0"/>
              </a:solidFill>
              <a:latin typeface="Book Antiqua" panose="02040602050305030304" pitchFamily="18" charset="0"/>
            </a:rPr>
            <a:t>Для обучающегося: </a:t>
          </a:r>
          <a:r>
            <a:rPr lang="ru-RU" sz="1200" dirty="0">
              <a:solidFill>
                <a:srgbClr val="7030A0"/>
              </a:solidFill>
              <a:latin typeface="Book Antiqua" panose="02040602050305030304" pitchFamily="18" charset="0"/>
            </a:rPr>
            <a:t>создана карта индивидуального маршрута обучающегося с ОВЗ, начиная</a:t>
          </a:r>
        </a:p>
        <a:p>
          <a:pPr algn="ctr">
            <a:buNone/>
          </a:pPr>
          <a:r>
            <a:rPr lang="ru-RU" sz="1200" dirty="0">
              <a:solidFill>
                <a:srgbClr val="7030A0"/>
              </a:solidFill>
              <a:latin typeface="Book Antiqua" panose="02040602050305030304" pitchFamily="18" charset="0"/>
            </a:rPr>
            <a:t>с дошкольных групп, плавно переходя к начальной школе, что обеспечит непрерывность</a:t>
          </a:r>
        </a:p>
        <a:p>
          <a:pPr algn="ctr">
            <a:buNone/>
          </a:pPr>
          <a:r>
            <a:rPr lang="ru-RU" sz="1200" dirty="0">
              <a:solidFill>
                <a:srgbClr val="7030A0"/>
              </a:solidFill>
              <a:latin typeface="Book Antiqua" panose="02040602050305030304" pitchFamily="18" charset="0"/>
            </a:rPr>
            <a:t>процесса образования для детей с особыми потребностями.</a:t>
          </a:r>
          <a:endParaRPr lang="ru-RU" sz="1200" dirty="0">
            <a:solidFill>
              <a:srgbClr val="7030A0"/>
            </a:solidFill>
          </a:endParaRPr>
        </a:p>
      </dgm:t>
    </dgm:pt>
    <dgm:pt modelId="{D2D7F493-45C4-4D08-B704-9A09BD3DCBE1}" type="parTrans" cxnId="{1E161F0D-9F0F-4D01-A1F1-AD419F2FDBD6}">
      <dgm:prSet/>
      <dgm:spPr/>
      <dgm:t>
        <a:bodyPr/>
        <a:lstStyle/>
        <a:p>
          <a:endParaRPr lang="ru-RU"/>
        </a:p>
      </dgm:t>
    </dgm:pt>
    <dgm:pt modelId="{2DA73EEB-4D72-4308-AC70-FC6BA2D86982}" type="sibTrans" cxnId="{1E161F0D-9F0F-4D01-A1F1-AD419F2FDBD6}">
      <dgm:prSet/>
      <dgm:spPr/>
      <dgm:t>
        <a:bodyPr/>
        <a:lstStyle/>
        <a:p>
          <a:endParaRPr lang="ru-RU"/>
        </a:p>
      </dgm:t>
    </dgm:pt>
    <dgm:pt modelId="{503E72F7-6FAB-44D1-B9E1-924E5F66D09E}">
      <dgm:prSet phldrT="[Текст]" custT="1"/>
      <dgm:spPr/>
      <dgm:t>
        <a:bodyPr/>
        <a:lstStyle/>
        <a:p>
          <a:pPr algn="ctr">
            <a:buNone/>
          </a:pPr>
          <a:endParaRPr lang="ru-RU" sz="1200" b="1" u="sng" dirty="0">
            <a:solidFill>
              <a:srgbClr val="7030A0"/>
            </a:solidFill>
            <a:latin typeface="Book Antiqua" panose="02040602050305030304" pitchFamily="18" charset="0"/>
          </a:endParaRPr>
        </a:p>
        <a:p>
          <a:pPr algn="ctr">
            <a:buNone/>
          </a:pPr>
          <a:r>
            <a:rPr lang="ru-RU" sz="1200" b="1" u="sng" dirty="0">
              <a:solidFill>
                <a:srgbClr val="7030A0"/>
              </a:solidFill>
              <a:latin typeface="Book Antiqua" panose="02040602050305030304" pitchFamily="18" charset="0"/>
            </a:rPr>
            <a:t>Для педагогов: </a:t>
          </a:r>
          <a:r>
            <a:rPr lang="ru-RU" sz="1200" dirty="0">
              <a:solidFill>
                <a:srgbClr val="7030A0"/>
              </a:solidFill>
              <a:latin typeface="Book Antiqua" panose="02040602050305030304" pitchFamily="18" charset="0"/>
            </a:rPr>
            <a:t>слаженная работа всех специалистов по чётко выстроенному алгоритму работы. Для каждого специалиста будет разработан свой диагностический инструментарий, по которому будет удобно отследить развитие ребёнка на каждом уровне образования. Повышение уровня компетенций коррекционного педагога. </a:t>
          </a:r>
          <a:endParaRPr lang="ru-RU" sz="1200" dirty="0">
            <a:solidFill>
              <a:srgbClr val="7030A0"/>
            </a:solidFill>
          </a:endParaRPr>
        </a:p>
      </dgm:t>
    </dgm:pt>
    <dgm:pt modelId="{C6798430-CD9C-4C3C-813B-58716056D24D}" type="parTrans" cxnId="{CC199BCA-E6C9-40C3-B582-9D29163F3BC4}">
      <dgm:prSet/>
      <dgm:spPr/>
      <dgm:t>
        <a:bodyPr/>
        <a:lstStyle/>
        <a:p>
          <a:endParaRPr lang="ru-RU"/>
        </a:p>
      </dgm:t>
    </dgm:pt>
    <dgm:pt modelId="{905270F5-E6E5-4689-8AB7-D4762F67EDE8}" type="sibTrans" cxnId="{CC199BCA-E6C9-40C3-B582-9D29163F3BC4}">
      <dgm:prSet/>
      <dgm:spPr/>
      <dgm:t>
        <a:bodyPr/>
        <a:lstStyle/>
        <a:p>
          <a:endParaRPr lang="ru-RU"/>
        </a:p>
      </dgm:t>
    </dgm:pt>
    <dgm:pt modelId="{97170570-8BBC-485B-965D-5A73EAC9334B}">
      <dgm:prSet phldrT="[Текст]" custT="1"/>
      <dgm:spPr/>
      <dgm:t>
        <a:bodyPr/>
        <a:lstStyle/>
        <a:p>
          <a:pPr algn="ctr">
            <a:buNone/>
          </a:pPr>
          <a:endParaRPr lang="ru-RU" sz="1200" b="1" u="sng" dirty="0">
            <a:solidFill>
              <a:srgbClr val="7030A0"/>
            </a:solidFill>
            <a:latin typeface="Book Antiqua" panose="02040602050305030304" pitchFamily="18" charset="0"/>
          </a:endParaRPr>
        </a:p>
        <a:p>
          <a:pPr algn="ctr">
            <a:buNone/>
          </a:pPr>
          <a:r>
            <a:rPr lang="ru-RU" sz="1200" b="1" u="sng" dirty="0">
              <a:solidFill>
                <a:srgbClr val="7030A0"/>
              </a:solidFill>
              <a:latin typeface="Book Antiqua" panose="02040602050305030304" pitchFamily="18" charset="0"/>
            </a:rPr>
            <a:t>Для региональной системы образования: </a:t>
          </a:r>
          <a:r>
            <a:rPr lang="ru-RU" sz="1200" dirty="0">
              <a:solidFill>
                <a:srgbClr val="7030A0"/>
              </a:solidFill>
              <a:latin typeface="Book Antiqua" panose="02040602050305030304" pitchFamily="18" charset="0"/>
            </a:rPr>
            <a:t>алгоритм действий специалистов в рамках преемственности по работе с детьми с ОВЗ, где будут отработаны на практике и предложены к использованию все технологические компоненты, включающие в себя нормативные локальные акты в организации и диагностический инструментарий для логопедов, психологов, дефектологов от дошкольного уровня до начальной школы</a:t>
          </a:r>
          <a:endParaRPr lang="ru-RU" sz="1200" dirty="0">
            <a:solidFill>
              <a:srgbClr val="7030A0"/>
            </a:solidFill>
          </a:endParaRPr>
        </a:p>
      </dgm:t>
    </dgm:pt>
    <dgm:pt modelId="{5CBC8B5D-084C-4D69-A8DE-18E79EA2C119}" type="parTrans" cxnId="{FAE1229E-E1C1-4EFA-8AD2-12352040071E}">
      <dgm:prSet/>
      <dgm:spPr/>
      <dgm:t>
        <a:bodyPr/>
        <a:lstStyle/>
        <a:p>
          <a:endParaRPr lang="ru-RU"/>
        </a:p>
      </dgm:t>
    </dgm:pt>
    <dgm:pt modelId="{20DE689D-5E0C-4DDF-8139-21A52671D70E}" type="sibTrans" cxnId="{FAE1229E-E1C1-4EFA-8AD2-12352040071E}">
      <dgm:prSet/>
      <dgm:spPr/>
      <dgm:t>
        <a:bodyPr/>
        <a:lstStyle/>
        <a:p>
          <a:endParaRPr lang="ru-RU"/>
        </a:p>
      </dgm:t>
    </dgm:pt>
    <dgm:pt modelId="{9424CE8F-D238-4D49-B77B-CB9EAE4686A1}" type="pres">
      <dgm:prSet presAssocID="{2EB1D218-A335-4F3F-9144-AA8DDC493698}" presName="linear" presStyleCnt="0">
        <dgm:presLayoutVars>
          <dgm:animLvl val="lvl"/>
          <dgm:resizeHandles val="exact"/>
        </dgm:presLayoutVars>
      </dgm:prSet>
      <dgm:spPr/>
    </dgm:pt>
    <dgm:pt modelId="{5C25FBDC-71FE-4CA9-8ED0-571F3EF2377E}" type="pres">
      <dgm:prSet presAssocID="{418E100D-EEF7-487D-B9E1-FACFF1CD459C}" presName="parentText" presStyleLbl="node1" presStyleIdx="0" presStyleCnt="3" custScaleY="110854" custLinFactY="-16973" custLinFactNeighborX="-442" custLinFactNeighborY="-100000">
        <dgm:presLayoutVars>
          <dgm:chMax val="0"/>
          <dgm:bulletEnabled val="1"/>
        </dgm:presLayoutVars>
      </dgm:prSet>
      <dgm:spPr/>
    </dgm:pt>
    <dgm:pt modelId="{F19A5058-BAC7-4089-B5B5-009E5918BD66}" type="pres">
      <dgm:prSet presAssocID="{2DA73EEB-4D72-4308-AC70-FC6BA2D86982}" presName="spacer" presStyleCnt="0"/>
      <dgm:spPr/>
    </dgm:pt>
    <dgm:pt modelId="{837FEB8B-47BC-4AD4-AE2D-00DFFA01A082}" type="pres">
      <dgm:prSet presAssocID="{503E72F7-6FAB-44D1-B9E1-924E5F66D09E}" presName="parentText" presStyleLbl="node1" presStyleIdx="1" presStyleCnt="3" custScaleY="108584" custLinFactY="-6651" custLinFactNeighborX="97" custLinFactNeighborY="-100000">
        <dgm:presLayoutVars>
          <dgm:chMax val="0"/>
          <dgm:bulletEnabled val="1"/>
        </dgm:presLayoutVars>
      </dgm:prSet>
      <dgm:spPr/>
    </dgm:pt>
    <dgm:pt modelId="{3EC5701E-F089-47A7-B7A6-83F548E3EAD1}" type="pres">
      <dgm:prSet presAssocID="{905270F5-E6E5-4689-8AB7-D4762F67EDE8}" presName="spacer" presStyleCnt="0"/>
      <dgm:spPr/>
    </dgm:pt>
    <dgm:pt modelId="{8641652D-7D09-43CA-91EC-EAEA257508A7}" type="pres">
      <dgm:prSet presAssocID="{97170570-8BBC-485B-965D-5A73EAC9334B}" presName="parentText" presStyleLbl="node1" presStyleIdx="2" presStyleCnt="3" custScaleY="119072" custLinFactY="-2454" custLinFactNeighborX="-338" custLinFactNeighborY="-100000">
        <dgm:presLayoutVars>
          <dgm:chMax val="0"/>
          <dgm:bulletEnabled val="1"/>
        </dgm:presLayoutVars>
      </dgm:prSet>
      <dgm:spPr/>
    </dgm:pt>
  </dgm:ptLst>
  <dgm:cxnLst>
    <dgm:cxn modelId="{0C127402-C0BA-4F33-8E90-EFD00158BA64}" type="presOf" srcId="{2EB1D218-A335-4F3F-9144-AA8DDC493698}" destId="{9424CE8F-D238-4D49-B77B-CB9EAE4686A1}" srcOrd="0" destOrd="0" presId="urn:microsoft.com/office/officeart/2005/8/layout/vList2"/>
    <dgm:cxn modelId="{1E161F0D-9F0F-4D01-A1F1-AD419F2FDBD6}" srcId="{2EB1D218-A335-4F3F-9144-AA8DDC493698}" destId="{418E100D-EEF7-487D-B9E1-FACFF1CD459C}" srcOrd="0" destOrd="0" parTransId="{D2D7F493-45C4-4D08-B704-9A09BD3DCBE1}" sibTransId="{2DA73EEB-4D72-4308-AC70-FC6BA2D86982}"/>
    <dgm:cxn modelId="{FF36497F-B72B-467D-80E5-00D5D804CF38}" type="presOf" srcId="{418E100D-EEF7-487D-B9E1-FACFF1CD459C}" destId="{5C25FBDC-71FE-4CA9-8ED0-571F3EF2377E}" srcOrd="0" destOrd="0" presId="urn:microsoft.com/office/officeart/2005/8/layout/vList2"/>
    <dgm:cxn modelId="{FAE1229E-E1C1-4EFA-8AD2-12352040071E}" srcId="{2EB1D218-A335-4F3F-9144-AA8DDC493698}" destId="{97170570-8BBC-485B-965D-5A73EAC9334B}" srcOrd="2" destOrd="0" parTransId="{5CBC8B5D-084C-4D69-A8DE-18E79EA2C119}" sibTransId="{20DE689D-5E0C-4DDF-8139-21A52671D70E}"/>
    <dgm:cxn modelId="{441D8BAD-62A5-4975-BB09-0DDFB0CC7AB3}" type="presOf" srcId="{503E72F7-6FAB-44D1-B9E1-924E5F66D09E}" destId="{837FEB8B-47BC-4AD4-AE2D-00DFFA01A082}" srcOrd="0" destOrd="0" presId="urn:microsoft.com/office/officeart/2005/8/layout/vList2"/>
    <dgm:cxn modelId="{CC199BCA-E6C9-40C3-B582-9D29163F3BC4}" srcId="{2EB1D218-A335-4F3F-9144-AA8DDC493698}" destId="{503E72F7-6FAB-44D1-B9E1-924E5F66D09E}" srcOrd="1" destOrd="0" parTransId="{C6798430-CD9C-4C3C-813B-58716056D24D}" sibTransId="{905270F5-E6E5-4689-8AB7-D4762F67EDE8}"/>
    <dgm:cxn modelId="{DB4FD6E7-CCB9-4D1A-A40F-915AFFB14F75}" type="presOf" srcId="{97170570-8BBC-485B-965D-5A73EAC9334B}" destId="{8641652D-7D09-43CA-91EC-EAEA257508A7}" srcOrd="0" destOrd="0" presId="urn:microsoft.com/office/officeart/2005/8/layout/vList2"/>
    <dgm:cxn modelId="{59F7AAC5-4701-4FD7-8578-4CA77F3DE475}" type="presParOf" srcId="{9424CE8F-D238-4D49-B77B-CB9EAE4686A1}" destId="{5C25FBDC-71FE-4CA9-8ED0-571F3EF2377E}" srcOrd="0" destOrd="0" presId="urn:microsoft.com/office/officeart/2005/8/layout/vList2"/>
    <dgm:cxn modelId="{2F572165-C2B3-4BDC-98B0-4988806F442B}" type="presParOf" srcId="{9424CE8F-D238-4D49-B77B-CB9EAE4686A1}" destId="{F19A5058-BAC7-4089-B5B5-009E5918BD66}" srcOrd="1" destOrd="0" presId="urn:microsoft.com/office/officeart/2005/8/layout/vList2"/>
    <dgm:cxn modelId="{8C461C65-D15F-4AF8-982A-73B587CF75F3}" type="presParOf" srcId="{9424CE8F-D238-4D49-B77B-CB9EAE4686A1}" destId="{837FEB8B-47BC-4AD4-AE2D-00DFFA01A082}" srcOrd="2" destOrd="0" presId="urn:microsoft.com/office/officeart/2005/8/layout/vList2"/>
    <dgm:cxn modelId="{882E3640-7B3E-4D37-88DB-2E2AEB805D0F}" type="presParOf" srcId="{9424CE8F-D238-4D49-B77B-CB9EAE4686A1}" destId="{3EC5701E-F089-47A7-B7A6-83F548E3EAD1}" srcOrd="3" destOrd="0" presId="urn:microsoft.com/office/officeart/2005/8/layout/vList2"/>
    <dgm:cxn modelId="{64B4AFA5-A233-47FE-9B39-A5CF2F70D368}" type="presParOf" srcId="{9424CE8F-D238-4D49-B77B-CB9EAE4686A1}" destId="{8641652D-7D09-43CA-91EC-EAEA257508A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F41B9-8B7C-416D-A3AC-522BD2BDAC98}">
      <dsp:nvSpPr>
        <dsp:cNvPr id="0" name=""/>
        <dsp:cNvSpPr/>
      </dsp:nvSpPr>
      <dsp:spPr>
        <a:xfrm rot="16200000">
          <a:off x="-1418497" y="1419489"/>
          <a:ext cx="5418667" cy="2579687"/>
        </a:xfrm>
        <a:prstGeom prst="flowChartManualOperation">
          <a:avLst/>
        </a:prstGeom>
        <a:solidFill>
          <a:schemeClr val="accent3">
            <a:lumMod val="60000"/>
            <a:lumOff val="40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0927" bIns="0" numCol="1" spcCol="1270" anchor="ctr" anchorCtr="0">
          <a:noAutofit/>
        </a:bodyPr>
        <a:lstStyle/>
        <a:p>
          <a:pPr marL="0" lvl="0" indent="0" algn="l" defTabSz="622300">
            <a:lnSpc>
              <a:spcPct val="90000"/>
            </a:lnSpc>
            <a:spcBef>
              <a:spcPct val="0"/>
            </a:spcBef>
            <a:spcAft>
              <a:spcPct val="35000"/>
            </a:spcAft>
            <a:buNone/>
          </a:pPr>
          <a:r>
            <a:rPr lang="ru-RU" sz="1400" b="0" kern="1200" dirty="0">
              <a:solidFill>
                <a:srgbClr val="7030A0"/>
              </a:solidFill>
              <a:latin typeface="Book Antiqua" pitchFamily="18" charset="0"/>
            </a:rPr>
            <a:t>Увеличение количества детей с особыми образовательными потребностями и отсутствием в направлении преемственности инновационных площадок, методических и практических материалов. </a:t>
          </a:r>
          <a:endParaRPr lang="ru-RU" sz="1400" b="0" kern="1200" dirty="0"/>
        </a:p>
      </dsp:txBody>
      <dsp:txXfrm rot="5400000">
        <a:off x="993" y="1083732"/>
        <a:ext cx="2579687" cy="3251201"/>
      </dsp:txXfrm>
    </dsp:sp>
    <dsp:sp modelId="{AC748038-F9F9-4175-BD96-1073CDD98E12}">
      <dsp:nvSpPr>
        <dsp:cNvPr id="0" name=""/>
        <dsp:cNvSpPr/>
      </dsp:nvSpPr>
      <dsp:spPr>
        <a:xfrm rot="16200000">
          <a:off x="1354666" y="1419489"/>
          <a:ext cx="5418667" cy="2579687"/>
        </a:xfrm>
        <a:prstGeom prst="flowChartManualOperation">
          <a:avLst/>
        </a:prstGeom>
        <a:solidFill>
          <a:schemeClr val="accent4">
            <a:lumMod val="60000"/>
            <a:lumOff val="40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0927" bIns="0" numCol="1" spcCol="1270" anchor="ctr" anchorCtr="0">
          <a:noAutofit/>
        </a:bodyPr>
        <a:lstStyle/>
        <a:p>
          <a:pPr marL="0" lvl="0" indent="0" algn="l" defTabSz="622300">
            <a:lnSpc>
              <a:spcPct val="90000"/>
            </a:lnSpc>
            <a:spcBef>
              <a:spcPct val="0"/>
            </a:spcBef>
            <a:spcAft>
              <a:spcPct val="35000"/>
            </a:spcAft>
            <a:buNone/>
          </a:pPr>
          <a:r>
            <a:rPr lang="ru-RU" sz="1400" b="0" kern="1200" dirty="0">
              <a:solidFill>
                <a:srgbClr val="7030A0"/>
              </a:solidFill>
              <a:latin typeface="Book Antiqua" pitchFamily="18" charset="0"/>
            </a:rPr>
            <a:t>В сфере </a:t>
          </a:r>
          <a:r>
            <a:rPr lang="ru-RU" sz="1400" b="1" kern="1200" dirty="0">
              <a:solidFill>
                <a:srgbClr val="7030A0"/>
              </a:solidFill>
              <a:latin typeface="Book Antiqua" pitchFamily="18" charset="0"/>
            </a:rPr>
            <a:t>государственной политики </a:t>
          </a:r>
          <a:r>
            <a:rPr lang="ru-RU" sz="1400" b="0" kern="1200" dirty="0">
              <a:solidFill>
                <a:srgbClr val="7030A0"/>
              </a:solidFill>
              <a:latin typeface="Book Antiqua" pitchFamily="18" charset="0"/>
            </a:rPr>
            <a:t>четко выстроенная система организации и реализации преемственности в условиях инклюзии от дошкольного до начального общего образования. </a:t>
          </a:r>
          <a:endParaRPr lang="ru-RU" sz="1400" b="0" kern="1200" dirty="0"/>
        </a:p>
      </dsp:txBody>
      <dsp:txXfrm rot="5400000">
        <a:off x="2774156" y="1083732"/>
        <a:ext cx="2579687" cy="3251201"/>
      </dsp:txXfrm>
    </dsp:sp>
    <dsp:sp modelId="{AC4C3FBE-E21C-4373-ADB4-4BC55BF905A0}">
      <dsp:nvSpPr>
        <dsp:cNvPr id="0" name=""/>
        <dsp:cNvSpPr/>
      </dsp:nvSpPr>
      <dsp:spPr>
        <a:xfrm rot="16200000">
          <a:off x="4127830" y="1419489"/>
          <a:ext cx="5418667" cy="2579687"/>
        </a:xfrm>
        <a:prstGeom prst="flowChartManualOperation">
          <a:avLst/>
        </a:prstGeom>
        <a:solidFill>
          <a:schemeClr val="accent5">
            <a:lumMod val="60000"/>
            <a:lumOff val="40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0927" bIns="0" numCol="1" spcCol="1270" anchor="ctr" anchorCtr="0">
          <a:noAutofit/>
        </a:bodyPr>
        <a:lstStyle/>
        <a:p>
          <a:pPr marL="0" lvl="0" indent="0" algn="l" defTabSz="622300">
            <a:lnSpc>
              <a:spcPct val="90000"/>
            </a:lnSpc>
            <a:spcBef>
              <a:spcPct val="0"/>
            </a:spcBef>
            <a:spcAft>
              <a:spcPct val="35000"/>
            </a:spcAft>
            <a:buNone/>
          </a:pPr>
          <a:r>
            <a:rPr lang="ru-RU" sz="1400" kern="1200" dirty="0">
              <a:solidFill>
                <a:srgbClr val="7030A0"/>
              </a:solidFill>
              <a:latin typeface="Book Antiqua" pitchFamily="18" charset="0"/>
            </a:rPr>
            <a:t>Для </a:t>
          </a:r>
          <a:r>
            <a:rPr lang="ru-RU" sz="1400" b="1" kern="1200" dirty="0">
              <a:solidFill>
                <a:srgbClr val="7030A0"/>
              </a:solidFill>
              <a:latin typeface="Book Antiqua" pitchFamily="18" charset="0"/>
            </a:rPr>
            <a:t>региональной системы образования </a:t>
          </a:r>
          <a:r>
            <a:rPr lang="ru-RU" sz="1400" kern="1200" dirty="0">
              <a:solidFill>
                <a:srgbClr val="7030A0"/>
              </a:solidFill>
              <a:latin typeface="Book Antiqua" pitchFamily="18" charset="0"/>
            </a:rPr>
            <a:t>направление деятельности, по которому мы проводим работу, а именно «Разработка, апробация и (или) внедрение эффективных моделей инклюзивного образования и педагогики равных возможностей» является достаточно актуальным. </a:t>
          </a:r>
        </a:p>
        <a:p>
          <a:pPr marL="0" lvl="0" indent="0" algn="ctr" defTabSz="622300">
            <a:lnSpc>
              <a:spcPct val="90000"/>
            </a:lnSpc>
            <a:spcBef>
              <a:spcPct val="0"/>
            </a:spcBef>
            <a:spcAft>
              <a:spcPct val="35000"/>
            </a:spcAft>
            <a:buNone/>
          </a:pPr>
          <a:endParaRPr lang="ru-RU" sz="1400" kern="1200" dirty="0"/>
        </a:p>
      </dsp:txBody>
      <dsp:txXfrm rot="5400000">
        <a:off x="5547320" y="1083732"/>
        <a:ext cx="2579687" cy="32512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DAED3-1F1C-4DF7-ADCE-A4BEEB23133F}">
      <dsp:nvSpPr>
        <dsp:cNvPr id="0" name=""/>
        <dsp:cNvSpPr/>
      </dsp:nvSpPr>
      <dsp:spPr>
        <a:xfrm>
          <a:off x="-4401086" y="-675029"/>
          <a:ext cx="5243250" cy="5243250"/>
        </a:xfrm>
        <a:prstGeom prst="blockArc">
          <a:avLst>
            <a:gd name="adj1" fmla="val 18900000"/>
            <a:gd name="adj2" fmla="val 2700000"/>
            <a:gd name="adj3" fmla="val 412"/>
          </a:avLst>
        </a:prstGeom>
        <a:noFill/>
        <a:ln w="1397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AEA906-57BF-4769-A5CD-284AD08A72C5}">
      <dsp:nvSpPr>
        <dsp:cNvPr id="0" name=""/>
        <dsp:cNvSpPr/>
      </dsp:nvSpPr>
      <dsp:spPr>
        <a:xfrm>
          <a:off x="541612" y="260980"/>
          <a:ext cx="6162717" cy="1035316"/>
        </a:xfrm>
        <a:prstGeom prst="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8044" tIns="60960" rIns="60960" bIns="60960" numCol="1" spcCol="1270" anchor="ctr" anchorCtr="0">
          <a:noAutofit/>
        </a:bodyPr>
        <a:lstStyle/>
        <a:p>
          <a:pPr marL="0" lvl="0" indent="0" algn="ctr" defTabSz="1066800">
            <a:lnSpc>
              <a:spcPct val="100000"/>
            </a:lnSpc>
            <a:spcBef>
              <a:spcPct val="0"/>
            </a:spcBef>
            <a:spcAft>
              <a:spcPts val="0"/>
            </a:spcAft>
            <a:buNone/>
          </a:pPr>
          <a:r>
            <a:rPr lang="ru-RU" sz="2400" u="sng" kern="1200" dirty="0">
              <a:solidFill>
                <a:schemeClr val="accent5">
                  <a:lumMod val="50000"/>
                </a:schemeClr>
              </a:solidFill>
              <a:latin typeface="Book Antiqua" pitchFamily="18" charset="0"/>
            </a:rPr>
            <a:t>Психологическое</a:t>
          </a:r>
          <a:r>
            <a:rPr lang="ru-RU" sz="2400" kern="1200" dirty="0">
              <a:solidFill>
                <a:schemeClr val="accent5">
                  <a:lumMod val="50000"/>
                </a:schemeClr>
              </a:solidFill>
              <a:latin typeface="Book Antiqua" pitchFamily="18" charset="0"/>
            </a:rPr>
            <a:t> </a:t>
          </a:r>
        </a:p>
        <a:p>
          <a:pPr marL="0" lvl="0" indent="0" algn="ctr" defTabSz="1066800">
            <a:lnSpc>
              <a:spcPct val="100000"/>
            </a:lnSpc>
            <a:spcBef>
              <a:spcPct val="0"/>
            </a:spcBef>
            <a:spcAft>
              <a:spcPts val="0"/>
            </a:spcAft>
            <a:buNone/>
          </a:pPr>
          <a:r>
            <a:rPr lang="ru-RU" sz="2400" kern="1200" dirty="0">
              <a:solidFill>
                <a:schemeClr val="accent5">
                  <a:lumMod val="50000"/>
                </a:schemeClr>
              </a:solidFill>
              <a:latin typeface="Book Antiqua" pitchFamily="18" charset="0"/>
            </a:rPr>
            <a:t>2 педагога- психолога</a:t>
          </a:r>
          <a:r>
            <a:rPr lang="ru-RU" sz="4000" kern="1200" dirty="0">
              <a:solidFill>
                <a:schemeClr val="accent5">
                  <a:lumMod val="50000"/>
                </a:schemeClr>
              </a:solidFill>
            </a:rPr>
            <a:t> </a:t>
          </a:r>
        </a:p>
      </dsp:txBody>
      <dsp:txXfrm>
        <a:off x="541612" y="260980"/>
        <a:ext cx="6162717" cy="1035316"/>
      </dsp:txXfrm>
    </dsp:sp>
    <dsp:sp modelId="{D8D715ED-C746-47FE-B040-11E16C6112D2}">
      <dsp:nvSpPr>
        <dsp:cNvPr id="0" name=""/>
        <dsp:cNvSpPr/>
      </dsp:nvSpPr>
      <dsp:spPr>
        <a:xfrm>
          <a:off x="54963" y="291989"/>
          <a:ext cx="973298" cy="973298"/>
        </a:xfrm>
        <a:prstGeom prst="ellipse">
          <a:avLst/>
        </a:prstGeom>
        <a:solidFill>
          <a:schemeClr val="lt1">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750A42-1275-4FFB-B99B-8CD9F3442D48}">
      <dsp:nvSpPr>
        <dsp:cNvPr id="0" name=""/>
        <dsp:cNvSpPr/>
      </dsp:nvSpPr>
      <dsp:spPr>
        <a:xfrm>
          <a:off x="824647" y="1450848"/>
          <a:ext cx="5879682" cy="1015881"/>
        </a:xfrm>
        <a:prstGeom prst="rect">
          <a:avLst/>
        </a:prstGeom>
        <a:solidFill>
          <a:schemeClr val="accent2">
            <a:hueOff val="-4271745"/>
            <a:satOff val="12481"/>
            <a:lumOff val="-2353"/>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8044" tIns="60960" rIns="60960" bIns="60960" numCol="1" spcCol="1270" anchor="ctr" anchorCtr="0">
          <a:noAutofit/>
        </a:bodyPr>
        <a:lstStyle/>
        <a:p>
          <a:pPr marL="0" lvl="0" indent="0" algn="ctr" defTabSz="1066800">
            <a:lnSpc>
              <a:spcPct val="90000"/>
            </a:lnSpc>
            <a:spcBef>
              <a:spcPct val="0"/>
            </a:spcBef>
            <a:spcAft>
              <a:spcPct val="35000"/>
            </a:spcAft>
            <a:buNone/>
          </a:pPr>
          <a:r>
            <a:rPr lang="ru-RU" sz="2400" u="sng" kern="1200" dirty="0">
              <a:solidFill>
                <a:schemeClr val="accent5">
                  <a:lumMod val="50000"/>
                </a:schemeClr>
              </a:solidFill>
              <a:latin typeface="Book Antiqua" pitchFamily="18" charset="0"/>
            </a:rPr>
            <a:t>Логопедическое</a:t>
          </a:r>
        </a:p>
        <a:p>
          <a:pPr marL="0" lvl="0" indent="0" algn="ctr" defTabSz="1066800">
            <a:lnSpc>
              <a:spcPct val="90000"/>
            </a:lnSpc>
            <a:spcBef>
              <a:spcPct val="0"/>
            </a:spcBef>
            <a:spcAft>
              <a:spcPct val="35000"/>
            </a:spcAft>
            <a:buNone/>
          </a:pPr>
          <a:r>
            <a:rPr lang="ru-RU" sz="2400" kern="1200" dirty="0">
              <a:solidFill>
                <a:schemeClr val="accent5">
                  <a:lumMod val="50000"/>
                </a:schemeClr>
              </a:solidFill>
              <a:latin typeface="Book Antiqua" pitchFamily="18" charset="0"/>
            </a:rPr>
            <a:t>4 учителя-логопеда</a:t>
          </a:r>
        </a:p>
      </dsp:txBody>
      <dsp:txXfrm>
        <a:off x="824647" y="1450848"/>
        <a:ext cx="5879682" cy="1015881"/>
      </dsp:txXfrm>
    </dsp:sp>
    <dsp:sp modelId="{3DD4375C-88C8-4BFA-A7C4-7F78A089D737}">
      <dsp:nvSpPr>
        <dsp:cNvPr id="0" name=""/>
        <dsp:cNvSpPr/>
      </dsp:nvSpPr>
      <dsp:spPr>
        <a:xfrm>
          <a:off x="337998" y="1459947"/>
          <a:ext cx="973298" cy="973298"/>
        </a:xfrm>
        <a:prstGeom prst="ellipse">
          <a:avLst/>
        </a:prstGeom>
        <a:solidFill>
          <a:schemeClr val="lt1">
            <a:hueOff val="0"/>
            <a:satOff val="0"/>
            <a:lumOff val="0"/>
            <a:alphaOff val="0"/>
          </a:schemeClr>
        </a:solidFill>
        <a:ln w="13970" cap="flat" cmpd="sng" algn="ctr">
          <a:solidFill>
            <a:schemeClr val="accent2">
              <a:hueOff val="-4271745"/>
              <a:satOff val="12481"/>
              <a:lumOff val="-2353"/>
              <a:alphaOff val="0"/>
            </a:schemeClr>
          </a:solidFill>
          <a:prstDash val="solid"/>
        </a:ln>
        <a:effectLst/>
      </dsp:spPr>
      <dsp:style>
        <a:lnRef idx="2">
          <a:scrgbClr r="0" g="0" b="0"/>
        </a:lnRef>
        <a:fillRef idx="1">
          <a:scrgbClr r="0" g="0" b="0"/>
        </a:fillRef>
        <a:effectRef idx="0">
          <a:scrgbClr r="0" g="0" b="0"/>
        </a:effectRef>
        <a:fontRef idx="minor"/>
      </dsp:style>
    </dsp:sp>
    <dsp:sp modelId="{9F357153-0828-4338-AC83-CA848899C122}">
      <dsp:nvSpPr>
        <dsp:cNvPr id="0" name=""/>
        <dsp:cNvSpPr/>
      </dsp:nvSpPr>
      <dsp:spPr>
        <a:xfrm>
          <a:off x="541612" y="2628523"/>
          <a:ext cx="6162717" cy="972059"/>
        </a:xfrm>
        <a:prstGeom prst="rect">
          <a:avLst/>
        </a:prstGeom>
        <a:solidFill>
          <a:schemeClr val="accent2">
            <a:hueOff val="-8543491"/>
            <a:satOff val="24962"/>
            <a:lumOff val="-4706"/>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8044" tIns="60960" rIns="60960" bIns="60960" numCol="1" spcCol="1270" anchor="ctr" anchorCtr="0">
          <a:noAutofit/>
        </a:bodyPr>
        <a:lstStyle/>
        <a:p>
          <a:pPr marL="0" lvl="0" indent="0" algn="ctr" defTabSz="1066800">
            <a:lnSpc>
              <a:spcPct val="90000"/>
            </a:lnSpc>
            <a:spcBef>
              <a:spcPct val="0"/>
            </a:spcBef>
            <a:spcAft>
              <a:spcPct val="35000"/>
            </a:spcAft>
            <a:buNone/>
          </a:pPr>
          <a:r>
            <a:rPr lang="ru-RU" sz="2400" u="sng" kern="1200" dirty="0">
              <a:solidFill>
                <a:schemeClr val="accent5">
                  <a:lumMod val="50000"/>
                </a:schemeClr>
              </a:solidFill>
              <a:latin typeface="Book Antiqua" pitchFamily="18" charset="0"/>
            </a:rPr>
            <a:t>Дефектологическое</a:t>
          </a:r>
        </a:p>
        <a:p>
          <a:pPr marL="0" lvl="0" indent="0" algn="ctr" defTabSz="1066800">
            <a:lnSpc>
              <a:spcPct val="90000"/>
            </a:lnSpc>
            <a:spcBef>
              <a:spcPct val="0"/>
            </a:spcBef>
            <a:spcAft>
              <a:spcPct val="35000"/>
            </a:spcAft>
            <a:buNone/>
          </a:pPr>
          <a:r>
            <a:rPr lang="ru-RU" sz="2400" u="sng" kern="1200" dirty="0">
              <a:solidFill>
                <a:schemeClr val="accent5">
                  <a:lumMod val="50000"/>
                </a:schemeClr>
              </a:solidFill>
              <a:latin typeface="Book Antiqua" pitchFamily="18" charset="0"/>
            </a:rPr>
            <a:t>1 учитель-дефектолог</a:t>
          </a:r>
        </a:p>
      </dsp:txBody>
      <dsp:txXfrm>
        <a:off x="541612" y="2628523"/>
        <a:ext cx="6162717" cy="972059"/>
      </dsp:txXfrm>
    </dsp:sp>
    <dsp:sp modelId="{528C41BE-9320-4A6A-9E36-FF7D21CBA6DF}">
      <dsp:nvSpPr>
        <dsp:cNvPr id="0" name=""/>
        <dsp:cNvSpPr/>
      </dsp:nvSpPr>
      <dsp:spPr>
        <a:xfrm>
          <a:off x="54963" y="2627904"/>
          <a:ext cx="973298" cy="973298"/>
        </a:xfrm>
        <a:prstGeom prst="ellipse">
          <a:avLst/>
        </a:prstGeom>
        <a:solidFill>
          <a:schemeClr val="lt1">
            <a:hueOff val="0"/>
            <a:satOff val="0"/>
            <a:lumOff val="0"/>
            <a:alphaOff val="0"/>
          </a:schemeClr>
        </a:solidFill>
        <a:ln w="13970" cap="flat" cmpd="sng" algn="ctr">
          <a:solidFill>
            <a:schemeClr val="accent2">
              <a:hueOff val="-8543491"/>
              <a:satOff val="24962"/>
              <a:lumOff val="-470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5FBDC-71FE-4CA9-8ED0-571F3EF2377E}">
      <dsp:nvSpPr>
        <dsp:cNvPr id="0" name=""/>
        <dsp:cNvSpPr/>
      </dsp:nvSpPr>
      <dsp:spPr>
        <a:xfrm>
          <a:off x="0" y="0"/>
          <a:ext cx="8415867" cy="1348871"/>
        </a:xfrm>
        <a:prstGeom prst="round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b="1" u="sng" kern="1200" dirty="0">
              <a:solidFill>
                <a:srgbClr val="7030A0"/>
              </a:solidFill>
              <a:latin typeface="Book Antiqua" panose="02040602050305030304" pitchFamily="18" charset="0"/>
            </a:rPr>
            <a:t>Для обучающегося: </a:t>
          </a:r>
          <a:r>
            <a:rPr lang="ru-RU" sz="1200" kern="1200" dirty="0">
              <a:solidFill>
                <a:srgbClr val="7030A0"/>
              </a:solidFill>
              <a:latin typeface="Book Antiqua" panose="02040602050305030304" pitchFamily="18" charset="0"/>
            </a:rPr>
            <a:t>создана карта индивидуального маршрута обучающегося с ОВЗ, начиная</a:t>
          </a:r>
        </a:p>
        <a:p>
          <a:pPr marL="0" lvl="0" indent="0" algn="ctr" defTabSz="533400">
            <a:lnSpc>
              <a:spcPct val="90000"/>
            </a:lnSpc>
            <a:spcBef>
              <a:spcPct val="0"/>
            </a:spcBef>
            <a:spcAft>
              <a:spcPct val="35000"/>
            </a:spcAft>
            <a:buNone/>
          </a:pPr>
          <a:r>
            <a:rPr lang="ru-RU" sz="1200" kern="1200" dirty="0">
              <a:solidFill>
                <a:srgbClr val="7030A0"/>
              </a:solidFill>
              <a:latin typeface="Book Antiqua" panose="02040602050305030304" pitchFamily="18" charset="0"/>
            </a:rPr>
            <a:t>с дошкольных групп, плавно переходя к начальной школе, что обеспечит непрерывность</a:t>
          </a:r>
        </a:p>
        <a:p>
          <a:pPr marL="0" lvl="0" indent="0" algn="ctr" defTabSz="533400">
            <a:lnSpc>
              <a:spcPct val="90000"/>
            </a:lnSpc>
            <a:spcBef>
              <a:spcPct val="0"/>
            </a:spcBef>
            <a:spcAft>
              <a:spcPct val="35000"/>
            </a:spcAft>
            <a:buNone/>
          </a:pPr>
          <a:r>
            <a:rPr lang="ru-RU" sz="1200" kern="1200" dirty="0">
              <a:solidFill>
                <a:srgbClr val="7030A0"/>
              </a:solidFill>
              <a:latin typeface="Book Antiqua" panose="02040602050305030304" pitchFamily="18" charset="0"/>
            </a:rPr>
            <a:t>процесса образования для детей с особыми потребностями.</a:t>
          </a:r>
          <a:endParaRPr lang="ru-RU" sz="1200" kern="1200" dirty="0">
            <a:solidFill>
              <a:srgbClr val="7030A0"/>
            </a:solidFill>
          </a:endParaRPr>
        </a:p>
      </dsp:txBody>
      <dsp:txXfrm>
        <a:off x="65846" y="65846"/>
        <a:ext cx="8284175" cy="1217179"/>
      </dsp:txXfrm>
    </dsp:sp>
    <dsp:sp modelId="{837FEB8B-47BC-4AD4-AE2D-00DFFA01A082}">
      <dsp:nvSpPr>
        <dsp:cNvPr id="0" name=""/>
        <dsp:cNvSpPr/>
      </dsp:nvSpPr>
      <dsp:spPr>
        <a:xfrm>
          <a:off x="0" y="1523147"/>
          <a:ext cx="8415867" cy="1321250"/>
        </a:xfrm>
        <a:prstGeom prst="round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ru-RU" sz="1200" b="1" u="sng" kern="1200" dirty="0">
            <a:solidFill>
              <a:srgbClr val="7030A0"/>
            </a:solidFill>
            <a:latin typeface="Book Antiqua" panose="02040602050305030304" pitchFamily="18" charset="0"/>
          </a:endParaRPr>
        </a:p>
        <a:p>
          <a:pPr marL="0" lvl="0" indent="0" algn="ctr" defTabSz="533400">
            <a:lnSpc>
              <a:spcPct val="90000"/>
            </a:lnSpc>
            <a:spcBef>
              <a:spcPct val="0"/>
            </a:spcBef>
            <a:spcAft>
              <a:spcPct val="35000"/>
            </a:spcAft>
            <a:buNone/>
          </a:pPr>
          <a:r>
            <a:rPr lang="ru-RU" sz="1200" b="1" u="sng" kern="1200" dirty="0">
              <a:solidFill>
                <a:srgbClr val="7030A0"/>
              </a:solidFill>
              <a:latin typeface="Book Antiqua" panose="02040602050305030304" pitchFamily="18" charset="0"/>
            </a:rPr>
            <a:t>Для педагогов: </a:t>
          </a:r>
          <a:r>
            <a:rPr lang="ru-RU" sz="1200" kern="1200" dirty="0">
              <a:solidFill>
                <a:srgbClr val="7030A0"/>
              </a:solidFill>
              <a:latin typeface="Book Antiqua" panose="02040602050305030304" pitchFamily="18" charset="0"/>
            </a:rPr>
            <a:t>слаженная работа всех специалистов по чётко выстроенному алгоритму работы. Для каждого специалиста будет разработан свой диагностический инструментарий, по которому будет удобно отследить развитие ребёнка на каждом уровне образования. Повышение уровня компетенций коррекционного педагога. </a:t>
          </a:r>
          <a:endParaRPr lang="ru-RU" sz="1200" kern="1200" dirty="0">
            <a:solidFill>
              <a:srgbClr val="7030A0"/>
            </a:solidFill>
          </a:endParaRPr>
        </a:p>
      </dsp:txBody>
      <dsp:txXfrm>
        <a:off x="64498" y="1587645"/>
        <a:ext cx="8286871" cy="1192254"/>
      </dsp:txXfrm>
    </dsp:sp>
    <dsp:sp modelId="{8641652D-7D09-43CA-91EC-EAEA257508A7}">
      <dsp:nvSpPr>
        <dsp:cNvPr id="0" name=""/>
        <dsp:cNvSpPr/>
      </dsp:nvSpPr>
      <dsp:spPr>
        <a:xfrm>
          <a:off x="0" y="3082666"/>
          <a:ext cx="8415867" cy="1448868"/>
        </a:xfrm>
        <a:prstGeom prst="round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ru-RU" sz="1200" b="1" u="sng" kern="1200" dirty="0">
            <a:solidFill>
              <a:srgbClr val="7030A0"/>
            </a:solidFill>
            <a:latin typeface="Book Antiqua" panose="02040602050305030304" pitchFamily="18" charset="0"/>
          </a:endParaRPr>
        </a:p>
        <a:p>
          <a:pPr marL="0" lvl="0" indent="0" algn="ctr" defTabSz="533400">
            <a:lnSpc>
              <a:spcPct val="90000"/>
            </a:lnSpc>
            <a:spcBef>
              <a:spcPct val="0"/>
            </a:spcBef>
            <a:spcAft>
              <a:spcPct val="35000"/>
            </a:spcAft>
            <a:buNone/>
          </a:pPr>
          <a:r>
            <a:rPr lang="ru-RU" sz="1200" b="1" u="sng" kern="1200" dirty="0">
              <a:solidFill>
                <a:srgbClr val="7030A0"/>
              </a:solidFill>
              <a:latin typeface="Book Antiqua" panose="02040602050305030304" pitchFamily="18" charset="0"/>
            </a:rPr>
            <a:t>Для региональной системы образования: </a:t>
          </a:r>
          <a:r>
            <a:rPr lang="ru-RU" sz="1200" kern="1200" dirty="0">
              <a:solidFill>
                <a:srgbClr val="7030A0"/>
              </a:solidFill>
              <a:latin typeface="Book Antiqua" panose="02040602050305030304" pitchFamily="18" charset="0"/>
            </a:rPr>
            <a:t>алгоритм действий специалистов в рамках преемственности по работе с детьми с ОВЗ, где будут отработаны на практике и предложены к использованию все технологические компоненты, включающие в себя нормативные локальные акты в организации и диагностический инструментарий для логопедов, психологов, дефектологов от дошкольного уровня до начальной школы</a:t>
          </a:r>
          <a:endParaRPr lang="ru-RU" sz="1200" kern="1200" dirty="0">
            <a:solidFill>
              <a:srgbClr val="7030A0"/>
            </a:solidFill>
          </a:endParaRPr>
        </a:p>
      </dsp:txBody>
      <dsp:txXfrm>
        <a:off x="70728" y="3153394"/>
        <a:ext cx="8274411" cy="130741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48F78-EB5B-45BA-A45B-48854BAF4930}" type="datetimeFigureOut">
              <a:rPr lang="ru-RU" smtClean="0"/>
              <a:pPr/>
              <a:t>28.11.2022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D79870-7A5E-41F2-93B7-0FF8F7D37F82}" type="slidenum">
              <a:rPr lang="ru-RU" smtClean="0"/>
              <a:pPr/>
              <a:t>‹#›</a:t>
            </a:fld>
            <a:endParaRPr lang="ru-RU"/>
          </a:p>
        </p:txBody>
      </p:sp>
    </p:spTree>
    <p:extLst>
      <p:ext uri="{BB962C8B-B14F-4D97-AF65-F5344CB8AC3E}">
        <p14:creationId xmlns:p14="http://schemas.microsoft.com/office/powerpoint/2010/main" val="2321397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b="0" i="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B258C99C-13B5-427E-A58E-B99FDA6CBBDE}" type="slidenum">
              <a:rPr lang="ru-RU" smtClean="0"/>
              <a:pPr/>
              <a:t>10</a:t>
            </a:fld>
            <a:endParaRPr lang="ru-RU"/>
          </a:p>
        </p:txBody>
      </p:sp>
    </p:spTree>
    <p:extLst>
      <p:ext uri="{BB962C8B-B14F-4D97-AF65-F5344CB8AC3E}">
        <p14:creationId xmlns:p14="http://schemas.microsoft.com/office/powerpoint/2010/main" val="177521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B258C99C-13B5-427E-A58E-B99FDA6CBBDE}" type="slidenum">
              <a:rPr lang="ru-RU" smtClean="0"/>
              <a:pPr/>
              <a:t>12</a:t>
            </a:fld>
            <a:endParaRPr lang="ru-RU"/>
          </a:p>
        </p:txBody>
      </p:sp>
    </p:spTree>
    <p:extLst>
      <p:ext uri="{BB962C8B-B14F-4D97-AF65-F5344CB8AC3E}">
        <p14:creationId xmlns:p14="http://schemas.microsoft.com/office/powerpoint/2010/main" val="249449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ru-RU"/>
              <a:t>Образец заголовка</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E15E87EB-193E-488E-A496-9FED582E7B51}" type="datetimeFigureOut">
              <a:rPr lang="ru-RU" smtClean="0"/>
              <a:pPr/>
              <a:t>28.11.2022</a:t>
            </a:fld>
            <a:endParaRPr lang="ru-RU"/>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B499B252-F49E-4C85-AB7F-2104844DC5BC}" type="slidenum">
              <a:rPr lang="ru-RU" smtClean="0"/>
              <a:pPr/>
              <a:t>‹#›</a:t>
            </a:fld>
            <a:endParaRPr lang="ru-RU"/>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8572621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15E87EB-193E-488E-A496-9FED582E7B51}" type="datetimeFigureOut">
              <a:rPr lang="ru-RU" smtClean="0"/>
              <a:pPr/>
              <a:t>28.11.2022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99B252-F49E-4C85-AB7F-2104844DC5BC}" type="slidenum">
              <a:rPr lang="ru-RU" smtClean="0"/>
              <a:pPr/>
              <a:t>‹#›</a:t>
            </a:fld>
            <a:endParaRPr lang="ru-RU"/>
          </a:p>
        </p:txBody>
      </p:sp>
    </p:spTree>
    <p:extLst>
      <p:ext uri="{BB962C8B-B14F-4D97-AF65-F5344CB8AC3E}">
        <p14:creationId xmlns:p14="http://schemas.microsoft.com/office/powerpoint/2010/main" val="2004084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15E87EB-193E-488E-A496-9FED582E7B51}" type="datetimeFigureOut">
              <a:rPr lang="ru-RU" smtClean="0"/>
              <a:pPr/>
              <a:t>28.11.2022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99B252-F49E-4C85-AB7F-2104844DC5BC}" type="slidenum">
              <a:rPr lang="ru-RU" smtClean="0"/>
              <a:pPr/>
              <a:t>‹#›</a:t>
            </a:fld>
            <a:endParaRPr lang="ru-RU"/>
          </a:p>
        </p:txBody>
      </p:sp>
    </p:spTree>
    <p:extLst>
      <p:ext uri="{BB962C8B-B14F-4D97-AF65-F5344CB8AC3E}">
        <p14:creationId xmlns:p14="http://schemas.microsoft.com/office/powerpoint/2010/main" val="1237760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15E87EB-193E-488E-A496-9FED582E7B51}" type="datetimeFigureOut">
              <a:rPr lang="ru-RU" smtClean="0"/>
              <a:pPr/>
              <a:t>28.11.2022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99B252-F49E-4C85-AB7F-2104844DC5BC}" type="slidenum">
              <a:rPr lang="ru-RU" smtClean="0"/>
              <a:pPr/>
              <a:t>‹#›</a:t>
            </a:fld>
            <a:endParaRPr lang="ru-RU"/>
          </a:p>
        </p:txBody>
      </p:sp>
    </p:spTree>
    <p:extLst>
      <p:ext uri="{BB962C8B-B14F-4D97-AF65-F5344CB8AC3E}">
        <p14:creationId xmlns:p14="http://schemas.microsoft.com/office/powerpoint/2010/main" val="2049315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ru-RU"/>
              <a:t>Образец заголовка</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15E87EB-193E-488E-A496-9FED582E7B51}" type="datetimeFigureOut">
              <a:rPr lang="ru-RU" smtClean="0"/>
              <a:pPr/>
              <a:t>28.11.2022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99B252-F49E-4C85-AB7F-2104844DC5BC}" type="slidenum">
              <a:rPr lang="ru-RU" smtClean="0"/>
              <a:pPr/>
              <a:t>‹#›</a:t>
            </a:fld>
            <a:endParaRPr lang="ru-RU"/>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3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15E87EB-193E-488E-A496-9FED582E7B51}" type="datetimeFigureOut">
              <a:rPr lang="ru-RU" smtClean="0"/>
              <a:pPr/>
              <a:t>28.11.2022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499B252-F49E-4C85-AB7F-2104844DC5BC}" type="slidenum">
              <a:rPr lang="ru-RU" smtClean="0"/>
              <a:pPr/>
              <a:t>‹#›</a:t>
            </a:fld>
            <a:endParaRPr lang="ru-RU"/>
          </a:p>
        </p:txBody>
      </p:sp>
    </p:spTree>
    <p:extLst>
      <p:ext uri="{BB962C8B-B14F-4D97-AF65-F5344CB8AC3E}">
        <p14:creationId xmlns:p14="http://schemas.microsoft.com/office/powerpoint/2010/main" val="796530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ru-RU"/>
              <a:t>Образец текста</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E15E87EB-193E-488E-A496-9FED582E7B51}" type="datetimeFigureOut">
              <a:rPr lang="ru-RU" smtClean="0"/>
              <a:pPr/>
              <a:t>28.11.2022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499B252-F49E-4C85-AB7F-2104844DC5BC}" type="slidenum">
              <a:rPr lang="ru-RU" smtClean="0"/>
              <a:pPr/>
              <a:t>‹#›</a:t>
            </a:fld>
            <a:endParaRPr lang="ru-RU"/>
          </a:p>
        </p:txBody>
      </p:sp>
    </p:spTree>
    <p:extLst>
      <p:ext uri="{BB962C8B-B14F-4D97-AF65-F5344CB8AC3E}">
        <p14:creationId xmlns:p14="http://schemas.microsoft.com/office/powerpoint/2010/main" val="1922840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15E87EB-193E-488E-A496-9FED582E7B51}" type="datetimeFigureOut">
              <a:rPr lang="ru-RU" smtClean="0"/>
              <a:pPr/>
              <a:t>28.11.2022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499B252-F49E-4C85-AB7F-2104844DC5BC}" type="slidenum">
              <a:rPr lang="ru-RU" smtClean="0"/>
              <a:pPr/>
              <a:t>‹#›</a:t>
            </a:fld>
            <a:endParaRPr lang="ru-RU"/>
          </a:p>
        </p:txBody>
      </p:sp>
    </p:spTree>
    <p:extLst>
      <p:ext uri="{BB962C8B-B14F-4D97-AF65-F5344CB8AC3E}">
        <p14:creationId xmlns:p14="http://schemas.microsoft.com/office/powerpoint/2010/main" val="4271364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5E87EB-193E-488E-A496-9FED582E7B51}" type="datetimeFigureOut">
              <a:rPr lang="ru-RU" smtClean="0"/>
              <a:pPr/>
              <a:t>28.11.2022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499B252-F49E-4C85-AB7F-2104844DC5BC}" type="slidenum">
              <a:rPr lang="ru-RU" smtClean="0"/>
              <a:pPr/>
              <a:t>‹#›</a:t>
            </a:fld>
            <a:endParaRPr lang="ru-RU"/>
          </a:p>
        </p:txBody>
      </p:sp>
    </p:spTree>
    <p:extLst>
      <p:ext uri="{BB962C8B-B14F-4D97-AF65-F5344CB8AC3E}">
        <p14:creationId xmlns:p14="http://schemas.microsoft.com/office/powerpoint/2010/main" val="522312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ru-RU"/>
              <a:t>Образец заголовка</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E15E87EB-193E-488E-A496-9FED582E7B51}" type="datetimeFigureOut">
              <a:rPr lang="ru-RU" smtClean="0"/>
              <a:pPr/>
              <a:t>28.11.2022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499B252-F49E-4C85-AB7F-2104844DC5BC}" type="slidenum">
              <a:rPr lang="ru-RU" smtClean="0"/>
              <a:pPr/>
              <a:t>‹#›</a:t>
            </a:fld>
            <a:endParaRPr lang="ru-RU"/>
          </a:p>
        </p:txBody>
      </p:sp>
    </p:spTree>
    <p:extLst>
      <p:ext uri="{BB962C8B-B14F-4D97-AF65-F5344CB8AC3E}">
        <p14:creationId xmlns:p14="http://schemas.microsoft.com/office/powerpoint/2010/main" val="798020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E15E87EB-193E-488E-A496-9FED582E7B51}" type="datetimeFigureOut">
              <a:rPr lang="ru-RU" smtClean="0"/>
              <a:pPr/>
              <a:t>28.11.2022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499B252-F49E-4C85-AB7F-2104844DC5BC}" type="slidenum">
              <a:rPr lang="ru-RU" smtClean="0"/>
              <a:pPr/>
              <a:t>‹#›</a:t>
            </a:fld>
            <a:endParaRPr lang="ru-RU"/>
          </a:p>
        </p:txBody>
      </p:sp>
    </p:spTree>
    <p:extLst>
      <p:ext uri="{BB962C8B-B14F-4D97-AF65-F5344CB8AC3E}">
        <p14:creationId xmlns:p14="http://schemas.microsoft.com/office/powerpoint/2010/main" val="1049173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E15E87EB-193E-488E-A496-9FED582E7B51}" type="datetimeFigureOut">
              <a:rPr lang="ru-RU" smtClean="0"/>
              <a:pPr/>
              <a:t>28.11.2022</a:t>
            </a:fld>
            <a:endParaRPr lang="ru-RU"/>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ru-RU"/>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B499B252-F49E-4C85-AB7F-2104844DC5BC}" type="slidenum">
              <a:rPr lang="ru-RU" smtClean="0"/>
              <a:pPr/>
              <a:t>‹#›</a:t>
            </a:fld>
            <a:endParaRPr lang="ru-RU"/>
          </a:p>
        </p:txBody>
      </p:sp>
    </p:spTree>
    <p:extLst>
      <p:ext uri="{BB962C8B-B14F-4D97-AF65-F5344CB8AC3E}">
        <p14:creationId xmlns:p14="http://schemas.microsoft.com/office/powerpoint/2010/main" val="8908543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8.png"/><Relationship Id="rId4" Type="http://schemas.openxmlformats.org/officeDocument/2006/relationships/diagramLayout" Target="../diagrams/layout3.xml"/><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67392" y="4343134"/>
            <a:ext cx="5835084" cy="2514866"/>
          </a:xfrm>
        </p:spPr>
        <p:txBody>
          <a:bodyPr>
            <a:noAutofit/>
          </a:bodyPr>
          <a:lstStyle/>
          <a:p>
            <a:pPr algn="ctr">
              <a:lnSpc>
                <a:spcPct val="150000"/>
              </a:lnSpc>
              <a:spcBef>
                <a:spcPts val="1800"/>
              </a:spcBef>
              <a:spcAft>
                <a:spcPts val="1200"/>
              </a:spcAft>
            </a:pPr>
            <a:br>
              <a:rPr lang="ru-RU" sz="2400" b="1" dirty="0">
                <a:solidFill>
                  <a:schemeClr val="accent1"/>
                </a:solidFill>
                <a:latin typeface="Book Antiqua" pitchFamily="18" charset="0"/>
              </a:rPr>
            </a:br>
            <a:r>
              <a:rPr lang="ru-RU" sz="1800" b="1" dirty="0">
                <a:solidFill>
                  <a:schemeClr val="accent5">
                    <a:lumMod val="75000"/>
                  </a:schemeClr>
                </a:solidFill>
                <a:latin typeface="Book Antiqua" panose="02040602050305030304" pitchFamily="18" charset="0"/>
              </a:rPr>
              <a:t>Проект инновационной деятельности </a:t>
            </a:r>
            <a:br>
              <a:rPr lang="ru-RU" sz="2800" b="1" dirty="0">
                <a:solidFill>
                  <a:srgbClr val="0070C0"/>
                </a:solidFill>
                <a:latin typeface="Book Antiqua" panose="02040602050305030304" pitchFamily="18" charset="0"/>
              </a:rPr>
            </a:br>
            <a:br>
              <a:rPr lang="ru-RU" sz="2800" b="1" dirty="0">
                <a:solidFill>
                  <a:schemeClr val="bg1"/>
                </a:solidFill>
                <a:latin typeface="Book Antiqua" panose="02040602050305030304" pitchFamily="18" charset="0"/>
              </a:rPr>
            </a:br>
            <a:r>
              <a:rPr lang="ru-RU" sz="2000" b="1" i="1" dirty="0">
                <a:solidFill>
                  <a:srgbClr val="7030A0"/>
                </a:solidFill>
                <a:latin typeface="Book Antiqua" panose="02040602050305030304" pitchFamily="18" charset="0"/>
              </a:rPr>
              <a:t>«Организация и реализация инклюзивного образования</a:t>
            </a:r>
            <a:br>
              <a:rPr lang="ru-RU" sz="2000" i="1" dirty="0">
                <a:solidFill>
                  <a:srgbClr val="7030A0"/>
                </a:solidFill>
                <a:latin typeface="Book Antiqua" panose="02040602050305030304" pitchFamily="18" charset="0"/>
              </a:rPr>
            </a:br>
            <a:r>
              <a:rPr lang="ru-RU" sz="2000" b="1" i="1" dirty="0">
                <a:solidFill>
                  <a:srgbClr val="7030A0"/>
                </a:solidFill>
                <a:latin typeface="Book Antiqua" panose="02040602050305030304" pitchFamily="18" charset="0"/>
              </a:rPr>
              <a:t>в системе преемственности дошкольного </a:t>
            </a:r>
            <a:br>
              <a:rPr lang="en-US" sz="2000" b="1" i="1" dirty="0">
                <a:solidFill>
                  <a:srgbClr val="7030A0"/>
                </a:solidFill>
                <a:latin typeface="Book Antiqua" panose="02040602050305030304" pitchFamily="18" charset="0"/>
              </a:rPr>
            </a:br>
            <a:r>
              <a:rPr lang="ru-RU" sz="2000" b="1" i="1" dirty="0">
                <a:solidFill>
                  <a:srgbClr val="7030A0"/>
                </a:solidFill>
                <a:latin typeface="Book Antiqua" panose="02040602050305030304" pitchFamily="18" charset="0"/>
              </a:rPr>
              <a:t>и начального</a:t>
            </a:r>
            <a:r>
              <a:rPr lang="ru-RU" sz="2000" i="1" dirty="0">
                <a:solidFill>
                  <a:srgbClr val="7030A0"/>
                </a:solidFill>
                <a:latin typeface="Book Antiqua" panose="02040602050305030304" pitchFamily="18" charset="0"/>
              </a:rPr>
              <a:t> </a:t>
            </a:r>
            <a:r>
              <a:rPr lang="ru-RU" sz="2000" b="1" i="1" dirty="0">
                <a:solidFill>
                  <a:srgbClr val="7030A0"/>
                </a:solidFill>
                <a:latin typeface="Book Antiqua" panose="02040602050305030304" pitchFamily="18" charset="0"/>
              </a:rPr>
              <a:t>общего образования»</a:t>
            </a:r>
            <a:br>
              <a:rPr lang="ru-RU" sz="2000" b="1" i="1" dirty="0">
                <a:solidFill>
                  <a:srgbClr val="7030A0"/>
                </a:solidFill>
                <a:latin typeface="Book Antiqua" panose="02040602050305030304" pitchFamily="18" charset="0"/>
              </a:rPr>
            </a:br>
            <a:r>
              <a:rPr lang="ru-RU" sz="2000" b="1" dirty="0">
                <a:latin typeface="Book Antiqua" panose="02040602050305030304" pitchFamily="18" charset="0"/>
              </a:rPr>
              <a:t> </a:t>
            </a:r>
            <a:br>
              <a:rPr lang="ru-RU" sz="2000" dirty="0"/>
            </a:br>
            <a:br>
              <a:rPr lang="ru-RU" sz="2000" b="1" i="1" dirty="0">
                <a:solidFill>
                  <a:srgbClr val="7030A0"/>
                </a:solidFill>
                <a:latin typeface="Book Antiqua" pitchFamily="18" charset="0"/>
              </a:rPr>
            </a:br>
            <a:br>
              <a:rPr lang="ru-RU" sz="2400" b="1" i="1" dirty="0">
                <a:solidFill>
                  <a:srgbClr val="002060"/>
                </a:solidFill>
                <a:latin typeface="Book Antiqua" pitchFamily="18" charset="0"/>
              </a:rPr>
            </a:br>
            <a:endParaRPr lang="ru-RU" sz="2800" i="1" dirty="0">
              <a:solidFill>
                <a:schemeClr val="accent1">
                  <a:lumMod val="50000"/>
                </a:schemeClr>
              </a:solidFill>
              <a:latin typeface="Book Antiqua" pitchFamily="18" charset="0"/>
            </a:endParaRPr>
          </a:p>
        </p:txBody>
      </p:sp>
      <p:sp>
        <p:nvSpPr>
          <p:cNvPr id="3" name="Подзаголовок 2"/>
          <p:cNvSpPr>
            <a:spLocks noGrp="1"/>
          </p:cNvSpPr>
          <p:nvPr>
            <p:ph type="subTitle" idx="1"/>
          </p:nvPr>
        </p:nvSpPr>
        <p:spPr>
          <a:xfrm>
            <a:off x="1261872" y="322729"/>
            <a:ext cx="9940604" cy="497541"/>
          </a:xfrm>
        </p:spPr>
        <p:txBody>
          <a:bodyPr>
            <a:noAutofit/>
          </a:bodyPr>
          <a:lstStyle/>
          <a:p>
            <a:pPr algn="ctr">
              <a:lnSpc>
                <a:spcPct val="100000"/>
              </a:lnSpc>
              <a:spcBef>
                <a:spcPts val="0"/>
              </a:spcBef>
              <a:spcAft>
                <a:spcPts val="0"/>
              </a:spcAft>
            </a:pPr>
            <a:r>
              <a:rPr lang="ru-RU" sz="1600" i="1" dirty="0">
                <a:solidFill>
                  <a:srgbClr val="002060"/>
                </a:solidFill>
                <a:latin typeface="Book Antiqua" pitchFamily="18" charset="0"/>
              </a:rPr>
              <a:t>Муниципальное общеобразовательное учреждение</a:t>
            </a:r>
          </a:p>
          <a:p>
            <a:pPr algn="ctr">
              <a:lnSpc>
                <a:spcPct val="100000"/>
              </a:lnSpc>
              <a:spcBef>
                <a:spcPts val="0"/>
              </a:spcBef>
              <a:spcAft>
                <a:spcPts val="0"/>
              </a:spcAft>
            </a:pPr>
            <a:r>
              <a:rPr lang="ru-RU" sz="1600" i="1" dirty="0">
                <a:solidFill>
                  <a:srgbClr val="002060"/>
                </a:solidFill>
                <a:latin typeface="Book Antiqua" pitchFamily="18" charset="0"/>
              </a:rPr>
              <a:t> «</a:t>
            </a:r>
            <a:r>
              <a:rPr lang="ru-RU" sz="1600" i="1" dirty="0" err="1">
                <a:solidFill>
                  <a:srgbClr val="002060"/>
                </a:solidFill>
                <a:latin typeface="Book Antiqua" pitchFamily="18" charset="0"/>
              </a:rPr>
              <a:t>Леснополянская</a:t>
            </a:r>
            <a:r>
              <a:rPr lang="ru-RU" sz="1600" i="1" dirty="0">
                <a:solidFill>
                  <a:srgbClr val="002060"/>
                </a:solidFill>
                <a:latin typeface="Book Antiqua" pitchFamily="18" charset="0"/>
              </a:rPr>
              <a:t> начальная школа им. К.Д. Ушинского» ЯМР</a:t>
            </a:r>
          </a:p>
        </p:txBody>
      </p:sp>
      <p:pic>
        <p:nvPicPr>
          <p:cNvPr id="10242" name="Picture 2" descr="http://www.iro.yar.ru/fileadmin/_processed_/7/3/csm_konkursRIP_d446ce578d.jpg"/>
          <p:cNvPicPr>
            <a:picLocks noChangeAspect="1" noChangeArrowheads="1"/>
          </p:cNvPicPr>
          <p:nvPr/>
        </p:nvPicPr>
        <p:blipFill>
          <a:blip r:embed="rId2"/>
          <a:srcRect/>
          <a:stretch>
            <a:fillRect/>
          </a:stretch>
        </p:blipFill>
        <p:spPr bwMode="auto">
          <a:xfrm>
            <a:off x="554968" y="0"/>
            <a:ext cx="1905000" cy="742951"/>
          </a:xfrm>
          <a:prstGeom prst="rect">
            <a:avLst/>
          </a:prstGeom>
          <a:noFill/>
        </p:spPr>
      </p:pic>
      <p:pic>
        <p:nvPicPr>
          <p:cNvPr id="10244" name="Picture 4" descr="https://sun9-west.userapi.com/sun9-8/s/v1/if1/CFl76PW3Qx_oXKgGWX3lpI61nFM8QPO_OXeyqwOJ6jyhGaJC9hPHjCj3Dol2iZiyUbAXT9Hl.jpg?size=960x879&amp;quality=96&amp;type=album"/>
          <p:cNvPicPr>
            <a:picLocks noChangeAspect="1" noChangeArrowheads="1"/>
          </p:cNvPicPr>
          <p:nvPr/>
        </p:nvPicPr>
        <p:blipFill>
          <a:blip r:embed="rId3"/>
          <a:srcRect/>
          <a:stretch>
            <a:fillRect/>
          </a:stretch>
        </p:blipFill>
        <p:spPr bwMode="auto">
          <a:xfrm>
            <a:off x="690435" y="2156489"/>
            <a:ext cx="4776289" cy="4373290"/>
          </a:xfrm>
          <a:prstGeom prst="rect">
            <a:avLst/>
          </a:prstGeom>
          <a:ln>
            <a:noFill/>
          </a:ln>
          <a:effectLst>
            <a:softEdge rad="112500"/>
          </a:effectLst>
        </p:spPr>
      </p:pic>
    </p:spTree>
    <p:extLst>
      <p:ext uri="{BB962C8B-B14F-4D97-AF65-F5344CB8AC3E}">
        <p14:creationId xmlns:p14="http://schemas.microsoft.com/office/powerpoint/2010/main" val="3843684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1371" y="188640"/>
            <a:ext cx="10862997" cy="687606"/>
          </a:xfrm>
        </p:spPr>
        <p:txBody>
          <a:bodyPr>
            <a:normAutofit/>
          </a:bodyPr>
          <a:lstStyle/>
          <a:p>
            <a:pPr algn="ctr"/>
            <a:r>
              <a:rPr lang="ru-RU" sz="2400" b="1" i="1" dirty="0">
                <a:solidFill>
                  <a:srgbClr val="7030A0"/>
                </a:solidFill>
                <a:latin typeface="Book Antiqua" panose="02040602050305030304" pitchFamily="18" charset="0"/>
                <a:cs typeface="Times New Roman" panose="02020603050405020304" pitchFamily="18" charset="0"/>
              </a:rPr>
              <a:t>Ожидаемые результаты реализации проекта</a:t>
            </a:r>
          </a:p>
        </p:txBody>
      </p:sp>
      <p:sp>
        <p:nvSpPr>
          <p:cNvPr id="3" name="Объект 2"/>
          <p:cNvSpPr>
            <a:spLocks noGrp="1"/>
          </p:cNvSpPr>
          <p:nvPr>
            <p:ph idx="1"/>
          </p:nvPr>
        </p:nvSpPr>
        <p:spPr>
          <a:xfrm>
            <a:off x="840813" y="1268760"/>
            <a:ext cx="1284320" cy="3608040"/>
          </a:xfrm>
        </p:spPr>
        <p:txBody>
          <a:bodyPr>
            <a:normAutofit/>
          </a:bodyPr>
          <a:lstStyle/>
          <a:p>
            <a:pPr>
              <a:spcBef>
                <a:spcPts val="0"/>
              </a:spcBef>
              <a:spcAft>
                <a:spcPts val="0"/>
              </a:spcAft>
              <a:buNone/>
            </a:pPr>
            <a:endParaRPr lang="ru-RU" sz="1600" dirty="0">
              <a:solidFill>
                <a:srgbClr val="7030A0"/>
              </a:solidFill>
              <a:latin typeface="Book Antiqua" panose="02040602050305030304" pitchFamily="18" charset="0"/>
            </a:endParaRPr>
          </a:p>
          <a:p>
            <a:pPr>
              <a:spcBef>
                <a:spcPts val="0"/>
              </a:spcBef>
              <a:spcAft>
                <a:spcPts val="0"/>
              </a:spcAft>
              <a:buNone/>
            </a:pPr>
            <a:endParaRPr lang="ru-RU" sz="1600" dirty="0">
              <a:solidFill>
                <a:srgbClr val="7030A0"/>
              </a:solidFill>
              <a:latin typeface="Book Antiqua" panose="02040602050305030304" pitchFamily="18" charset="0"/>
            </a:endParaRPr>
          </a:p>
          <a:p>
            <a:pPr>
              <a:spcBef>
                <a:spcPts val="0"/>
              </a:spcBef>
              <a:spcAft>
                <a:spcPts val="0"/>
              </a:spcAft>
              <a:buNone/>
            </a:pPr>
            <a:endParaRPr lang="ru-RU" sz="1600" b="0" dirty="0">
              <a:solidFill>
                <a:srgbClr val="7030A0"/>
              </a:solidFill>
              <a:latin typeface="Book Antiqua" panose="02040602050305030304" pitchFamily="18" charset="0"/>
            </a:endParaRPr>
          </a:p>
        </p:txBody>
      </p:sp>
      <p:graphicFrame>
        <p:nvGraphicFramePr>
          <p:cNvPr id="6" name="Схема 5">
            <a:extLst>
              <a:ext uri="{FF2B5EF4-FFF2-40B4-BE49-F238E27FC236}">
                <a16:creationId xmlns:a16="http://schemas.microsoft.com/office/drawing/2014/main" id="{FF45812B-80E1-4391-9063-0DB589BDAFB3}"/>
              </a:ext>
            </a:extLst>
          </p:cNvPr>
          <p:cNvGraphicFramePr/>
          <p:nvPr>
            <p:extLst>
              <p:ext uri="{D42A27DB-BD31-4B8C-83A1-F6EECF244321}">
                <p14:modId xmlns:p14="http://schemas.microsoft.com/office/powerpoint/2010/main" val="1325935900"/>
              </p:ext>
            </p:extLst>
          </p:nvPr>
        </p:nvGraphicFramePr>
        <p:xfrm>
          <a:off x="2635101" y="1302573"/>
          <a:ext cx="8415867" cy="500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Рисунок 8">
            <a:extLst>
              <a:ext uri="{FF2B5EF4-FFF2-40B4-BE49-F238E27FC236}">
                <a16:creationId xmlns:a16="http://schemas.microsoft.com/office/drawing/2014/main" id="{FA874EDE-7387-419C-8183-8318E98A694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2105" y="1268760"/>
            <a:ext cx="2172664" cy="1181834"/>
          </a:xfrm>
          <a:prstGeom prst="rect">
            <a:avLst/>
          </a:prstGeom>
        </p:spPr>
      </p:pic>
      <p:pic>
        <p:nvPicPr>
          <p:cNvPr id="2050" name="Picture 2">
            <a:extLst>
              <a:ext uri="{FF2B5EF4-FFF2-40B4-BE49-F238E27FC236}">
                <a16:creationId xmlns:a16="http://schemas.microsoft.com/office/drawing/2014/main" id="{D5737D65-003F-4A1E-9695-CEE272F75CE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3347" y="2610475"/>
            <a:ext cx="1871754" cy="187175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42A817B6-A111-4418-BF3B-D21EF7175BC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8696" y="4482229"/>
            <a:ext cx="1925740" cy="1282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557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800" b="1" i="1" dirty="0">
                <a:solidFill>
                  <a:srgbClr val="7030A0"/>
                </a:solidFill>
                <a:latin typeface="Book Antiqua" pitchFamily="18" charset="0"/>
              </a:rPr>
              <a:t>Распространение и внедрение результатов реализации проекта: </a:t>
            </a:r>
            <a:br>
              <a:rPr lang="ru-RU" sz="2800" b="1" i="1" dirty="0">
                <a:solidFill>
                  <a:srgbClr val="7030A0"/>
                </a:solidFill>
                <a:latin typeface="Book Antiqua" pitchFamily="18" charset="0"/>
              </a:rPr>
            </a:br>
            <a:endParaRPr lang="ru-RU" dirty="0"/>
          </a:p>
        </p:txBody>
      </p:sp>
      <p:sp>
        <p:nvSpPr>
          <p:cNvPr id="3" name="Содержимое 2"/>
          <p:cNvSpPr>
            <a:spLocks noGrp="1"/>
          </p:cNvSpPr>
          <p:nvPr>
            <p:ph idx="1"/>
          </p:nvPr>
        </p:nvSpPr>
        <p:spPr>
          <a:xfrm>
            <a:off x="908304" y="1450848"/>
            <a:ext cx="9857232" cy="4852416"/>
          </a:xfrm>
        </p:spPr>
        <p:txBody>
          <a:bodyPr>
            <a:normAutofit/>
          </a:bodyPr>
          <a:lstStyle/>
          <a:p>
            <a:pPr>
              <a:buNone/>
            </a:pPr>
            <a:r>
              <a:rPr lang="ru-RU" sz="1400" dirty="0">
                <a:solidFill>
                  <a:srgbClr val="7030A0"/>
                </a:solidFill>
                <a:latin typeface="Book Antiqua" pitchFamily="18" charset="0"/>
              </a:rPr>
              <a:t>Результаты данного инновационного проекта могут быть использованы в общеобразовательных учреждениях, имеющих в своем составе дошкольные группы и начальную школу, а также переходящие на новые формы работы, расширяющие рамки образовательного пространства в вопросах преемственности дошкольных учреждений с учреждениями начального общего образования Ярославля и Ярославской области. </a:t>
            </a:r>
          </a:p>
          <a:p>
            <a:pPr>
              <a:buNone/>
            </a:pPr>
            <a:r>
              <a:rPr lang="ru-RU" sz="1400" b="1" u="sng" dirty="0">
                <a:solidFill>
                  <a:srgbClr val="7030A0"/>
                </a:solidFill>
                <a:latin typeface="Book Antiqua" pitchFamily="18" charset="0"/>
              </a:rPr>
              <a:t>При реализации проекта будет: </a:t>
            </a:r>
          </a:p>
          <a:p>
            <a:pPr lvl="0"/>
            <a:r>
              <a:rPr lang="ru-RU" sz="1400" dirty="0">
                <a:solidFill>
                  <a:srgbClr val="7030A0"/>
                </a:solidFill>
                <a:latin typeface="Book Antiqua" panose="02040602050305030304" pitchFamily="18" charset="0"/>
              </a:rPr>
              <a:t>Разработан алгоритм преемственности между специалистами дошкольного образования и начальной школы в сфере инклюзивного образования;</a:t>
            </a:r>
          </a:p>
          <a:p>
            <a:pPr lvl="0"/>
            <a:r>
              <a:rPr lang="ru-RU" sz="1400" dirty="0">
                <a:solidFill>
                  <a:srgbClr val="7030A0"/>
                </a:solidFill>
                <a:latin typeface="Book Antiqua" panose="02040602050305030304" pitchFamily="18" charset="0"/>
              </a:rPr>
              <a:t>Разработан диагностический инструментарий для психолого-педагогического сопровождения специалистами ребенка с ОВЗ в процессе преемственности дошкольного и начального общего образования, исходя из общих и специфических целей каждого возрастного периода;</a:t>
            </a:r>
          </a:p>
          <a:p>
            <a:pPr lvl="0"/>
            <a:r>
              <a:rPr lang="ru-RU" sz="1400" dirty="0">
                <a:solidFill>
                  <a:srgbClr val="7030A0"/>
                </a:solidFill>
                <a:latin typeface="Book Antiqua" panose="02040602050305030304" pitchFamily="18" charset="0"/>
              </a:rPr>
              <a:t>Проведен мониторинг адаптации ребенка при переходе на новую ступень образования в системе преемственности уровней образования.</a:t>
            </a:r>
          </a:p>
          <a:p>
            <a:pPr lvl="0"/>
            <a:r>
              <a:rPr lang="ru-RU" sz="1400" dirty="0">
                <a:solidFill>
                  <a:srgbClr val="7030A0"/>
                </a:solidFill>
                <a:latin typeface="Book Antiqua" panose="02040602050305030304" pitchFamily="18" charset="0"/>
              </a:rPr>
              <a:t>Создан пакет локально- нормативных актов и систематизирован банк методических материалов по содержательно – технологическому компоненту инклюзивного образования в дошкольном и начальном общем образовании.</a:t>
            </a:r>
          </a:p>
          <a:p>
            <a:pPr>
              <a:buNone/>
            </a:pPr>
            <a:endParaRPr lang="ru-RU" sz="1400" dirty="0">
              <a:solidFill>
                <a:srgbClr val="7030A0"/>
              </a:solidFill>
              <a:latin typeface="Book Antiqua" panose="0204060205030503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392" y="260648"/>
            <a:ext cx="10945216" cy="936104"/>
          </a:xfrm>
        </p:spPr>
        <p:txBody>
          <a:bodyPr>
            <a:normAutofit/>
          </a:bodyPr>
          <a:lstStyle/>
          <a:p>
            <a:pPr algn="ctr"/>
            <a:r>
              <a:rPr lang="ru-RU" sz="2400" b="1" i="1" dirty="0">
                <a:solidFill>
                  <a:srgbClr val="7030A0"/>
                </a:solidFill>
                <a:latin typeface="Book Antiqua" panose="02040602050305030304" pitchFamily="18" charset="0"/>
                <a:cs typeface="Times New Roman" panose="02020603050405020304" pitchFamily="18" charset="0"/>
              </a:rPr>
              <a:t>Распространению результатов инновационного проекта</a:t>
            </a:r>
          </a:p>
        </p:txBody>
      </p:sp>
      <p:sp>
        <p:nvSpPr>
          <p:cNvPr id="5" name="Объект 4"/>
          <p:cNvSpPr>
            <a:spLocks noGrp="1"/>
          </p:cNvSpPr>
          <p:nvPr>
            <p:ph idx="1"/>
          </p:nvPr>
        </p:nvSpPr>
        <p:spPr>
          <a:xfrm>
            <a:off x="623392" y="1408749"/>
            <a:ext cx="9680540" cy="4176464"/>
          </a:xfrm>
        </p:spPr>
        <p:txBody>
          <a:bodyPr>
            <a:normAutofit/>
          </a:bodyPr>
          <a:lstStyle/>
          <a:p>
            <a:pPr marL="0" indent="0">
              <a:lnSpc>
                <a:spcPct val="100000"/>
              </a:lnSpc>
              <a:buNone/>
            </a:pPr>
            <a:r>
              <a:rPr lang="ru-RU" sz="1400" dirty="0">
                <a:solidFill>
                  <a:srgbClr val="7030A0"/>
                </a:solidFill>
                <a:latin typeface="Book Antiqua" panose="02040602050305030304" pitchFamily="18" charset="0"/>
              </a:rPr>
              <a:t>Распространение результатов инновационного проекта будет проходить через проведение </a:t>
            </a:r>
            <a:r>
              <a:rPr lang="ru-RU" sz="1400" dirty="0" err="1">
                <a:solidFill>
                  <a:srgbClr val="7030A0"/>
                </a:solidFill>
                <a:latin typeface="Book Antiqua" panose="02040602050305030304" pitchFamily="18" charset="0"/>
              </a:rPr>
              <a:t>вебинаров</a:t>
            </a:r>
            <a:r>
              <a:rPr lang="ru-RU" sz="1400" dirty="0">
                <a:solidFill>
                  <a:srgbClr val="7030A0"/>
                </a:solidFill>
                <a:latin typeface="Book Antiqua" panose="02040602050305030304" pitchFamily="18" charset="0"/>
              </a:rPr>
              <a:t>, консультаций, семинаров для руководителей и педагогов образовательных учреждений с предоставлением методических материалов, буклетов разработанных в рамках проекта. </a:t>
            </a:r>
          </a:p>
          <a:p>
            <a:pPr marL="0" indent="0">
              <a:lnSpc>
                <a:spcPct val="100000"/>
              </a:lnSpc>
              <a:buNone/>
            </a:pPr>
            <a:r>
              <a:rPr lang="ru-RU" sz="1400" dirty="0">
                <a:solidFill>
                  <a:srgbClr val="7030A0"/>
                </a:solidFill>
                <a:latin typeface="Book Antiqua" panose="02040602050305030304" pitchFamily="18" charset="0"/>
              </a:rPr>
              <a:t>Кроме того, материалы будут размещены на сайте МОУ «</a:t>
            </a:r>
            <a:r>
              <a:rPr lang="ru-RU" sz="1400" dirty="0" err="1">
                <a:solidFill>
                  <a:srgbClr val="7030A0"/>
                </a:solidFill>
                <a:latin typeface="Book Antiqua" panose="02040602050305030304" pitchFamily="18" charset="0"/>
              </a:rPr>
              <a:t>Леснополянская</a:t>
            </a:r>
            <a:r>
              <a:rPr lang="ru-RU" sz="1400" dirty="0">
                <a:solidFill>
                  <a:srgbClr val="7030A0"/>
                </a:solidFill>
                <a:latin typeface="Book Antiqua" panose="02040602050305030304" pitchFamily="18" charset="0"/>
              </a:rPr>
              <a:t> НШ </a:t>
            </a:r>
            <a:r>
              <a:rPr lang="ru-RU" sz="1400" dirty="0" err="1">
                <a:solidFill>
                  <a:srgbClr val="7030A0"/>
                </a:solidFill>
                <a:latin typeface="Book Antiqua" panose="02040602050305030304" pitchFamily="18" charset="0"/>
              </a:rPr>
              <a:t>им.К.Д.Ушинского</a:t>
            </a:r>
            <a:r>
              <a:rPr lang="ru-RU" sz="1400" dirty="0">
                <a:solidFill>
                  <a:srgbClr val="7030A0"/>
                </a:solidFill>
                <a:latin typeface="Book Antiqua" panose="02040602050305030304" pitchFamily="18" charset="0"/>
              </a:rPr>
              <a:t>», ЯМР. </a:t>
            </a:r>
          </a:p>
          <a:p>
            <a:pPr marL="0" indent="0">
              <a:lnSpc>
                <a:spcPct val="100000"/>
              </a:lnSpc>
              <a:buNone/>
            </a:pPr>
            <a:endParaRPr lang="ru-RU" sz="1400" b="0" dirty="0"/>
          </a:p>
          <a:p>
            <a:pPr marL="0" indent="0">
              <a:lnSpc>
                <a:spcPct val="100000"/>
              </a:lnSpc>
              <a:buNone/>
            </a:pPr>
            <a:endParaRPr lang="ru-RU" sz="1400" b="0" dirty="0"/>
          </a:p>
        </p:txBody>
      </p:sp>
      <p:pic>
        <p:nvPicPr>
          <p:cNvPr id="3074" name="Picture 2">
            <a:extLst>
              <a:ext uri="{FF2B5EF4-FFF2-40B4-BE49-F238E27FC236}">
                <a16:creationId xmlns:a16="http://schemas.microsoft.com/office/drawing/2014/main" id="{5B2D83A3-B15C-48C9-A835-89347381D9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3267" y="3168828"/>
            <a:ext cx="5711825" cy="34285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330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692697"/>
            <a:ext cx="10160000" cy="2736303"/>
          </a:xfrm>
        </p:spPr>
        <p:txBody>
          <a:bodyPr>
            <a:normAutofit/>
          </a:bodyPr>
          <a:lstStyle/>
          <a:p>
            <a:pPr marL="0" indent="0" algn="ctr">
              <a:buNone/>
            </a:pPr>
            <a:r>
              <a:rPr lang="ru-RU" sz="2000" b="1" dirty="0">
                <a:solidFill>
                  <a:srgbClr val="7030A0"/>
                </a:solidFill>
                <a:latin typeface="Book Antiqua" panose="02040602050305030304" pitchFamily="18" charset="0"/>
              </a:rPr>
              <a:t>Социальные партнеры</a:t>
            </a:r>
            <a:endParaRPr lang="ru-RU" sz="2000" b="0" dirty="0">
              <a:solidFill>
                <a:srgbClr val="7030A0"/>
              </a:solidFill>
              <a:latin typeface="Book Antiqua" panose="02040602050305030304" pitchFamily="18" charset="0"/>
            </a:endParaRPr>
          </a:p>
          <a:p>
            <a:pPr>
              <a:lnSpc>
                <a:spcPct val="100000"/>
              </a:lnSpc>
            </a:pPr>
            <a:r>
              <a:rPr lang="ru-RU" sz="2000" dirty="0">
                <a:solidFill>
                  <a:srgbClr val="7030A0"/>
                </a:solidFill>
                <a:latin typeface="Book Antiqua" panose="02040602050305030304" pitchFamily="18" charset="0"/>
              </a:rPr>
              <a:t>1. </a:t>
            </a:r>
            <a:r>
              <a:rPr lang="ru-RU" dirty="0">
                <a:solidFill>
                  <a:srgbClr val="7030A0"/>
                </a:solidFill>
                <a:latin typeface="Book Antiqua" panose="02040602050305030304" pitchFamily="18" charset="0"/>
              </a:rPr>
              <a:t>Муниципальное учреждение «Молодежный центр «Содействие» ЯМР.</a:t>
            </a:r>
          </a:p>
          <a:p>
            <a:pPr>
              <a:lnSpc>
                <a:spcPct val="100000"/>
              </a:lnSpc>
            </a:pPr>
            <a:r>
              <a:rPr lang="ru-RU" dirty="0">
                <a:solidFill>
                  <a:srgbClr val="7030A0"/>
                </a:solidFill>
                <a:latin typeface="Book Antiqua" panose="02040602050305030304" pitchFamily="18" charset="0"/>
              </a:rPr>
              <a:t>2. МКУ «</a:t>
            </a:r>
            <a:r>
              <a:rPr lang="ru-RU" dirty="0" err="1">
                <a:solidFill>
                  <a:srgbClr val="7030A0"/>
                </a:solidFill>
                <a:latin typeface="Book Antiqua" panose="02040602050305030304" pitchFamily="18" charset="0"/>
              </a:rPr>
              <a:t>Леснополянский</a:t>
            </a:r>
            <a:r>
              <a:rPr lang="ru-RU" dirty="0">
                <a:solidFill>
                  <a:srgbClr val="7030A0"/>
                </a:solidFill>
                <a:latin typeface="Book Antiqua" panose="02040602050305030304" pitchFamily="18" charset="0"/>
              </a:rPr>
              <a:t> культурно-спортивный центр»</a:t>
            </a:r>
          </a:p>
          <a:p>
            <a:pPr>
              <a:lnSpc>
                <a:spcPct val="100000"/>
              </a:lnSpc>
            </a:pPr>
            <a:r>
              <a:rPr lang="ru-RU" dirty="0">
                <a:solidFill>
                  <a:srgbClr val="7030A0"/>
                </a:solidFill>
                <a:latin typeface="Book Antiqua" panose="02040602050305030304" pitchFamily="18" charset="0"/>
              </a:rPr>
              <a:t>3. Общеобразовательные организации, реализующие начальное общее и дошкольное образования. </a:t>
            </a:r>
          </a:p>
          <a:p>
            <a:pPr>
              <a:lnSpc>
                <a:spcPct val="250000"/>
              </a:lnSpc>
            </a:pPr>
            <a:endParaRPr lang="ru-RU" dirty="0">
              <a:solidFill>
                <a:srgbClr val="7030A0"/>
              </a:solidFill>
            </a:endParaRPr>
          </a:p>
          <a:p>
            <a:pPr marL="0" indent="0" algn="ctr">
              <a:buNone/>
            </a:pPr>
            <a:endParaRPr lang="ru-RU" dirty="0">
              <a:solidFill>
                <a:srgbClr val="7030A0"/>
              </a:solidFill>
            </a:endParaRPr>
          </a:p>
          <a:p>
            <a:pPr marL="0" indent="0">
              <a:buNone/>
            </a:pPr>
            <a:endParaRPr lang="en-US" b="0" dirty="0">
              <a:solidFill>
                <a:srgbClr val="7030A0"/>
              </a:solidFill>
            </a:endParaRPr>
          </a:p>
          <a:p>
            <a:endParaRPr lang="ru-RU" dirty="0"/>
          </a:p>
        </p:txBody>
      </p:sp>
      <p:sp>
        <p:nvSpPr>
          <p:cNvPr id="4" name="Прямоугольник 3"/>
          <p:cNvSpPr/>
          <p:nvPr/>
        </p:nvSpPr>
        <p:spPr>
          <a:xfrm>
            <a:off x="815414" y="6093296"/>
            <a:ext cx="184731" cy="369332"/>
          </a:xfrm>
          <a:prstGeom prst="rect">
            <a:avLst/>
          </a:prstGeom>
        </p:spPr>
        <p:txBody>
          <a:bodyPr wrap="none">
            <a:spAutoFit/>
          </a:bodyPr>
          <a:lstStyle/>
          <a:p>
            <a:endParaRPr lang="ru-RU" dirty="0"/>
          </a:p>
        </p:txBody>
      </p:sp>
      <p:pic>
        <p:nvPicPr>
          <p:cNvPr id="4104" name="Picture 8">
            <a:extLst>
              <a:ext uri="{FF2B5EF4-FFF2-40B4-BE49-F238E27FC236}">
                <a16:creationId xmlns:a16="http://schemas.microsoft.com/office/drawing/2014/main" id="{B7C5C8B0-234D-44F9-8F1C-BE98131A91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9110" y="3019134"/>
            <a:ext cx="4413779" cy="3737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937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4" y="643783"/>
            <a:ext cx="3412067" cy="626215"/>
          </a:xfrm>
        </p:spPr>
        <p:txBody>
          <a:bodyPr>
            <a:normAutofit/>
          </a:bodyPr>
          <a:lstStyle/>
          <a:p>
            <a:pPr algn="ctr"/>
            <a:r>
              <a:rPr lang="ru-RU" sz="2000" b="1" i="1" dirty="0">
                <a:solidFill>
                  <a:srgbClr val="7030A0"/>
                </a:solidFill>
                <a:latin typeface="Book Antiqua" panose="02040602050305030304" pitchFamily="18" charset="0"/>
                <a:ea typeface="+mn-ea"/>
                <a:cs typeface="Times New Roman" panose="02020603050405020304" pitchFamily="18" charset="0"/>
              </a:rPr>
              <a:t>Возможные риски</a:t>
            </a:r>
          </a:p>
        </p:txBody>
      </p:sp>
      <p:pic>
        <p:nvPicPr>
          <p:cNvPr id="5124" name="Picture 4">
            <a:extLst>
              <a:ext uri="{FF2B5EF4-FFF2-40B4-BE49-F238E27FC236}">
                <a16:creationId xmlns:a16="http://schemas.microsoft.com/office/drawing/2014/main" id="{4CBD196A-6FB2-42C4-9384-E4FB0503F7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233" y="101600"/>
            <a:ext cx="930486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3581399" y="1471795"/>
            <a:ext cx="3522134" cy="3091739"/>
          </a:xfrm>
        </p:spPr>
        <p:txBody>
          <a:bodyPr>
            <a:normAutofit/>
          </a:bodyPr>
          <a:lstStyle/>
          <a:p>
            <a:r>
              <a:rPr lang="ru-RU" sz="1600" dirty="0">
                <a:solidFill>
                  <a:srgbClr val="7030A0"/>
                </a:solidFill>
                <a:latin typeface="Book Antiqua" panose="02040602050305030304" pitchFamily="18" charset="0"/>
              </a:rPr>
              <a:t>неготовность специалистов к регулярному повышению квалификации</a:t>
            </a:r>
          </a:p>
          <a:p>
            <a:r>
              <a:rPr lang="ru-RU" sz="1600" dirty="0">
                <a:solidFill>
                  <a:srgbClr val="7030A0"/>
                </a:solidFill>
                <a:latin typeface="Book Antiqua" panose="02040602050305030304" pitchFamily="18" charset="0"/>
              </a:rPr>
              <a:t> территориальная разобщенность образовательных организаций друг от друга и недостаточный штат специалистов в образовательных организациях</a:t>
            </a:r>
            <a:endParaRPr lang="ru-RU" sz="1600" b="0" dirty="0">
              <a:solidFill>
                <a:srgbClr val="7030A0"/>
              </a:solidFill>
              <a:latin typeface="Book Antiqua" panose="02040602050305030304" pitchFamily="18" charset="0"/>
            </a:endParaRPr>
          </a:p>
        </p:txBody>
      </p:sp>
    </p:spTree>
    <p:extLst>
      <p:ext uri="{BB962C8B-B14F-4D97-AF65-F5344CB8AC3E}">
        <p14:creationId xmlns:p14="http://schemas.microsoft.com/office/powerpoint/2010/main" val="2479773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1371" y="260648"/>
            <a:ext cx="11233248" cy="864096"/>
          </a:xfrm>
        </p:spPr>
        <p:txBody>
          <a:bodyPr>
            <a:normAutofit/>
          </a:bodyPr>
          <a:lstStyle/>
          <a:p>
            <a:pPr algn="ctr"/>
            <a:r>
              <a:rPr lang="ru-RU" sz="2400" b="1" i="1" dirty="0">
                <a:solidFill>
                  <a:srgbClr val="7030A0"/>
                </a:solidFill>
                <a:latin typeface="Book Antiqua" panose="02040602050305030304" pitchFamily="18" charset="0"/>
                <a:ea typeface="+mn-ea"/>
                <a:cs typeface="Times New Roman" panose="02020603050405020304" pitchFamily="18" charset="0"/>
              </a:rPr>
              <a:t>Мониторинг реализации инновационного проекта</a:t>
            </a:r>
          </a:p>
        </p:txBody>
      </p:sp>
      <p:sp>
        <p:nvSpPr>
          <p:cNvPr id="3" name="Объект 2"/>
          <p:cNvSpPr>
            <a:spLocks noGrp="1"/>
          </p:cNvSpPr>
          <p:nvPr>
            <p:ph idx="1"/>
          </p:nvPr>
        </p:nvSpPr>
        <p:spPr>
          <a:xfrm>
            <a:off x="779092" y="1535750"/>
            <a:ext cx="10160000" cy="4085531"/>
          </a:xfrm>
        </p:spPr>
        <p:txBody>
          <a:bodyPr>
            <a:normAutofit/>
          </a:bodyPr>
          <a:lstStyle/>
          <a:p>
            <a:pPr marL="0" indent="0">
              <a:buNone/>
            </a:pPr>
            <a:r>
              <a:rPr lang="ru-RU" dirty="0">
                <a:solidFill>
                  <a:srgbClr val="7030A0"/>
                </a:solidFill>
              </a:rPr>
              <a:t>Мониторинг будет включать в себя исследование уровня адаптации детей с ОВЗ</a:t>
            </a:r>
            <a:endParaRPr lang="ru-RU" b="0" dirty="0"/>
          </a:p>
          <a:p>
            <a:endParaRPr lang="ru-RU" b="0" dirty="0"/>
          </a:p>
        </p:txBody>
      </p:sp>
      <p:graphicFrame>
        <p:nvGraphicFramePr>
          <p:cNvPr id="5" name="Таблица 4"/>
          <p:cNvGraphicFramePr>
            <a:graphicFrameLocks noGrp="1"/>
          </p:cNvGraphicFramePr>
          <p:nvPr>
            <p:extLst>
              <p:ext uri="{D42A27DB-BD31-4B8C-83A1-F6EECF244321}">
                <p14:modId xmlns:p14="http://schemas.microsoft.com/office/powerpoint/2010/main" val="651133814"/>
              </p:ext>
            </p:extLst>
          </p:nvPr>
        </p:nvGraphicFramePr>
        <p:xfrm>
          <a:off x="509809" y="1948040"/>
          <a:ext cx="10429283" cy="4452760"/>
        </p:xfrm>
        <a:graphic>
          <a:graphicData uri="http://schemas.openxmlformats.org/drawingml/2006/table">
            <a:tbl>
              <a:tblPr firstRow="1" firstCol="1" bandRow="1">
                <a:tableStyleId>{5C22544A-7EE6-4342-B048-85BDC9FD1C3A}</a:tableStyleId>
              </a:tblPr>
              <a:tblGrid>
                <a:gridCol w="2075589">
                  <a:extLst>
                    <a:ext uri="{9D8B030D-6E8A-4147-A177-3AD203B41FA5}">
                      <a16:colId xmlns:a16="http://schemas.microsoft.com/office/drawing/2014/main" val="20000"/>
                    </a:ext>
                  </a:extLst>
                </a:gridCol>
                <a:gridCol w="1557240">
                  <a:extLst>
                    <a:ext uri="{9D8B030D-6E8A-4147-A177-3AD203B41FA5}">
                      <a16:colId xmlns:a16="http://schemas.microsoft.com/office/drawing/2014/main" val="20001"/>
                    </a:ext>
                  </a:extLst>
                </a:gridCol>
                <a:gridCol w="1954287">
                  <a:extLst>
                    <a:ext uri="{9D8B030D-6E8A-4147-A177-3AD203B41FA5}">
                      <a16:colId xmlns:a16="http://schemas.microsoft.com/office/drawing/2014/main" val="20002"/>
                    </a:ext>
                  </a:extLst>
                </a:gridCol>
                <a:gridCol w="2514202">
                  <a:extLst>
                    <a:ext uri="{9D8B030D-6E8A-4147-A177-3AD203B41FA5}">
                      <a16:colId xmlns:a16="http://schemas.microsoft.com/office/drawing/2014/main" val="20003"/>
                    </a:ext>
                  </a:extLst>
                </a:gridCol>
                <a:gridCol w="2327965">
                  <a:extLst>
                    <a:ext uri="{9D8B030D-6E8A-4147-A177-3AD203B41FA5}">
                      <a16:colId xmlns:a16="http://schemas.microsoft.com/office/drawing/2014/main" val="20004"/>
                    </a:ext>
                  </a:extLst>
                </a:gridCol>
              </a:tblGrid>
              <a:tr h="798934">
                <a:tc>
                  <a:txBody>
                    <a:bodyPr/>
                    <a:lstStyle/>
                    <a:p>
                      <a:pPr algn="ctr">
                        <a:lnSpc>
                          <a:spcPct val="115000"/>
                        </a:lnSpc>
                        <a:spcAft>
                          <a:spcPts val="600"/>
                        </a:spcAft>
                      </a:pPr>
                      <a:r>
                        <a:rPr lang="ru-RU" sz="1400" b="1" dirty="0">
                          <a:solidFill>
                            <a:srgbClr val="7030A0"/>
                          </a:solidFill>
                          <a:effectLst/>
                          <a:latin typeface="Book Antiqua" panose="02040602050305030304" pitchFamily="18" charset="0"/>
                        </a:rPr>
                        <a:t>Критерии</a:t>
                      </a:r>
                      <a:endParaRPr lang="ru-RU" sz="1400" b="1" dirty="0">
                        <a:solidFill>
                          <a:srgbClr val="7030A0"/>
                        </a:solidFill>
                        <a:effectLst/>
                        <a:latin typeface="Book Antiqua" panose="02040602050305030304" pitchFamily="18" charset="0"/>
                        <a:ea typeface="Calibri"/>
                        <a:cs typeface="Times New Roman"/>
                      </a:endParaRPr>
                    </a:p>
                  </a:txBody>
                  <a:tcPr marL="75136" marR="75136" marT="0" marB="0">
                    <a:solidFill>
                      <a:schemeClr val="accent3">
                        <a:lumMod val="40000"/>
                        <a:lumOff val="60000"/>
                      </a:schemeClr>
                    </a:solidFill>
                  </a:tcPr>
                </a:tc>
                <a:tc>
                  <a:txBody>
                    <a:bodyPr/>
                    <a:lstStyle/>
                    <a:p>
                      <a:pPr algn="ctr">
                        <a:lnSpc>
                          <a:spcPct val="115000"/>
                        </a:lnSpc>
                        <a:spcAft>
                          <a:spcPts val="600"/>
                        </a:spcAft>
                      </a:pPr>
                      <a:r>
                        <a:rPr lang="ru-RU" sz="1400" b="1" dirty="0">
                          <a:solidFill>
                            <a:srgbClr val="7030A0"/>
                          </a:solidFill>
                          <a:effectLst/>
                          <a:latin typeface="Book Antiqua" panose="02040602050305030304" pitchFamily="18" charset="0"/>
                        </a:rPr>
                        <a:t>Показатели</a:t>
                      </a:r>
                      <a:endParaRPr lang="ru-RU" sz="1400" b="1" dirty="0">
                        <a:solidFill>
                          <a:srgbClr val="7030A0"/>
                        </a:solidFill>
                        <a:effectLst/>
                        <a:latin typeface="Book Antiqua" panose="02040602050305030304" pitchFamily="18" charset="0"/>
                        <a:ea typeface="Calibri"/>
                        <a:cs typeface="Times New Roman"/>
                      </a:endParaRPr>
                    </a:p>
                  </a:txBody>
                  <a:tcPr marL="75136" marR="75136" marT="0" marB="0">
                    <a:solidFill>
                      <a:schemeClr val="accent3">
                        <a:lumMod val="40000"/>
                        <a:lumOff val="60000"/>
                      </a:schemeClr>
                    </a:solidFill>
                  </a:tcPr>
                </a:tc>
                <a:tc>
                  <a:txBody>
                    <a:bodyPr/>
                    <a:lstStyle/>
                    <a:p>
                      <a:pPr algn="ctr">
                        <a:lnSpc>
                          <a:spcPct val="115000"/>
                        </a:lnSpc>
                        <a:spcAft>
                          <a:spcPts val="600"/>
                        </a:spcAft>
                      </a:pPr>
                      <a:r>
                        <a:rPr lang="ru-RU" sz="1400" b="1" dirty="0">
                          <a:solidFill>
                            <a:srgbClr val="7030A0"/>
                          </a:solidFill>
                          <a:effectLst/>
                          <a:latin typeface="Book Antiqua" panose="02040602050305030304" pitchFamily="18" charset="0"/>
                        </a:rPr>
                        <a:t>Методы изучения</a:t>
                      </a:r>
                      <a:endParaRPr lang="ru-RU" sz="1400" b="1" dirty="0">
                        <a:solidFill>
                          <a:srgbClr val="7030A0"/>
                        </a:solidFill>
                        <a:effectLst/>
                        <a:latin typeface="Book Antiqua" panose="02040602050305030304" pitchFamily="18" charset="0"/>
                        <a:ea typeface="Calibri"/>
                        <a:cs typeface="Times New Roman"/>
                      </a:endParaRPr>
                    </a:p>
                  </a:txBody>
                  <a:tcPr marL="75136" marR="75136" marT="0" marB="0">
                    <a:solidFill>
                      <a:schemeClr val="accent3">
                        <a:lumMod val="40000"/>
                        <a:lumOff val="60000"/>
                      </a:schemeClr>
                    </a:solidFill>
                  </a:tcPr>
                </a:tc>
                <a:tc>
                  <a:txBody>
                    <a:bodyPr/>
                    <a:lstStyle/>
                    <a:p>
                      <a:pPr algn="ctr">
                        <a:lnSpc>
                          <a:spcPct val="115000"/>
                        </a:lnSpc>
                        <a:spcAft>
                          <a:spcPts val="600"/>
                        </a:spcAft>
                      </a:pPr>
                      <a:r>
                        <a:rPr lang="ru-RU" sz="1400" b="1" dirty="0">
                          <a:solidFill>
                            <a:srgbClr val="7030A0"/>
                          </a:solidFill>
                          <a:effectLst/>
                          <a:latin typeface="Book Antiqua" panose="02040602050305030304" pitchFamily="18" charset="0"/>
                        </a:rPr>
                        <a:t>Форма фиксации отчетности</a:t>
                      </a:r>
                      <a:endParaRPr lang="ru-RU" sz="1400" b="1" dirty="0">
                        <a:solidFill>
                          <a:srgbClr val="7030A0"/>
                        </a:solidFill>
                        <a:effectLst/>
                        <a:latin typeface="Book Antiqua" panose="02040602050305030304" pitchFamily="18" charset="0"/>
                        <a:ea typeface="Calibri"/>
                        <a:cs typeface="Times New Roman"/>
                      </a:endParaRPr>
                    </a:p>
                  </a:txBody>
                  <a:tcPr marL="75136" marR="75136" marT="0" marB="0">
                    <a:solidFill>
                      <a:schemeClr val="accent3">
                        <a:lumMod val="40000"/>
                        <a:lumOff val="60000"/>
                      </a:schemeClr>
                    </a:solidFill>
                  </a:tcPr>
                </a:tc>
                <a:tc>
                  <a:txBody>
                    <a:bodyPr/>
                    <a:lstStyle/>
                    <a:p>
                      <a:pPr algn="ctr">
                        <a:lnSpc>
                          <a:spcPct val="115000"/>
                        </a:lnSpc>
                        <a:spcAft>
                          <a:spcPts val="600"/>
                        </a:spcAft>
                      </a:pPr>
                      <a:r>
                        <a:rPr lang="ru-RU" sz="1400" b="1" dirty="0">
                          <a:solidFill>
                            <a:srgbClr val="7030A0"/>
                          </a:solidFill>
                          <a:effectLst/>
                          <a:latin typeface="Book Antiqua" panose="02040602050305030304" pitchFamily="18" charset="0"/>
                        </a:rPr>
                        <a:t>Периодичность</a:t>
                      </a:r>
                      <a:endParaRPr lang="ru-RU" sz="1400" b="1" dirty="0">
                        <a:solidFill>
                          <a:srgbClr val="7030A0"/>
                        </a:solidFill>
                        <a:effectLst/>
                        <a:latin typeface="Book Antiqua" panose="02040602050305030304" pitchFamily="18" charset="0"/>
                        <a:ea typeface="Calibri"/>
                        <a:cs typeface="Times New Roman"/>
                      </a:endParaRPr>
                    </a:p>
                  </a:txBody>
                  <a:tcPr marL="75136" marR="75136" marT="0" marB="0">
                    <a:solidFill>
                      <a:schemeClr val="accent3">
                        <a:lumMod val="40000"/>
                        <a:lumOff val="60000"/>
                      </a:schemeClr>
                    </a:solidFill>
                  </a:tcPr>
                </a:tc>
                <a:extLst>
                  <a:ext uri="{0D108BD9-81ED-4DB2-BD59-A6C34878D82A}">
                    <a16:rowId xmlns:a16="http://schemas.microsoft.com/office/drawing/2014/main" val="10000"/>
                  </a:ext>
                </a:extLst>
              </a:tr>
              <a:tr h="886165">
                <a:tc rowSpan="3">
                  <a:txBody>
                    <a:bodyPr/>
                    <a:lstStyle/>
                    <a:p>
                      <a:pPr algn="ctr">
                        <a:lnSpc>
                          <a:spcPct val="115000"/>
                        </a:lnSpc>
                        <a:spcAft>
                          <a:spcPts val="600"/>
                        </a:spcAft>
                      </a:pPr>
                      <a:r>
                        <a:rPr lang="ru-RU" sz="1400" b="0" dirty="0">
                          <a:solidFill>
                            <a:srgbClr val="7030A0"/>
                          </a:solidFill>
                          <a:effectLst/>
                          <a:latin typeface="Book Antiqua" panose="02040602050305030304" pitchFamily="18" charset="0"/>
                        </a:rPr>
                        <a:t> </a:t>
                      </a:r>
                      <a:r>
                        <a:rPr lang="ru-RU" sz="1400" b="1" dirty="0">
                          <a:solidFill>
                            <a:srgbClr val="7030A0"/>
                          </a:solidFill>
                          <a:effectLst/>
                          <a:latin typeface="Book Antiqua" panose="02040602050305030304" pitchFamily="18" charset="0"/>
                        </a:rPr>
                        <a:t>А</a:t>
                      </a:r>
                      <a:r>
                        <a:rPr lang="ru-RU" sz="1400" b="1" dirty="0">
                          <a:solidFill>
                            <a:srgbClr val="7030A0"/>
                          </a:solidFill>
                          <a:latin typeface="Book Antiqua" panose="02040602050305030304" pitchFamily="18" charset="0"/>
                        </a:rPr>
                        <a:t>даптации детей с ОВЗ </a:t>
                      </a:r>
                      <a:endParaRPr lang="ru-RU" sz="1400" b="1" dirty="0">
                        <a:solidFill>
                          <a:srgbClr val="7030A0"/>
                        </a:solidFill>
                        <a:effectLst/>
                        <a:latin typeface="Book Antiqua" panose="02040602050305030304" pitchFamily="18" charset="0"/>
                        <a:ea typeface="Calibri"/>
                        <a:cs typeface="Times New Roman"/>
                      </a:endParaRPr>
                    </a:p>
                  </a:txBody>
                  <a:tcPr marL="75136" marR="75136" marT="0" marB="0">
                    <a:solidFill>
                      <a:schemeClr val="accent3">
                        <a:lumMod val="40000"/>
                        <a:lumOff val="60000"/>
                      </a:schemeClr>
                    </a:solidFill>
                  </a:tcPr>
                </a:tc>
                <a:tc>
                  <a:txBody>
                    <a:bodyPr/>
                    <a:lstStyle/>
                    <a:p>
                      <a:pPr algn="ctr">
                        <a:lnSpc>
                          <a:spcPct val="115000"/>
                        </a:lnSpc>
                        <a:spcAft>
                          <a:spcPts val="600"/>
                        </a:spcAft>
                      </a:pPr>
                      <a:r>
                        <a:rPr lang="ru-RU" sz="1400" b="0" dirty="0">
                          <a:solidFill>
                            <a:srgbClr val="7030A0"/>
                          </a:solidFill>
                          <a:effectLst/>
                          <a:latin typeface="Book Antiqua" panose="02040602050305030304" pitchFamily="18" charset="0"/>
                        </a:rPr>
                        <a:t> готовность к школе</a:t>
                      </a:r>
                      <a:endParaRPr lang="ru-RU" sz="1400" b="0" dirty="0">
                        <a:solidFill>
                          <a:srgbClr val="7030A0"/>
                        </a:solidFill>
                        <a:effectLst/>
                        <a:latin typeface="Book Antiqua" panose="02040602050305030304" pitchFamily="18" charset="0"/>
                        <a:ea typeface="Calibri"/>
                        <a:cs typeface="Times New Roman"/>
                      </a:endParaRPr>
                    </a:p>
                  </a:txBody>
                  <a:tcPr marL="75136" marR="75136" marT="0" marB="0">
                    <a:solidFill>
                      <a:schemeClr val="accent3">
                        <a:lumMod val="40000"/>
                        <a:lumOff val="60000"/>
                      </a:schemeClr>
                    </a:solidFill>
                  </a:tcPr>
                </a:tc>
                <a:tc>
                  <a:txBody>
                    <a:bodyPr/>
                    <a:lstStyle/>
                    <a:p>
                      <a:pPr algn="ctr">
                        <a:lnSpc>
                          <a:spcPct val="115000"/>
                        </a:lnSpc>
                        <a:spcAft>
                          <a:spcPts val="600"/>
                        </a:spcAft>
                      </a:pPr>
                      <a:r>
                        <a:rPr lang="ru-RU" sz="1400" b="0" dirty="0">
                          <a:solidFill>
                            <a:srgbClr val="7030A0"/>
                          </a:solidFill>
                          <a:effectLst/>
                          <a:latin typeface="Book Antiqua" panose="02040602050305030304" pitchFamily="18" charset="0"/>
                        </a:rPr>
                        <a:t> </a:t>
                      </a:r>
                      <a:r>
                        <a:rPr lang="ru-RU" sz="1400" b="0" kern="1200" dirty="0">
                          <a:solidFill>
                            <a:srgbClr val="7030A0"/>
                          </a:solidFill>
                          <a:effectLst/>
                          <a:latin typeface="Book Antiqua" panose="02040602050305030304" pitchFamily="18" charset="0"/>
                          <a:ea typeface="+mn-ea"/>
                          <a:cs typeface="+mn-cs"/>
                        </a:rPr>
                        <a:t>диагностика по Семаго М.М. и Семаго Н.Я.</a:t>
                      </a:r>
                      <a:endParaRPr lang="ru-RU" sz="1400" b="0" dirty="0">
                        <a:solidFill>
                          <a:srgbClr val="7030A0"/>
                        </a:solidFill>
                        <a:effectLst/>
                        <a:latin typeface="Book Antiqua" panose="02040602050305030304" pitchFamily="18" charset="0"/>
                        <a:ea typeface="Calibri"/>
                        <a:cs typeface="Times New Roman"/>
                      </a:endParaRPr>
                    </a:p>
                  </a:txBody>
                  <a:tcPr marL="75136" marR="75136" marT="0" marB="0">
                    <a:solidFill>
                      <a:schemeClr val="accent3">
                        <a:lumMod val="40000"/>
                        <a:lumOff val="60000"/>
                      </a:schemeClr>
                    </a:solidFill>
                  </a:tcPr>
                </a:tc>
                <a:tc>
                  <a:txBody>
                    <a:bodyPr/>
                    <a:lstStyle/>
                    <a:p>
                      <a:pPr algn="ctr">
                        <a:lnSpc>
                          <a:spcPct val="115000"/>
                        </a:lnSpc>
                        <a:spcAft>
                          <a:spcPts val="600"/>
                        </a:spcAft>
                      </a:pPr>
                      <a:r>
                        <a:rPr lang="ru-RU" sz="1400" b="0" dirty="0">
                          <a:solidFill>
                            <a:srgbClr val="7030A0"/>
                          </a:solidFill>
                          <a:effectLst/>
                          <a:latin typeface="Book Antiqua" panose="02040602050305030304" pitchFamily="18" charset="0"/>
                        </a:rPr>
                        <a:t> Аналитический отчет</a:t>
                      </a:r>
                      <a:endParaRPr lang="ru-RU" sz="1400" b="0" dirty="0">
                        <a:solidFill>
                          <a:srgbClr val="7030A0"/>
                        </a:solidFill>
                        <a:effectLst/>
                        <a:latin typeface="Book Antiqua" panose="02040602050305030304" pitchFamily="18" charset="0"/>
                        <a:ea typeface="Calibri"/>
                        <a:cs typeface="Times New Roman"/>
                      </a:endParaRPr>
                    </a:p>
                  </a:txBody>
                  <a:tcPr marL="75136" marR="75136" marT="0" marB="0">
                    <a:solidFill>
                      <a:schemeClr val="accent3">
                        <a:lumMod val="40000"/>
                        <a:lumOff val="60000"/>
                      </a:schemeClr>
                    </a:solidFill>
                  </a:tcPr>
                </a:tc>
                <a:tc>
                  <a:txBody>
                    <a:bodyPr/>
                    <a:lstStyle/>
                    <a:p>
                      <a:pPr algn="ctr">
                        <a:lnSpc>
                          <a:spcPct val="115000"/>
                        </a:lnSpc>
                        <a:spcAft>
                          <a:spcPts val="600"/>
                        </a:spcAft>
                      </a:pPr>
                      <a:r>
                        <a:rPr lang="ru-RU" sz="1400" b="0" dirty="0">
                          <a:solidFill>
                            <a:srgbClr val="7030A0"/>
                          </a:solidFill>
                          <a:effectLst/>
                          <a:latin typeface="Book Antiqua" panose="02040602050305030304" pitchFamily="18" charset="0"/>
                        </a:rPr>
                        <a:t> май</a:t>
                      </a:r>
                      <a:endParaRPr lang="ru-RU" sz="1400" b="0" dirty="0">
                        <a:solidFill>
                          <a:srgbClr val="7030A0"/>
                        </a:solidFill>
                        <a:effectLst/>
                        <a:latin typeface="Book Antiqua" panose="02040602050305030304" pitchFamily="18" charset="0"/>
                        <a:ea typeface="Calibri"/>
                        <a:cs typeface="Times New Roman"/>
                      </a:endParaRPr>
                    </a:p>
                  </a:txBody>
                  <a:tcPr marL="75136" marR="75136" marT="0" marB="0">
                    <a:solidFill>
                      <a:schemeClr val="accent3">
                        <a:lumMod val="40000"/>
                        <a:lumOff val="60000"/>
                      </a:schemeClr>
                    </a:solidFill>
                  </a:tcPr>
                </a:tc>
                <a:extLst>
                  <a:ext uri="{0D108BD9-81ED-4DB2-BD59-A6C34878D82A}">
                    <a16:rowId xmlns:a16="http://schemas.microsoft.com/office/drawing/2014/main" val="10001"/>
                  </a:ext>
                </a:extLst>
              </a:tr>
              <a:tr h="979536">
                <a:tc vMerge="1">
                  <a:txBody>
                    <a:bodyPr/>
                    <a:lstStyle/>
                    <a:p>
                      <a:pPr>
                        <a:lnSpc>
                          <a:spcPct val="115000"/>
                        </a:lnSpc>
                        <a:spcAft>
                          <a:spcPts val="600"/>
                        </a:spcAft>
                      </a:pPr>
                      <a:endParaRPr lang="ru-RU" sz="900" dirty="0">
                        <a:effectLst/>
                        <a:latin typeface="Calibri"/>
                        <a:ea typeface="Calibri"/>
                        <a:cs typeface="Times New Roman"/>
                      </a:endParaRPr>
                    </a:p>
                  </a:txBody>
                  <a:tcPr marL="75136" marR="75136" marT="0" marB="0"/>
                </a:tc>
                <a:tc>
                  <a:txBody>
                    <a:bodyPr/>
                    <a:lstStyle/>
                    <a:p>
                      <a:pPr algn="ctr">
                        <a:lnSpc>
                          <a:spcPct val="115000"/>
                        </a:lnSpc>
                        <a:spcAft>
                          <a:spcPts val="600"/>
                        </a:spcAft>
                      </a:pPr>
                      <a:r>
                        <a:rPr lang="ru-RU" sz="1400" b="0" dirty="0">
                          <a:solidFill>
                            <a:srgbClr val="7030A0"/>
                          </a:solidFill>
                          <a:effectLst/>
                          <a:latin typeface="Book Antiqua" panose="02040602050305030304" pitchFamily="18" charset="0"/>
                          <a:ea typeface="Calibri"/>
                          <a:cs typeface="Times New Roman"/>
                        </a:rPr>
                        <a:t>Эмоциональное самочувствие ребенка</a:t>
                      </a:r>
                    </a:p>
                  </a:txBody>
                  <a:tcPr marL="75136" marR="75136" marT="0" marB="0">
                    <a:solidFill>
                      <a:schemeClr val="accent3">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600"/>
                        </a:spcAft>
                        <a:buClrTx/>
                        <a:buSzTx/>
                        <a:buFontTx/>
                        <a:buNone/>
                        <a:tabLst/>
                        <a:defRPr/>
                      </a:pPr>
                      <a:r>
                        <a:rPr lang="ru-RU" sz="1400" b="0" kern="1200" dirty="0">
                          <a:solidFill>
                            <a:srgbClr val="7030A0"/>
                          </a:solidFill>
                          <a:effectLst/>
                          <a:latin typeface="Book Antiqua" panose="02040602050305030304" pitchFamily="18" charset="0"/>
                          <a:ea typeface="+mn-ea"/>
                          <a:cs typeface="+mn-cs"/>
                        </a:rPr>
                        <a:t>Методика «Домики» Ореховой О.А.</a:t>
                      </a:r>
                    </a:p>
                    <a:p>
                      <a:pPr algn="ctr">
                        <a:lnSpc>
                          <a:spcPct val="115000"/>
                        </a:lnSpc>
                        <a:spcAft>
                          <a:spcPts val="600"/>
                        </a:spcAft>
                      </a:pPr>
                      <a:endParaRPr lang="ru-RU" sz="1400" b="0" dirty="0">
                        <a:solidFill>
                          <a:srgbClr val="7030A0"/>
                        </a:solidFill>
                        <a:effectLst/>
                        <a:latin typeface="Book Antiqua" panose="02040602050305030304" pitchFamily="18" charset="0"/>
                        <a:ea typeface="Calibri"/>
                        <a:cs typeface="Times New Roman"/>
                      </a:endParaRPr>
                    </a:p>
                  </a:txBody>
                  <a:tcPr marL="75136" marR="75136" marT="0" marB="0">
                    <a:solidFill>
                      <a:schemeClr val="accent3">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600"/>
                        </a:spcAft>
                        <a:buClrTx/>
                        <a:buSzTx/>
                        <a:buFontTx/>
                        <a:buNone/>
                        <a:tabLst/>
                        <a:defRPr/>
                      </a:pPr>
                      <a:r>
                        <a:rPr lang="ru-RU" sz="1400" b="0" dirty="0">
                          <a:solidFill>
                            <a:srgbClr val="7030A0"/>
                          </a:solidFill>
                          <a:effectLst/>
                          <a:latin typeface="Book Antiqua" panose="02040602050305030304" pitchFamily="18" charset="0"/>
                        </a:rPr>
                        <a:t> Аналитический отчет</a:t>
                      </a:r>
                      <a:endParaRPr lang="ru-RU" sz="1400" b="0" dirty="0">
                        <a:solidFill>
                          <a:srgbClr val="7030A0"/>
                        </a:solidFill>
                        <a:effectLst/>
                        <a:latin typeface="Book Antiqua" panose="02040602050305030304" pitchFamily="18" charset="0"/>
                        <a:ea typeface="Calibri"/>
                        <a:cs typeface="Times New Roman"/>
                      </a:endParaRPr>
                    </a:p>
                    <a:p>
                      <a:pPr algn="ctr">
                        <a:lnSpc>
                          <a:spcPct val="115000"/>
                        </a:lnSpc>
                        <a:spcAft>
                          <a:spcPts val="600"/>
                        </a:spcAft>
                      </a:pPr>
                      <a:endParaRPr lang="ru-RU" sz="1400" b="0" dirty="0">
                        <a:solidFill>
                          <a:srgbClr val="7030A0"/>
                        </a:solidFill>
                        <a:effectLst/>
                        <a:latin typeface="Book Antiqua" panose="02040602050305030304" pitchFamily="18" charset="0"/>
                        <a:ea typeface="Calibri"/>
                        <a:cs typeface="Times New Roman"/>
                      </a:endParaRPr>
                    </a:p>
                  </a:txBody>
                  <a:tcPr marL="75136" marR="75136" marT="0" marB="0">
                    <a:solidFill>
                      <a:schemeClr val="accent3">
                        <a:lumMod val="40000"/>
                        <a:lumOff val="60000"/>
                      </a:schemeClr>
                    </a:solidFill>
                  </a:tcPr>
                </a:tc>
                <a:tc>
                  <a:txBody>
                    <a:bodyPr/>
                    <a:lstStyle/>
                    <a:p>
                      <a:pPr algn="ctr">
                        <a:lnSpc>
                          <a:spcPct val="115000"/>
                        </a:lnSpc>
                        <a:spcAft>
                          <a:spcPts val="600"/>
                        </a:spcAft>
                      </a:pPr>
                      <a:r>
                        <a:rPr lang="ru-RU" sz="1400" b="0" dirty="0">
                          <a:solidFill>
                            <a:srgbClr val="7030A0"/>
                          </a:solidFill>
                          <a:effectLst/>
                          <a:latin typeface="Book Antiqua" panose="02040602050305030304" pitchFamily="18" charset="0"/>
                          <a:ea typeface="Calibri"/>
                          <a:cs typeface="Times New Roman"/>
                        </a:rPr>
                        <a:t>Сентябрь-октябрь</a:t>
                      </a:r>
                    </a:p>
                  </a:txBody>
                  <a:tcPr marL="75136" marR="75136" marT="0" marB="0">
                    <a:solidFill>
                      <a:schemeClr val="accent3">
                        <a:lumMod val="40000"/>
                        <a:lumOff val="60000"/>
                      </a:schemeClr>
                    </a:solidFill>
                  </a:tcPr>
                </a:tc>
                <a:extLst>
                  <a:ext uri="{0D108BD9-81ED-4DB2-BD59-A6C34878D82A}">
                    <a16:rowId xmlns:a16="http://schemas.microsoft.com/office/drawing/2014/main" val="10002"/>
                  </a:ext>
                </a:extLst>
              </a:tr>
              <a:tr h="1788125">
                <a:tc vMerge="1">
                  <a:txBody>
                    <a:bodyPr/>
                    <a:lstStyle/>
                    <a:p>
                      <a:pPr>
                        <a:lnSpc>
                          <a:spcPct val="115000"/>
                        </a:lnSpc>
                        <a:spcAft>
                          <a:spcPts val="600"/>
                        </a:spcAft>
                      </a:pPr>
                      <a:endParaRPr lang="ru-RU" sz="900" dirty="0">
                        <a:effectLst/>
                        <a:latin typeface="Calibri"/>
                        <a:ea typeface="Calibri"/>
                        <a:cs typeface="Times New Roman"/>
                      </a:endParaRPr>
                    </a:p>
                  </a:txBody>
                  <a:tcPr marL="75136" marR="75136" marT="0" marB="0"/>
                </a:tc>
                <a:tc>
                  <a:txBody>
                    <a:bodyPr/>
                    <a:lstStyle/>
                    <a:p>
                      <a:pPr algn="ctr">
                        <a:lnSpc>
                          <a:spcPct val="115000"/>
                        </a:lnSpc>
                        <a:spcAft>
                          <a:spcPts val="600"/>
                        </a:spcAft>
                      </a:pPr>
                      <a:r>
                        <a:rPr lang="ru-RU" sz="1400" b="0" dirty="0">
                          <a:solidFill>
                            <a:srgbClr val="7030A0"/>
                          </a:solidFill>
                          <a:effectLst/>
                          <a:latin typeface="Book Antiqua" panose="02040602050305030304" pitchFamily="18" charset="0"/>
                          <a:ea typeface="Calibri"/>
                          <a:cs typeface="Times New Roman"/>
                        </a:rPr>
                        <a:t>Карта наблюдений классных руководителей за адаптацией детей в школе</a:t>
                      </a:r>
                    </a:p>
                  </a:txBody>
                  <a:tcPr marL="75136" marR="75136" marT="0" marB="0">
                    <a:solidFill>
                      <a:schemeClr val="accent3">
                        <a:lumMod val="40000"/>
                        <a:lumOff val="60000"/>
                      </a:schemeClr>
                    </a:solidFill>
                  </a:tcPr>
                </a:tc>
                <a:tc>
                  <a:txBody>
                    <a:bodyPr/>
                    <a:lstStyle/>
                    <a:p>
                      <a:pPr algn="ctr">
                        <a:lnSpc>
                          <a:spcPct val="115000"/>
                        </a:lnSpc>
                        <a:spcAft>
                          <a:spcPts val="600"/>
                        </a:spcAft>
                      </a:pPr>
                      <a:r>
                        <a:rPr lang="ru-RU" sz="1400" b="0" dirty="0">
                          <a:solidFill>
                            <a:srgbClr val="7030A0"/>
                          </a:solidFill>
                          <a:effectLst/>
                          <a:latin typeface="Book Antiqua" panose="02040602050305030304" pitchFamily="18" charset="0"/>
                          <a:ea typeface="Calibri"/>
                          <a:cs typeface="Times New Roman"/>
                        </a:rPr>
                        <a:t>Наблюдение, беседа</a:t>
                      </a:r>
                    </a:p>
                  </a:txBody>
                  <a:tcPr marL="75136" marR="75136" marT="0" marB="0">
                    <a:solidFill>
                      <a:schemeClr val="accent3">
                        <a:lumMod val="40000"/>
                        <a:lumOff val="60000"/>
                      </a:schemeClr>
                    </a:solidFill>
                  </a:tcPr>
                </a:tc>
                <a:tc>
                  <a:txBody>
                    <a:bodyPr/>
                    <a:lstStyle/>
                    <a:p>
                      <a:pPr algn="ctr">
                        <a:lnSpc>
                          <a:spcPct val="115000"/>
                        </a:lnSpc>
                        <a:spcAft>
                          <a:spcPts val="600"/>
                        </a:spcAft>
                      </a:pPr>
                      <a:r>
                        <a:rPr lang="ru-RU" sz="1400" b="0" dirty="0">
                          <a:solidFill>
                            <a:srgbClr val="7030A0"/>
                          </a:solidFill>
                          <a:effectLst/>
                          <a:latin typeface="Book Antiqua" panose="02040602050305030304" pitchFamily="18" charset="0"/>
                          <a:ea typeface="Calibri"/>
                          <a:cs typeface="Times New Roman"/>
                        </a:rPr>
                        <a:t>Карта наблюдений</a:t>
                      </a:r>
                    </a:p>
                  </a:txBody>
                  <a:tcPr marL="75136" marR="75136" marT="0" marB="0">
                    <a:solidFill>
                      <a:schemeClr val="accent3">
                        <a:lumMod val="40000"/>
                        <a:lumOff val="60000"/>
                      </a:schemeClr>
                    </a:solidFill>
                  </a:tcPr>
                </a:tc>
                <a:tc>
                  <a:txBody>
                    <a:bodyPr/>
                    <a:lstStyle/>
                    <a:p>
                      <a:pPr algn="ctr">
                        <a:lnSpc>
                          <a:spcPct val="115000"/>
                        </a:lnSpc>
                        <a:spcAft>
                          <a:spcPts val="600"/>
                        </a:spcAft>
                      </a:pPr>
                      <a:r>
                        <a:rPr lang="ru-RU" sz="1400" b="0" dirty="0">
                          <a:solidFill>
                            <a:srgbClr val="7030A0"/>
                          </a:solidFill>
                          <a:effectLst/>
                          <a:latin typeface="Book Antiqua" panose="02040602050305030304" pitchFamily="18" charset="0"/>
                          <a:ea typeface="Calibri"/>
                          <a:cs typeface="Times New Roman"/>
                        </a:rPr>
                        <a:t>Октябрь</a:t>
                      </a:r>
                    </a:p>
                  </a:txBody>
                  <a:tcPr marL="75136" marR="75136" marT="0" marB="0">
                    <a:solidFill>
                      <a:schemeClr val="accent3">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20798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96343" y="1452282"/>
            <a:ext cx="8608269" cy="2635622"/>
          </a:xfrm>
        </p:spPr>
        <p:txBody>
          <a:bodyPr>
            <a:normAutofit/>
          </a:bodyPr>
          <a:lstStyle/>
          <a:p>
            <a:pPr algn="ctr">
              <a:lnSpc>
                <a:spcPct val="100000"/>
              </a:lnSpc>
            </a:pPr>
            <a:r>
              <a:rPr lang="ru-RU" sz="6000" i="1" dirty="0">
                <a:solidFill>
                  <a:srgbClr val="7030A0"/>
                </a:solidFill>
                <a:latin typeface="Book Antiqua" panose="02040602050305030304" pitchFamily="18" charset="0"/>
              </a:rPr>
              <a:t>Спасибо </a:t>
            </a:r>
            <a:br>
              <a:rPr lang="ru-RU" sz="6000" i="1" dirty="0">
                <a:solidFill>
                  <a:srgbClr val="7030A0"/>
                </a:solidFill>
                <a:latin typeface="Book Antiqua" panose="02040602050305030304" pitchFamily="18" charset="0"/>
              </a:rPr>
            </a:br>
            <a:r>
              <a:rPr lang="ru-RU" sz="6000" i="1" dirty="0">
                <a:solidFill>
                  <a:srgbClr val="7030A0"/>
                </a:solidFill>
                <a:latin typeface="Book Antiqua" panose="02040602050305030304" pitchFamily="18" charset="0"/>
              </a:rPr>
              <a:t>за внимание!</a:t>
            </a:r>
          </a:p>
        </p:txBody>
      </p:sp>
    </p:spTree>
    <p:extLst>
      <p:ext uri="{BB962C8B-B14F-4D97-AF65-F5344CB8AC3E}">
        <p14:creationId xmlns:p14="http://schemas.microsoft.com/office/powerpoint/2010/main" val="3416425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1613545845_20-p-belii-chelovechek-dlya-prezentatsii-prozra-2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8533" y="3776920"/>
            <a:ext cx="2791170" cy="27911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Схема 1">
            <a:extLst>
              <a:ext uri="{FF2B5EF4-FFF2-40B4-BE49-F238E27FC236}">
                <a16:creationId xmlns:a16="http://schemas.microsoft.com/office/drawing/2014/main" id="{39DA3154-88B5-454A-90C1-4E2361106694}"/>
              </a:ext>
            </a:extLst>
          </p:cNvPr>
          <p:cNvGraphicFramePr/>
          <p:nvPr>
            <p:extLst>
              <p:ext uri="{D42A27DB-BD31-4B8C-83A1-F6EECF244321}">
                <p14:modId xmlns:p14="http://schemas.microsoft.com/office/powerpoint/2010/main" val="2244981624"/>
              </p:ext>
            </p:extLst>
          </p:nvPr>
        </p:nvGraphicFramePr>
        <p:xfrm>
          <a:off x="948267" y="99060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6417375D-2F6E-4514-9E2A-1D4002DAF08F}"/>
              </a:ext>
            </a:extLst>
          </p:cNvPr>
          <p:cNvSpPr txBox="1"/>
          <p:nvPr/>
        </p:nvSpPr>
        <p:spPr>
          <a:xfrm>
            <a:off x="948267" y="382600"/>
            <a:ext cx="6104466" cy="400110"/>
          </a:xfrm>
          <a:prstGeom prst="rect">
            <a:avLst/>
          </a:prstGeom>
          <a:noFill/>
        </p:spPr>
        <p:txBody>
          <a:bodyPr wrap="square">
            <a:spAutoFit/>
          </a:bodyPr>
          <a:lstStyle/>
          <a:p>
            <a:pPr lvl="0"/>
            <a:r>
              <a:rPr lang="ru-RU" sz="2000" b="1" dirty="0">
                <a:solidFill>
                  <a:srgbClr val="7030A0"/>
                </a:solidFill>
                <a:latin typeface="Book Antiqua" pitchFamily="18" charset="0"/>
              </a:rPr>
              <a:t>Актуальность проекта </a:t>
            </a:r>
            <a:endParaRPr lang="ru-RU" sz="2000" dirty="0"/>
          </a:p>
        </p:txBody>
      </p:sp>
    </p:spTree>
    <p:extLst>
      <p:ext uri="{BB962C8B-B14F-4D97-AF65-F5344CB8AC3E}">
        <p14:creationId xmlns:p14="http://schemas.microsoft.com/office/powerpoint/2010/main" val="529318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9680" y="463654"/>
            <a:ext cx="9692640" cy="793855"/>
          </a:xfrm>
        </p:spPr>
        <p:txBody>
          <a:bodyPr>
            <a:normAutofit/>
          </a:bodyPr>
          <a:lstStyle/>
          <a:p>
            <a:r>
              <a:rPr lang="ru-RU" sz="2400" i="1" dirty="0">
                <a:solidFill>
                  <a:srgbClr val="7030A0"/>
                </a:solidFill>
                <a:latin typeface="Book Antiqua" panose="02040602050305030304" pitchFamily="18" charset="0"/>
              </a:rPr>
              <a:t>Инновационный потенциал проекта</a:t>
            </a:r>
          </a:p>
        </p:txBody>
      </p:sp>
      <p:sp>
        <p:nvSpPr>
          <p:cNvPr id="5" name="Прямоугольник: скругленные углы 4">
            <a:extLst>
              <a:ext uri="{FF2B5EF4-FFF2-40B4-BE49-F238E27FC236}">
                <a16:creationId xmlns:a16="http://schemas.microsoft.com/office/drawing/2014/main" id="{F45D1A57-E914-49B6-974F-BBFBDE8C18DC}"/>
              </a:ext>
            </a:extLst>
          </p:cNvPr>
          <p:cNvSpPr/>
          <p:nvPr/>
        </p:nvSpPr>
        <p:spPr>
          <a:xfrm>
            <a:off x="1371600" y="1659467"/>
            <a:ext cx="8619067" cy="95673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rgbClr val="7030A0"/>
                </a:solidFill>
                <a:latin typeface="Book Antiqua" pitchFamily="18" charset="0"/>
              </a:rPr>
              <a:t>создание банка методических материалов</a:t>
            </a:r>
            <a:endParaRPr lang="ru-RU" sz="2000" dirty="0"/>
          </a:p>
        </p:txBody>
      </p:sp>
      <p:sp>
        <p:nvSpPr>
          <p:cNvPr id="6" name="Прямоугольник: скругленные углы 5">
            <a:extLst>
              <a:ext uri="{FF2B5EF4-FFF2-40B4-BE49-F238E27FC236}">
                <a16:creationId xmlns:a16="http://schemas.microsoft.com/office/drawing/2014/main" id="{63896A3D-FBFA-4F0E-AE89-138490F10375}"/>
              </a:ext>
            </a:extLst>
          </p:cNvPr>
          <p:cNvSpPr/>
          <p:nvPr/>
        </p:nvSpPr>
        <p:spPr>
          <a:xfrm>
            <a:off x="1371599" y="2887134"/>
            <a:ext cx="8619067" cy="95673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rgbClr val="7030A0"/>
                </a:solidFill>
                <a:latin typeface="Book Antiqua" pitchFamily="18" charset="0"/>
              </a:rPr>
              <a:t>алгоритм взаимодействия специалистов разных образовательных уровней</a:t>
            </a:r>
            <a:endParaRPr lang="ru-RU" sz="2000" dirty="0"/>
          </a:p>
        </p:txBody>
      </p:sp>
      <p:pic>
        <p:nvPicPr>
          <p:cNvPr id="1026" name="Picture 2">
            <a:extLst>
              <a:ext uri="{FF2B5EF4-FFF2-40B4-BE49-F238E27FC236}">
                <a16:creationId xmlns:a16="http://schemas.microsoft.com/office/drawing/2014/main" id="{0BA62F64-858E-47FC-83EC-7C928A019999}"/>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4251" b="90940" l="6800" r="95933">
                        <a14:foregroundMark x1="6800" y1="86018" x2="6800" y2="86018"/>
                        <a14:foregroundMark x1="12467" y1="90604" x2="12467" y2="90604"/>
                        <a14:foregroundMark x1="11933" y1="42506" x2="11933" y2="42506"/>
                        <a14:foregroundMark x1="43733" y1="38591" x2="43733" y2="38591"/>
                        <a14:foregroundMark x1="37333" y1="6711" x2="37333" y2="6711"/>
                        <a14:foregroundMark x1="42067" y1="5145" x2="42067" y2="5145"/>
                        <a14:foregroundMark x1="37800" y1="4474" x2="37800" y2="4474"/>
                        <a14:foregroundMark x1="45267" y1="91275" x2="45267" y2="91275"/>
                        <a14:foregroundMark x1="47067" y1="48993" x2="47067" y2="48993"/>
                        <a14:foregroundMark x1="44533" y1="43848" x2="44533" y2="43848"/>
                        <a14:foregroundMark x1="53533" y1="62416" x2="53533" y2="62416"/>
                        <a14:foregroundMark x1="57600" y1="61857" x2="57600" y2="61857"/>
                        <a14:foregroundMark x1="91800" y1="58837" x2="91800" y2="58837"/>
                        <a14:foregroundMark x1="94733" y1="57047" x2="94733" y2="57047"/>
                        <a14:foregroundMark x1="94067" y1="46421" x2="94067" y2="46421"/>
                        <a14:foregroundMark x1="95933" y1="88367" x2="95933" y2="88367"/>
                        <a14:backgroundMark x1="30533" y1="36018" x2="30533" y2="36018"/>
                        <a14:backgroundMark x1="28267" y1="35347" x2="28267" y2="35347"/>
                        <a14:backgroundMark x1="46133" y1="34899" x2="46133" y2="34899"/>
                        <a14:backgroundMark x1="45800" y1="35794" x2="45800" y2="35794"/>
                        <a14:backgroundMark x1="48667" y1="34676" x2="48667" y2="34676"/>
                        <a14:backgroundMark x1="29000" y1="30984" x2="29000" y2="30984"/>
                        <a14:backgroundMark x1="60867" y1="37136" x2="60867" y2="37136"/>
                        <a14:backgroundMark x1="62067" y1="42170" x2="62067" y2="42170"/>
                        <a14:backgroundMark x1="63000" y1="39709" x2="63000" y2="39709"/>
                        <a14:backgroundMark x1="62533" y1="40604" x2="62533" y2="40604"/>
                        <a14:backgroundMark x1="72400" y1="40828" x2="72400" y2="40828"/>
                        <a14:backgroundMark x1="72133" y1="41163" x2="72133" y2="41163"/>
                        <a14:backgroundMark x1="74067" y1="34676" x2="74067" y2="34676"/>
                        <a14:backgroundMark x1="84133" y1="56935" x2="84133" y2="56935"/>
                      </a14:backgroundRemoval>
                    </a14:imgEffect>
                  </a14:imgLayer>
                </a14:imgProps>
              </a:ext>
              <a:ext uri="{28A0092B-C50C-407E-A947-70E740481C1C}">
                <a14:useLocalDpi xmlns:a14="http://schemas.microsoft.com/office/drawing/2010/main" val="0"/>
              </a:ext>
            </a:extLst>
          </a:blip>
          <a:srcRect/>
          <a:stretch>
            <a:fillRect/>
          </a:stretch>
        </p:blipFill>
        <p:spPr bwMode="auto">
          <a:xfrm>
            <a:off x="5778500" y="3949056"/>
            <a:ext cx="4525433" cy="26972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2522011"/>
            <a:ext cx="9388199" cy="3497789"/>
          </a:xfrm>
        </p:spPr>
        <p:txBody>
          <a:bodyPr>
            <a:normAutofit/>
          </a:bodyPr>
          <a:lstStyle/>
          <a:p>
            <a:pPr marL="0" indent="0">
              <a:buNone/>
            </a:pPr>
            <a:r>
              <a:rPr lang="ru-RU" b="1" u="sng" dirty="0">
                <a:solidFill>
                  <a:srgbClr val="7030A0"/>
                </a:solidFill>
                <a:latin typeface="Book Antiqua" pitchFamily="18" charset="0"/>
              </a:rPr>
              <a:t>Задачи проекта:</a:t>
            </a:r>
            <a:endParaRPr lang="ru-RU" u="sng" dirty="0">
              <a:solidFill>
                <a:srgbClr val="7030A0"/>
              </a:solidFill>
              <a:latin typeface="Book Antiqua" pitchFamily="18" charset="0"/>
            </a:endParaRPr>
          </a:p>
          <a:p>
            <a:pPr lvl="0"/>
            <a:r>
              <a:rPr lang="ru-RU" dirty="0">
                <a:solidFill>
                  <a:srgbClr val="7030A0"/>
                </a:solidFill>
                <a:latin typeface="Book Antiqua" panose="02040602050305030304" pitchFamily="18" charset="0"/>
              </a:rPr>
              <a:t>разработать и апробировать алгоритм преемственности между специалистами дошкольного образования и начальной школы в сфере инклюзивного образования;</a:t>
            </a:r>
          </a:p>
          <a:p>
            <a:pPr lvl="0"/>
            <a:r>
              <a:rPr lang="ru-RU" dirty="0">
                <a:solidFill>
                  <a:srgbClr val="7030A0"/>
                </a:solidFill>
                <a:latin typeface="Book Antiqua" panose="02040602050305030304" pitchFamily="18" charset="0"/>
              </a:rPr>
              <a:t>разработать диагностический инструментарий для психолого-педагогического сопровождения специалистами ребенка с ОВЗ в процессе преемственности дошкольного и начального общего образования, исходя из общих и специфических целей каждого возрастного периода;</a:t>
            </a:r>
          </a:p>
          <a:p>
            <a:pPr lvl="0"/>
            <a:r>
              <a:rPr lang="ru-RU" dirty="0">
                <a:solidFill>
                  <a:srgbClr val="7030A0"/>
                </a:solidFill>
                <a:latin typeface="Book Antiqua" panose="02040602050305030304" pitchFamily="18" charset="0"/>
              </a:rPr>
              <a:t>провести мониторинг адаптации ребенка при переходе на новую ступень образования в системе преемственности уровней образования.</a:t>
            </a:r>
          </a:p>
        </p:txBody>
      </p:sp>
      <p:sp>
        <p:nvSpPr>
          <p:cNvPr id="4" name="Прямоугольник: скругленные углы 3">
            <a:extLst>
              <a:ext uri="{FF2B5EF4-FFF2-40B4-BE49-F238E27FC236}">
                <a16:creationId xmlns:a16="http://schemas.microsoft.com/office/drawing/2014/main" id="{365C635B-6405-4A26-8407-8EAE8D709FD5}"/>
              </a:ext>
            </a:extLst>
          </p:cNvPr>
          <p:cNvSpPr/>
          <p:nvPr/>
        </p:nvSpPr>
        <p:spPr>
          <a:xfrm>
            <a:off x="1143000" y="642411"/>
            <a:ext cx="9135533" cy="1465789"/>
          </a:xfrm>
          <a:prstGeom prst="roundRect">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180000" indent="0" algn="ctr">
              <a:buNone/>
            </a:pPr>
            <a:r>
              <a:rPr lang="ru-RU" b="1" u="sng" dirty="0">
                <a:solidFill>
                  <a:srgbClr val="7030A0"/>
                </a:solidFill>
                <a:latin typeface="Book Antiqua" pitchFamily="18" charset="0"/>
              </a:rPr>
              <a:t>Цель проекта -  </a:t>
            </a:r>
          </a:p>
          <a:p>
            <a:pPr marL="180000" indent="0">
              <a:buNone/>
            </a:pPr>
            <a:r>
              <a:rPr lang="ru-RU" dirty="0">
                <a:solidFill>
                  <a:srgbClr val="7030A0"/>
                </a:solidFill>
                <a:latin typeface="Book Antiqua" pitchFamily="18" charset="0"/>
              </a:rPr>
              <a:t>выстраивание механизма осуществления преемственности при организации инклюзивного образования, реализующего единую линию развития ребенка на этапах дошкольного и начального общего образования. </a:t>
            </a:r>
            <a:endParaRPr lang="ru-RU" b="1" u="sng" dirty="0">
              <a:solidFill>
                <a:srgbClr val="7030A0"/>
              </a:solidFill>
              <a:latin typeface="Book Antiqua" pitchFamily="18" charset="0"/>
            </a:endParaRPr>
          </a:p>
        </p:txBody>
      </p:sp>
    </p:spTree>
    <p:extLst>
      <p:ext uri="{BB962C8B-B14F-4D97-AF65-F5344CB8AC3E}">
        <p14:creationId xmlns:p14="http://schemas.microsoft.com/office/powerpoint/2010/main" val="820787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extLst>
              <p:ext uri="{D42A27DB-BD31-4B8C-83A1-F6EECF244321}">
                <p14:modId xmlns:p14="http://schemas.microsoft.com/office/powerpoint/2010/main" val="2811469698"/>
              </p:ext>
            </p:extLst>
          </p:nvPr>
        </p:nvGraphicFramePr>
        <p:xfrm>
          <a:off x="487680" y="1207008"/>
          <a:ext cx="10399775" cy="4505454"/>
        </p:xfrm>
        <a:graphic>
          <a:graphicData uri="http://schemas.openxmlformats.org/drawingml/2006/table">
            <a:tbl>
              <a:tblPr/>
              <a:tblGrid>
                <a:gridCol w="281183">
                  <a:extLst>
                    <a:ext uri="{9D8B030D-6E8A-4147-A177-3AD203B41FA5}">
                      <a16:colId xmlns:a16="http://schemas.microsoft.com/office/drawing/2014/main" val="20000"/>
                    </a:ext>
                  </a:extLst>
                </a:gridCol>
                <a:gridCol w="555772">
                  <a:extLst>
                    <a:ext uri="{9D8B030D-6E8A-4147-A177-3AD203B41FA5}">
                      <a16:colId xmlns:a16="http://schemas.microsoft.com/office/drawing/2014/main" val="20001"/>
                    </a:ext>
                  </a:extLst>
                </a:gridCol>
                <a:gridCol w="1869669">
                  <a:extLst>
                    <a:ext uri="{9D8B030D-6E8A-4147-A177-3AD203B41FA5}">
                      <a16:colId xmlns:a16="http://schemas.microsoft.com/office/drawing/2014/main" val="20002"/>
                    </a:ext>
                  </a:extLst>
                </a:gridCol>
                <a:gridCol w="183006">
                  <a:extLst>
                    <a:ext uri="{9D8B030D-6E8A-4147-A177-3AD203B41FA5}">
                      <a16:colId xmlns:a16="http://schemas.microsoft.com/office/drawing/2014/main" val="20003"/>
                    </a:ext>
                  </a:extLst>
                </a:gridCol>
                <a:gridCol w="2052675">
                  <a:extLst>
                    <a:ext uri="{9D8B030D-6E8A-4147-A177-3AD203B41FA5}">
                      <a16:colId xmlns:a16="http://schemas.microsoft.com/office/drawing/2014/main" val="20004"/>
                    </a:ext>
                  </a:extLst>
                </a:gridCol>
                <a:gridCol w="848191">
                  <a:extLst>
                    <a:ext uri="{9D8B030D-6E8A-4147-A177-3AD203B41FA5}">
                      <a16:colId xmlns:a16="http://schemas.microsoft.com/office/drawing/2014/main" val="20005"/>
                    </a:ext>
                  </a:extLst>
                </a:gridCol>
                <a:gridCol w="1063680">
                  <a:extLst>
                    <a:ext uri="{9D8B030D-6E8A-4147-A177-3AD203B41FA5}">
                      <a16:colId xmlns:a16="http://schemas.microsoft.com/office/drawing/2014/main" val="20006"/>
                    </a:ext>
                  </a:extLst>
                </a:gridCol>
                <a:gridCol w="140806">
                  <a:extLst>
                    <a:ext uri="{9D8B030D-6E8A-4147-A177-3AD203B41FA5}">
                      <a16:colId xmlns:a16="http://schemas.microsoft.com/office/drawing/2014/main" val="20007"/>
                    </a:ext>
                  </a:extLst>
                </a:gridCol>
                <a:gridCol w="3404793">
                  <a:extLst>
                    <a:ext uri="{9D8B030D-6E8A-4147-A177-3AD203B41FA5}">
                      <a16:colId xmlns:a16="http://schemas.microsoft.com/office/drawing/2014/main" val="20008"/>
                    </a:ext>
                  </a:extLst>
                </a:gridCol>
              </a:tblGrid>
              <a:tr h="577584">
                <a:tc gridSpan="2">
                  <a:txBody>
                    <a:bodyPr/>
                    <a:lstStyle/>
                    <a:p>
                      <a:pPr algn="ctr">
                        <a:lnSpc>
                          <a:spcPct val="115000"/>
                        </a:lnSpc>
                        <a:spcAft>
                          <a:spcPts val="0"/>
                        </a:spcAft>
                      </a:pPr>
                      <a:r>
                        <a:rPr lang="ru-RU" sz="1400" dirty="0">
                          <a:solidFill>
                            <a:srgbClr val="7030A0"/>
                          </a:solidFill>
                          <a:latin typeface="Book Antiqua" pitchFamily="18" charset="0"/>
                          <a:ea typeface="Calibri"/>
                          <a:cs typeface="Times New Roman"/>
                        </a:rPr>
                        <a:t>№ </a:t>
                      </a:r>
                      <a:r>
                        <a:rPr lang="ru-RU" sz="1400" dirty="0" err="1">
                          <a:solidFill>
                            <a:srgbClr val="7030A0"/>
                          </a:solidFill>
                          <a:latin typeface="Book Antiqua" pitchFamily="18" charset="0"/>
                          <a:ea typeface="Calibri"/>
                          <a:cs typeface="Times New Roman"/>
                        </a:rPr>
                        <a:t>п</a:t>
                      </a:r>
                      <a:r>
                        <a:rPr lang="ru-RU" sz="1400" dirty="0">
                          <a:solidFill>
                            <a:srgbClr val="7030A0"/>
                          </a:solidFill>
                          <a:latin typeface="Book Antiqua" pitchFamily="18" charset="0"/>
                          <a:ea typeface="Calibri"/>
                          <a:cs typeface="Times New Roman"/>
                        </a:rPr>
                        <a:t>/</a:t>
                      </a:r>
                      <a:r>
                        <a:rPr lang="ru-RU" sz="1400" dirty="0" err="1">
                          <a:solidFill>
                            <a:srgbClr val="7030A0"/>
                          </a:solidFill>
                          <a:latin typeface="Book Antiqua" pitchFamily="18" charset="0"/>
                          <a:ea typeface="Calibri"/>
                          <a:cs typeface="Times New Roman"/>
                        </a:rPr>
                        <a:t>п</a:t>
                      </a:r>
                      <a:r>
                        <a:rPr lang="ru-RU" sz="1400" dirty="0">
                          <a:solidFill>
                            <a:srgbClr val="7030A0"/>
                          </a:solidFill>
                          <a:latin typeface="Book Antiqua" pitchFamily="18" charset="0"/>
                          <a:ea typeface="Calibri"/>
                          <a:cs typeface="Times New Roman"/>
                        </a:rPr>
                        <a:t>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tc gridSpan="2">
                  <a:txBody>
                    <a:bodyPr/>
                    <a:lstStyle/>
                    <a:p>
                      <a:pPr algn="ctr">
                        <a:lnSpc>
                          <a:spcPct val="115000"/>
                        </a:lnSpc>
                        <a:spcAft>
                          <a:spcPts val="0"/>
                        </a:spcAft>
                      </a:pPr>
                      <a:r>
                        <a:rPr lang="ru-RU" sz="1400" dirty="0">
                          <a:solidFill>
                            <a:srgbClr val="7030A0"/>
                          </a:solidFill>
                          <a:latin typeface="Book Antiqua" pitchFamily="18" charset="0"/>
                          <a:ea typeface="Calibri"/>
                          <a:cs typeface="Times New Roman"/>
                        </a:rPr>
                        <a:t>Наименование задачи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tc>
                  <a:txBody>
                    <a:bodyPr/>
                    <a:lstStyle/>
                    <a:p>
                      <a:pPr algn="ctr">
                        <a:lnSpc>
                          <a:spcPct val="115000"/>
                        </a:lnSpc>
                        <a:spcAft>
                          <a:spcPts val="0"/>
                        </a:spcAft>
                      </a:pPr>
                      <a:r>
                        <a:rPr lang="ru-RU" sz="1400">
                          <a:solidFill>
                            <a:srgbClr val="7030A0"/>
                          </a:solidFill>
                          <a:latin typeface="Book Antiqua" pitchFamily="18" charset="0"/>
                          <a:ea typeface="Calibri"/>
                          <a:cs typeface="Times New Roman"/>
                        </a:rPr>
                        <a:t>Наименование мероприятия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gridSpan="3">
                  <a:txBody>
                    <a:bodyPr/>
                    <a:lstStyle/>
                    <a:p>
                      <a:pPr algn="ctr">
                        <a:lnSpc>
                          <a:spcPct val="115000"/>
                        </a:lnSpc>
                        <a:spcAft>
                          <a:spcPts val="0"/>
                        </a:spcAft>
                      </a:pPr>
                      <a:r>
                        <a:rPr lang="ru-RU" sz="1400">
                          <a:solidFill>
                            <a:srgbClr val="7030A0"/>
                          </a:solidFill>
                          <a:latin typeface="Book Antiqua" pitchFamily="18" charset="0"/>
                          <a:ea typeface="Calibri"/>
                          <a:cs typeface="Times New Roman"/>
                        </a:rPr>
                        <a:t>Срок реализации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tc hMerge="1">
                  <a:txBody>
                    <a:bodyPr/>
                    <a:lstStyle/>
                    <a:p>
                      <a:endParaRPr lang="ru-RU"/>
                    </a:p>
                  </a:txBody>
                  <a:tcPr/>
                </a:tc>
                <a:tc>
                  <a:txBody>
                    <a:bodyPr/>
                    <a:lstStyle/>
                    <a:p>
                      <a:pPr algn="ctr">
                        <a:lnSpc>
                          <a:spcPct val="115000"/>
                        </a:lnSpc>
                        <a:spcAft>
                          <a:spcPts val="0"/>
                        </a:spcAft>
                      </a:pPr>
                      <a:r>
                        <a:rPr lang="ru-RU" sz="1400" dirty="0">
                          <a:solidFill>
                            <a:srgbClr val="7030A0"/>
                          </a:solidFill>
                          <a:latin typeface="Book Antiqua" pitchFamily="18" charset="0"/>
                          <a:ea typeface="Calibri"/>
                          <a:cs typeface="Times New Roman"/>
                        </a:rPr>
                        <a:t>Ожидаемый конечный результат реализации проекта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372444">
                <a:tc gridSpan="9">
                  <a:txBody>
                    <a:bodyPr/>
                    <a:lstStyle/>
                    <a:p>
                      <a:pPr algn="ctr">
                        <a:lnSpc>
                          <a:spcPct val="115000"/>
                        </a:lnSpc>
                        <a:spcAft>
                          <a:spcPts val="0"/>
                        </a:spcAft>
                      </a:pPr>
                      <a:r>
                        <a:rPr lang="ru-RU" sz="1400" b="1" u="sng" dirty="0">
                          <a:solidFill>
                            <a:srgbClr val="7030A0"/>
                          </a:solidFill>
                          <a:latin typeface="Book Antiqua" pitchFamily="18" charset="0"/>
                          <a:ea typeface="Calibri"/>
                          <a:cs typeface="Times New Roman"/>
                        </a:rPr>
                        <a:t>ЭТАП 1. «Подготовительный» </a:t>
                      </a:r>
                      <a:endParaRPr lang="ru-RU" sz="1400" u="sng" dirty="0">
                        <a:solidFill>
                          <a:srgbClr val="7030A0"/>
                        </a:solidFill>
                        <a:latin typeface="Book Antiqua" pitchFamily="18" charset="0"/>
                        <a:ea typeface="Calibri"/>
                        <a:cs typeface="Times New Roman"/>
                      </a:endParaRP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1170748">
                <a:tc>
                  <a:txBody>
                    <a:bodyPr/>
                    <a:lstStyle/>
                    <a:p>
                      <a:pPr algn="ctr">
                        <a:lnSpc>
                          <a:spcPct val="115000"/>
                        </a:lnSpc>
                        <a:spcAft>
                          <a:spcPts val="0"/>
                        </a:spcAft>
                      </a:pPr>
                      <a:r>
                        <a:rPr lang="ru-RU" sz="1200" dirty="0">
                          <a:solidFill>
                            <a:srgbClr val="7030A0"/>
                          </a:solidFill>
                          <a:latin typeface="Book Antiqua" pitchFamily="18" charset="0"/>
                          <a:ea typeface="Calibri"/>
                          <a:cs typeface="Times New Roman"/>
                        </a:rPr>
                        <a:t>1.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gridSpan="2">
                  <a:txBody>
                    <a:bodyPr/>
                    <a:lstStyle/>
                    <a:p>
                      <a:pPr algn="ctr">
                        <a:lnSpc>
                          <a:spcPct val="115000"/>
                        </a:lnSpc>
                        <a:spcAft>
                          <a:spcPts val="0"/>
                        </a:spcAft>
                      </a:pPr>
                      <a:r>
                        <a:rPr lang="ru-RU" sz="1400" dirty="0">
                          <a:solidFill>
                            <a:srgbClr val="7030A0"/>
                          </a:solidFill>
                          <a:latin typeface="Book Antiqua" pitchFamily="18" charset="0"/>
                          <a:ea typeface="Calibri"/>
                          <a:cs typeface="Times New Roman"/>
                        </a:rPr>
                        <a:t>Разработка нормативных локальных актов по преемственности инклюзивного ДО и НОО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nSpc>
                          <a:spcPct val="115000"/>
                        </a:lnSpc>
                        <a:spcAft>
                          <a:spcPts val="0"/>
                        </a:spcAft>
                      </a:pPr>
                      <a:endParaRPr lang="ru-RU" sz="800">
                        <a:solidFill>
                          <a:srgbClr val="000000"/>
                        </a:solidFill>
                        <a:latin typeface="Times New Roman"/>
                        <a:ea typeface="Calibri"/>
                        <a:cs typeface="Times New Roman"/>
                      </a:endParaRP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ru-RU" sz="1400" dirty="0">
                          <a:solidFill>
                            <a:srgbClr val="7030A0"/>
                          </a:solidFill>
                          <a:latin typeface="Book Antiqua" pitchFamily="18" charset="0"/>
                          <a:ea typeface="Calibri"/>
                          <a:cs typeface="Times New Roman"/>
                        </a:rPr>
                        <a:t>Формирование нормативной базы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nSpc>
                          <a:spcPct val="115000"/>
                        </a:lnSpc>
                        <a:spcAft>
                          <a:spcPts val="0"/>
                        </a:spcAft>
                      </a:pPr>
                      <a:endParaRPr lang="ru-RU" sz="1400" dirty="0">
                        <a:solidFill>
                          <a:srgbClr val="7030A0"/>
                        </a:solidFill>
                        <a:latin typeface="Book Antiqua" pitchFamily="18" charset="0"/>
                        <a:ea typeface="Calibri"/>
                        <a:cs typeface="Times New Roman"/>
                      </a:endParaRP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ru-RU" sz="800">
                        <a:solidFill>
                          <a:srgbClr val="000000"/>
                        </a:solidFill>
                        <a:latin typeface="Times New Roman"/>
                        <a:ea typeface="Calibri"/>
                        <a:cs typeface="Times New Roman"/>
                      </a:endParaRP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rgbClr val="7030A0"/>
                          </a:solidFill>
                          <a:latin typeface="Book Antiqua" pitchFamily="18" charset="0"/>
                          <a:ea typeface="Calibri"/>
                          <a:cs typeface="Times New Roman"/>
                        </a:rPr>
                        <a:t>Январь- </a:t>
                      </a:r>
                    </a:p>
                    <a:p>
                      <a:pPr algn="ctr">
                        <a:lnSpc>
                          <a:spcPct val="115000"/>
                        </a:lnSpc>
                        <a:spcAft>
                          <a:spcPts val="0"/>
                        </a:spcAft>
                      </a:pPr>
                      <a:r>
                        <a:rPr lang="ru-RU" sz="1400" dirty="0">
                          <a:solidFill>
                            <a:srgbClr val="7030A0"/>
                          </a:solidFill>
                          <a:latin typeface="Book Antiqua" pitchFamily="18" charset="0"/>
                          <a:ea typeface="Calibri"/>
                          <a:cs typeface="Times New Roman"/>
                        </a:rPr>
                        <a:t>март 2023г.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gridSpan="2">
                  <a:txBody>
                    <a:bodyPr/>
                    <a:lstStyle/>
                    <a:p>
                      <a:pPr algn="ctr">
                        <a:lnSpc>
                          <a:spcPct val="115000"/>
                        </a:lnSpc>
                        <a:spcAft>
                          <a:spcPts val="0"/>
                        </a:spcAft>
                      </a:pPr>
                      <a:r>
                        <a:rPr lang="ru-RU" sz="1400" dirty="0">
                          <a:solidFill>
                            <a:srgbClr val="7030A0"/>
                          </a:solidFill>
                          <a:latin typeface="Book Antiqua" pitchFamily="18" charset="0"/>
                          <a:ea typeface="Calibri"/>
                          <a:cs typeface="Times New Roman"/>
                        </a:rPr>
                        <a:t>Создана нормативная база проекта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nSpc>
                          <a:spcPct val="115000"/>
                        </a:lnSpc>
                        <a:spcAft>
                          <a:spcPts val="0"/>
                        </a:spcAft>
                      </a:pPr>
                      <a:endParaRPr lang="ru-RU" sz="800">
                        <a:solidFill>
                          <a:srgbClr val="000000"/>
                        </a:solidFill>
                        <a:latin typeface="Times New Roman"/>
                        <a:ea typeface="Calibri"/>
                        <a:cs typeface="Times New Roman"/>
                      </a:endParaRP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70748">
                <a:tc>
                  <a:txBody>
                    <a:bodyPr/>
                    <a:lstStyle/>
                    <a:p>
                      <a:pPr algn="ctr">
                        <a:lnSpc>
                          <a:spcPct val="115000"/>
                        </a:lnSpc>
                        <a:spcAft>
                          <a:spcPts val="0"/>
                        </a:spcAft>
                      </a:pPr>
                      <a:r>
                        <a:rPr lang="ru-RU" sz="1200" dirty="0">
                          <a:solidFill>
                            <a:srgbClr val="7030A0"/>
                          </a:solidFill>
                          <a:latin typeface="Book Antiqua" pitchFamily="18" charset="0"/>
                          <a:ea typeface="Calibri"/>
                          <a:cs typeface="Times New Roman"/>
                        </a:rPr>
                        <a:t>2.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gridSpan="2">
                  <a:txBody>
                    <a:bodyPr/>
                    <a:lstStyle/>
                    <a:p>
                      <a:pPr algn="ctr">
                        <a:lnSpc>
                          <a:spcPct val="115000"/>
                        </a:lnSpc>
                        <a:spcAft>
                          <a:spcPts val="0"/>
                        </a:spcAft>
                      </a:pPr>
                      <a:r>
                        <a:rPr lang="ru-RU" sz="1400">
                          <a:solidFill>
                            <a:srgbClr val="7030A0"/>
                          </a:solidFill>
                          <a:latin typeface="Book Antiqua" pitchFamily="18" charset="0"/>
                          <a:ea typeface="Calibri"/>
                          <a:cs typeface="Times New Roman"/>
                        </a:rPr>
                        <a:t>Разработка диагностических материалов, необходимых в процессе преемственности ДО и НОО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nSpc>
                          <a:spcPct val="115000"/>
                        </a:lnSpc>
                        <a:spcAft>
                          <a:spcPts val="0"/>
                        </a:spcAft>
                      </a:pPr>
                      <a:endParaRPr lang="ru-RU" sz="800">
                        <a:solidFill>
                          <a:srgbClr val="000000"/>
                        </a:solidFill>
                        <a:latin typeface="Times New Roman"/>
                        <a:ea typeface="Calibri"/>
                        <a:cs typeface="Times New Roman"/>
                      </a:endParaRP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ru-RU" sz="1400" dirty="0">
                          <a:solidFill>
                            <a:srgbClr val="7030A0"/>
                          </a:solidFill>
                          <a:latin typeface="Book Antiqua" pitchFamily="18" charset="0"/>
                          <a:ea typeface="Calibri"/>
                          <a:cs typeface="Times New Roman"/>
                        </a:rPr>
                        <a:t>Формирование диагностических материалов для дефектологов, логопедов, психологов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nSpc>
                          <a:spcPct val="115000"/>
                        </a:lnSpc>
                        <a:spcAft>
                          <a:spcPts val="0"/>
                        </a:spcAft>
                      </a:pPr>
                      <a:endParaRPr lang="ru-RU" sz="1400" dirty="0">
                        <a:solidFill>
                          <a:srgbClr val="7030A0"/>
                        </a:solidFill>
                        <a:latin typeface="Book Antiqua" pitchFamily="18" charset="0"/>
                        <a:ea typeface="Calibri"/>
                        <a:cs typeface="Times New Roman"/>
                      </a:endParaRP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ru-RU" sz="800">
                        <a:solidFill>
                          <a:srgbClr val="000000"/>
                        </a:solidFill>
                        <a:latin typeface="Times New Roman"/>
                        <a:ea typeface="Calibri"/>
                        <a:cs typeface="Times New Roman"/>
                      </a:endParaRP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rgbClr val="7030A0"/>
                          </a:solidFill>
                          <a:latin typeface="Book Antiqua" pitchFamily="18" charset="0"/>
                          <a:ea typeface="Calibri"/>
                          <a:cs typeface="Times New Roman"/>
                        </a:rPr>
                        <a:t>Апрель- август 2023г.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gridSpan="2">
                  <a:txBody>
                    <a:bodyPr/>
                    <a:lstStyle/>
                    <a:p>
                      <a:pPr algn="ctr">
                        <a:lnSpc>
                          <a:spcPct val="115000"/>
                        </a:lnSpc>
                        <a:spcAft>
                          <a:spcPts val="0"/>
                        </a:spcAft>
                      </a:pPr>
                      <a:r>
                        <a:rPr lang="ru-RU" sz="1400" dirty="0">
                          <a:solidFill>
                            <a:srgbClr val="7030A0"/>
                          </a:solidFill>
                          <a:latin typeface="Book Antiqua" pitchFamily="18" charset="0"/>
                          <a:ea typeface="Calibri"/>
                          <a:cs typeface="Times New Roman"/>
                        </a:rPr>
                        <a:t>Создан диагностический инструментарий для специалистов дошкольных групп и школы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nSpc>
                          <a:spcPct val="115000"/>
                        </a:lnSpc>
                        <a:spcAft>
                          <a:spcPts val="0"/>
                        </a:spcAft>
                      </a:pPr>
                      <a:endParaRPr lang="ru-RU" sz="800">
                        <a:solidFill>
                          <a:srgbClr val="000000"/>
                        </a:solidFill>
                        <a:latin typeface="Times New Roman"/>
                        <a:ea typeface="Calibri"/>
                        <a:cs typeface="Times New Roman"/>
                      </a:endParaRP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70748">
                <a:tc>
                  <a:txBody>
                    <a:bodyPr/>
                    <a:lstStyle/>
                    <a:p>
                      <a:pPr algn="ctr">
                        <a:lnSpc>
                          <a:spcPct val="115000"/>
                        </a:lnSpc>
                        <a:spcAft>
                          <a:spcPts val="0"/>
                        </a:spcAft>
                      </a:pPr>
                      <a:r>
                        <a:rPr lang="ru-RU" sz="1200" dirty="0">
                          <a:solidFill>
                            <a:srgbClr val="7030A0"/>
                          </a:solidFill>
                          <a:latin typeface="Book Antiqua" pitchFamily="18" charset="0"/>
                          <a:ea typeface="Calibri"/>
                          <a:cs typeface="Times New Roman"/>
                        </a:rPr>
                        <a:t>3.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gridSpan="2">
                  <a:txBody>
                    <a:bodyPr/>
                    <a:lstStyle/>
                    <a:p>
                      <a:pPr algn="ctr">
                        <a:lnSpc>
                          <a:spcPct val="115000"/>
                        </a:lnSpc>
                        <a:spcAft>
                          <a:spcPts val="0"/>
                        </a:spcAft>
                      </a:pPr>
                      <a:r>
                        <a:rPr lang="ru-RU" sz="1400">
                          <a:solidFill>
                            <a:srgbClr val="7030A0"/>
                          </a:solidFill>
                          <a:latin typeface="Book Antiqua" pitchFamily="18" charset="0"/>
                          <a:ea typeface="Calibri"/>
                          <a:cs typeface="Times New Roman"/>
                        </a:rPr>
                        <a:t>Разработка механизма преемственности инклюзивного ДО и НОО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nSpc>
                          <a:spcPct val="115000"/>
                        </a:lnSpc>
                        <a:spcAft>
                          <a:spcPts val="0"/>
                        </a:spcAft>
                      </a:pPr>
                      <a:endParaRPr lang="ru-RU" sz="800">
                        <a:solidFill>
                          <a:srgbClr val="000000"/>
                        </a:solidFill>
                        <a:latin typeface="Times New Roman"/>
                        <a:ea typeface="Calibri"/>
                        <a:cs typeface="Times New Roman"/>
                      </a:endParaRP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ru-RU" sz="1400">
                          <a:solidFill>
                            <a:srgbClr val="7030A0"/>
                          </a:solidFill>
                          <a:latin typeface="Book Antiqua" pitchFamily="18" charset="0"/>
                          <a:ea typeface="Calibri"/>
                          <a:cs typeface="Times New Roman"/>
                        </a:rPr>
                        <a:t>Формирование базы методов и технологий, направленных на развитие преемственности инклюзивного ДО и НОО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nSpc>
                          <a:spcPct val="115000"/>
                        </a:lnSpc>
                        <a:spcAft>
                          <a:spcPts val="0"/>
                        </a:spcAft>
                      </a:pPr>
                      <a:endParaRPr lang="ru-RU" sz="1400">
                        <a:solidFill>
                          <a:srgbClr val="7030A0"/>
                        </a:solidFill>
                        <a:latin typeface="Book Antiqua" pitchFamily="18" charset="0"/>
                        <a:ea typeface="Calibri"/>
                        <a:cs typeface="Times New Roman"/>
                      </a:endParaRP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ru-RU" sz="800">
                        <a:solidFill>
                          <a:srgbClr val="000000"/>
                        </a:solidFill>
                        <a:latin typeface="Times New Roman"/>
                        <a:ea typeface="Calibri"/>
                        <a:cs typeface="Times New Roman"/>
                      </a:endParaRP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7030A0"/>
                          </a:solidFill>
                          <a:latin typeface="Book Antiqua" pitchFamily="18" charset="0"/>
                          <a:ea typeface="Calibri"/>
                          <a:cs typeface="Times New Roman"/>
                        </a:rPr>
                        <a:t>Январь- август 2023г.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gridSpan="2">
                  <a:txBody>
                    <a:bodyPr/>
                    <a:lstStyle/>
                    <a:p>
                      <a:pPr algn="ctr">
                        <a:lnSpc>
                          <a:spcPct val="115000"/>
                        </a:lnSpc>
                        <a:spcAft>
                          <a:spcPts val="0"/>
                        </a:spcAft>
                      </a:pPr>
                      <a:r>
                        <a:rPr lang="ru-RU" sz="1400" dirty="0">
                          <a:solidFill>
                            <a:srgbClr val="7030A0"/>
                          </a:solidFill>
                          <a:latin typeface="Book Antiqua" pitchFamily="18" charset="0"/>
                          <a:ea typeface="Calibri"/>
                          <a:cs typeface="Times New Roman"/>
                        </a:rPr>
                        <a:t>Разработан механизм преемственности инклюзивного ДО и НОО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nSpc>
                          <a:spcPct val="115000"/>
                        </a:lnSpc>
                        <a:spcAft>
                          <a:spcPts val="0"/>
                        </a:spcAft>
                      </a:pPr>
                      <a:endParaRPr lang="ru-RU" sz="800" dirty="0">
                        <a:solidFill>
                          <a:srgbClr val="000000"/>
                        </a:solidFill>
                        <a:latin typeface="Times New Roman"/>
                        <a:ea typeface="Calibri"/>
                        <a:cs typeface="Times New Roman"/>
                      </a:endParaRP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Прямоугольник 6"/>
          <p:cNvSpPr/>
          <p:nvPr/>
        </p:nvSpPr>
        <p:spPr>
          <a:xfrm>
            <a:off x="1085088" y="496747"/>
            <a:ext cx="9582912" cy="400110"/>
          </a:xfrm>
          <a:prstGeom prst="rect">
            <a:avLst/>
          </a:prstGeom>
        </p:spPr>
        <p:txBody>
          <a:bodyPr wrap="square">
            <a:spAutoFit/>
          </a:bodyPr>
          <a:lstStyle/>
          <a:p>
            <a:pPr algn="ctr"/>
            <a:r>
              <a:rPr lang="ru-RU" sz="2000" b="1" i="1" dirty="0">
                <a:solidFill>
                  <a:srgbClr val="7030A0"/>
                </a:solidFill>
                <a:latin typeface="Book Antiqua" pitchFamily="18" charset="0"/>
              </a:rPr>
              <a:t>Дорожная карта реализации инновационного проекта</a:t>
            </a:r>
            <a:endParaRPr lang="ru-RU" sz="2000" dirty="0">
              <a:solidFill>
                <a:srgbClr val="7030A0"/>
              </a:solidFill>
              <a:latin typeface="Book Antiqua"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5"/>
          <p:cNvGraphicFramePr>
            <a:graphicFrameLocks/>
          </p:cNvGraphicFramePr>
          <p:nvPr>
            <p:extLst>
              <p:ext uri="{D42A27DB-BD31-4B8C-83A1-F6EECF244321}">
                <p14:modId xmlns:p14="http://schemas.microsoft.com/office/powerpoint/2010/main" val="577734081"/>
              </p:ext>
            </p:extLst>
          </p:nvPr>
        </p:nvGraphicFramePr>
        <p:xfrm>
          <a:off x="573024" y="73152"/>
          <a:ext cx="10448545" cy="6521517"/>
        </p:xfrm>
        <a:graphic>
          <a:graphicData uri="http://schemas.openxmlformats.org/drawingml/2006/table">
            <a:tbl>
              <a:tblPr/>
              <a:tblGrid>
                <a:gridCol w="341814">
                  <a:extLst>
                    <a:ext uri="{9D8B030D-6E8A-4147-A177-3AD203B41FA5}">
                      <a16:colId xmlns:a16="http://schemas.microsoft.com/office/drawing/2014/main" val="20000"/>
                    </a:ext>
                  </a:extLst>
                </a:gridCol>
                <a:gridCol w="555120">
                  <a:extLst>
                    <a:ext uri="{9D8B030D-6E8A-4147-A177-3AD203B41FA5}">
                      <a16:colId xmlns:a16="http://schemas.microsoft.com/office/drawing/2014/main" val="20001"/>
                    </a:ext>
                  </a:extLst>
                </a:gridCol>
                <a:gridCol w="2050269">
                  <a:extLst>
                    <a:ext uri="{9D8B030D-6E8A-4147-A177-3AD203B41FA5}">
                      <a16:colId xmlns:a16="http://schemas.microsoft.com/office/drawing/2014/main" val="20002"/>
                    </a:ext>
                  </a:extLst>
                </a:gridCol>
                <a:gridCol w="2050269">
                  <a:extLst>
                    <a:ext uri="{9D8B030D-6E8A-4147-A177-3AD203B41FA5}">
                      <a16:colId xmlns:a16="http://schemas.microsoft.com/office/drawing/2014/main" val="20003"/>
                    </a:ext>
                  </a:extLst>
                </a:gridCol>
                <a:gridCol w="842496">
                  <a:extLst>
                    <a:ext uri="{9D8B030D-6E8A-4147-A177-3AD203B41FA5}">
                      <a16:colId xmlns:a16="http://schemas.microsoft.com/office/drawing/2014/main" val="20004"/>
                    </a:ext>
                  </a:extLst>
                </a:gridCol>
                <a:gridCol w="1207775">
                  <a:extLst>
                    <a:ext uri="{9D8B030D-6E8A-4147-A177-3AD203B41FA5}">
                      <a16:colId xmlns:a16="http://schemas.microsoft.com/office/drawing/2014/main" val="20005"/>
                    </a:ext>
                  </a:extLst>
                </a:gridCol>
                <a:gridCol w="255265">
                  <a:extLst>
                    <a:ext uri="{9D8B030D-6E8A-4147-A177-3AD203B41FA5}">
                      <a16:colId xmlns:a16="http://schemas.microsoft.com/office/drawing/2014/main" val="20006"/>
                    </a:ext>
                  </a:extLst>
                </a:gridCol>
                <a:gridCol w="3145537">
                  <a:extLst>
                    <a:ext uri="{9D8B030D-6E8A-4147-A177-3AD203B41FA5}">
                      <a16:colId xmlns:a16="http://schemas.microsoft.com/office/drawing/2014/main" val="20007"/>
                    </a:ext>
                  </a:extLst>
                </a:gridCol>
              </a:tblGrid>
              <a:tr h="139389">
                <a:tc gridSpan="2">
                  <a:txBody>
                    <a:bodyPr/>
                    <a:lstStyle/>
                    <a:p>
                      <a:pPr algn="ctr">
                        <a:lnSpc>
                          <a:spcPct val="115000"/>
                        </a:lnSpc>
                        <a:spcAft>
                          <a:spcPts val="0"/>
                        </a:spcAft>
                      </a:pPr>
                      <a:r>
                        <a:rPr lang="ru-RU" sz="1400" dirty="0">
                          <a:solidFill>
                            <a:srgbClr val="7030A0"/>
                          </a:solidFill>
                          <a:latin typeface="Book Antiqua" pitchFamily="18" charset="0"/>
                          <a:ea typeface="Calibri"/>
                          <a:cs typeface="Times New Roman"/>
                        </a:rPr>
                        <a:t>№ </a:t>
                      </a:r>
                      <a:r>
                        <a:rPr lang="ru-RU" sz="1400" dirty="0" err="1">
                          <a:solidFill>
                            <a:srgbClr val="7030A0"/>
                          </a:solidFill>
                          <a:latin typeface="Book Antiqua" pitchFamily="18" charset="0"/>
                          <a:ea typeface="Calibri"/>
                          <a:cs typeface="Times New Roman"/>
                        </a:rPr>
                        <a:t>п</a:t>
                      </a:r>
                      <a:r>
                        <a:rPr lang="ru-RU" sz="1400" dirty="0">
                          <a:solidFill>
                            <a:srgbClr val="7030A0"/>
                          </a:solidFill>
                          <a:latin typeface="Book Antiqua" pitchFamily="18" charset="0"/>
                          <a:ea typeface="Calibri"/>
                          <a:cs typeface="Times New Roman"/>
                        </a:rPr>
                        <a:t>/</a:t>
                      </a:r>
                      <a:r>
                        <a:rPr lang="ru-RU" sz="1400" dirty="0" err="1">
                          <a:solidFill>
                            <a:srgbClr val="7030A0"/>
                          </a:solidFill>
                          <a:latin typeface="Book Antiqua" pitchFamily="18" charset="0"/>
                          <a:ea typeface="Calibri"/>
                          <a:cs typeface="Times New Roman"/>
                        </a:rPr>
                        <a:t>п</a:t>
                      </a:r>
                      <a:r>
                        <a:rPr lang="ru-RU" sz="1400" dirty="0">
                          <a:solidFill>
                            <a:srgbClr val="7030A0"/>
                          </a:solidFill>
                          <a:latin typeface="Book Antiqua" pitchFamily="18" charset="0"/>
                          <a:ea typeface="Calibri"/>
                          <a:cs typeface="Times New Roman"/>
                        </a:rPr>
                        <a:t>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tc>
                  <a:txBody>
                    <a:bodyPr/>
                    <a:lstStyle/>
                    <a:p>
                      <a:pPr algn="ctr">
                        <a:lnSpc>
                          <a:spcPct val="115000"/>
                        </a:lnSpc>
                        <a:spcAft>
                          <a:spcPts val="0"/>
                        </a:spcAft>
                      </a:pPr>
                      <a:r>
                        <a:rPr lang="ru-RU" sz="1400" dirty="0">
                          <a:solidFill>
                            <a:srgbClr val="7030A0"/>
                          </a:solidFill>
                          <a:latin typeface="Book Antiqua" pitchFamily="18" charset="0"/>
                          <a:ea typeface="Calibri"/>
                          <a:cs typeface="Times New Roman"/>
                        </a:rPr>
                        <a:t>Наименование задачи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ru-RU" sz="1400">
                          <a:solidFill>
                            <a:srgbClr val="7030A0"/>
                          </a:solidFill>
                          <a:latin typeface="Book Antiqua" pitchFamily="18" charset="0"/>
                          <a:ea typeface="Calibri"/>
                          <a:cs typeface="Times New Roman"/>
                        </a:rPr>
                        <a:t>Наименование мероприятия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gridSpan="2">
                  <a:txBody>
                    <a:bodyPr/>
                    <a:lstStyle/>
                    <a:p>
                      <a:pPr algn="ctr">
                        <a:lnSpc>
                          <a:spcPct val="115000"/>
                        </a:lnSpc>
                        <a:spcAft>
                          <a:spcPts val="0"/>
                        </a:spcAft>
                      </a:pPr>
                      <a:r>
                        <a:rPr lang="ru-RU" sz="1400">
                          <a:solidFill>
                            <a:srgbClr val="7030A0"/>
                          </a:solidFill>
                          <a:latin typeface="Book Antiqua" pitchFamily="18" charset="0"/>
                          <a:ea typeface="Calibri"/>
                          <a:cs typeface="Times New Roman"/>
                        </a:rPr>
                        <a:t>Срок реализации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tc gridSpan="2">
                  <a:txBody>
                    <a:bodyPr/>
                    <a:lstStyle/>
                    <a:p>
                      <a:pPr algn="ctr">
                        <a:lnSpc>
                          <a:spcPct val="115000"/>
                        </a:lnSpc>
                        <a:spcAft>
                          <a:spcPts val="0"/>
                        </a:spcAft>
                      </a:pPr>
                      <a:r>
                        <a:rPr lang="ru-RU" sz="1400">
                          <a:solidFill>
                            <a:srgbClr val="7030A0"/>
                          </a:solidFill>
                          <a:latin typeface="Book Antiqua" pitchFamily="18" charset="0"/>
                          <a:ea typeface="Calibri"/>
                          <a:cs typeface="Times New Roman"/>
                        </a:rPr>
                        <a:t>Ожидаемый конечный результат реализации проекта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extLst>
                  <a:ext uri="{0D108BD9-81ED-4DB2-BD59-A6C34878D82A}">
                    <a16:rowId xmlns:a16="http://schemas.microsoft.com/office/drawing/2014/main" val="10000"/>
                  </a:ext>
                </a:extLst>
              </a:tr>
              <a:tr h="169673">
                <a:tc gridSpan="8">
                  <a:txBody>
                    <a:bodyPr/>
                    <a:lstStyle/>
                    <a:p>
                      <a:pPr algn="ctr">
                        <a:lnSpc>
                          <a:spcPct val="115000"/>
                        </a:lnSpc>
                        <a:spcAft>
                          <a:spcPts val="0"/>
                        </a:spcAft>
                      </a:pPr>
                      <a:r>
                        <a:rPr lang="ru-RU" sz="1400" b="1" dirty="0">
                          <a:solidFill>
                            <a:srgbClr val="7030A0"/>
                          </a:solidFill>
                          <a:latin typeface="Book Antiqua" pitchFamily="18" charset="0"/>
                          <a:ea typeface="Calibri"/>
                          <a:cs typeface="Times New Roman"/>
                        </a:rPr>
                        <a:t>ЭТАП 2. «Практический» </a:t>
                      </a:r>
                      <a:endParaRPr lang="ru-RU" sz="1400" dirty="0">
                        <a:solidFill>
                          <a:srgbClr val="7030A0"/>
                        </a:solidFill>
                        <a:latin typeface="Book Antiqua" pitchFamily="18" charset="0"/>
                        <a:ea typeface="Calibri"/>
                        <a:cs typeface="Times New Roman"/>
                      </a:endParaRP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339346">
                <a:tc>
                  <a:txBody>
                    <a:bodyPr/>
                    <a:lstStyle/>
                    <a:p>
                      <a:pPr algn="ctr">
                        <a:lnSpc>
                          <a:spcPct val="115000"/>
                        </a:lnSpc>
                        <a:spcAft>
                          <a:spcPts val="0"/>
                        </a:spcAft>
                      </a:pPr>
                      <a:r>
                        <a:rPr lang="ru-RU" sz="1100">
                          <a:solidFill>
                            <a:srgbClr val="7030A0"/>
                          </a:solidFill>
                          <a:latin typeface="Book Antiqua" pitchFamily="18" charset="0"/>
                          <a:ea typeface="Calibri"/>
                          <a:cs typeface="Times New Roman"/>
                        </a:rPr>
                        <a:t>1.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gridSpan="2">
                  <a:txBody>
                    <a:bodyPr/>
                    <a:lstStyle/>
                    <a:p>
                      <a:pPr algn="ctr">
                        <a:lnSpc>
                          <a:spcPct val="115000"/>
                        </a:lnSpc>
                        <a:spcAft>
                          <a:spcPts val="0"/>
                        </a:spcAft>
                      </a:pPr>
                      <a:r>
                        <a:rPr lang="ru-RU" sz="1400" dirty="0">
                          <a:solidFill>
                            <a:srgbClr val="7030A0"/>
                          </a:solidFill>
                          <a:latin typeface="Book Antiqua" pitchFamily="18" charset="0"/>
                          <a:ea typeface="Calibri"/>
                          <a:cs typeface="Times New Roman"/>
                        </a:rPr>
                        <a:t>Апробация диагностических материалов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tc gridSpan="2">
                  <a:txBody>
                    <a:bodyPr/>
                    <a:lstStyle/>
                    <a:p>
                      <a:pPr algn="ctr">
                        <a:lnSpc>
                          <a:spcPct val="115000"/>
                        </a:lnSpc>
                        <a:spcAft>
                          <a:spcPts val="0"/>
                        </a:spcAft>
                      </a:pPr>
                      <a:r>
                        <a:rPr lang="ru-RU" sz="1400" dirty="0">
                          <a:solidFill>
                            <a:srgbClr val="7030A0"/>
                          </a:solidFill>
                          <a:latin typeface="Book Antiqua" pitchFamily="18" charset="0"/>
                          <a:ea typeface="Calibri"/>
                          <a:cs typeface="Times New Roman"/>
                        </a:rPr>
                        <a:t>Проведение диагностического обследования специалистами </a:t>
                      </a:r>
                      <a:r>
                        <a:rPr lang="ru-RU" sz="1400" dirty="0" err="1">
                          <a:solidFill>
                            <a:srgbClr val="7030A0"/>
                          </a:solidFill>
                          <a:latin typeface="Book Antiqua" pitchFamily="18" charset="0"/>
                          <a:ea typeface="Calibri"/>
                          <a:cs typeface="Times New Roman"/>
                        </a:rPr>
                        <a:t>ППк</a:t>
                      </a:r>
                      <a:r>
                        <a:rPr lang="ru-RU" sz="1400" dirty="0">
                          <a:solidFill>
                            <a:srgbClr val="7030A0"/>
                          </a:solidFill>
                          <a:latin typeface="Book Antiqua" pitchFamily="18" charset="0"/>
                          <a:ea typeface="Calibri"/>
                          <a:cs typeface="Times New Roman"/>
                        </a:rPr>
                        <a:t>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nSpc>
                          <a:spcPct val="115000"/>
                        </a:lnSpc>
                        <a:spcAft>
                          <a:spcPts val="0"/>
                        </a:spcAft>
                      </a:pPr>
                      <a:endParaRPr lang="ru-RU" sz="800">
                        <a:solidFill>
                          <a:srgbClr val="000000"/>
                        </a:solidFill>
                        <a:latin typeface="Times New Roman"/>
                        <a:ea typeface="Calibri"/>
                        <a:cs typeface="Times New Roman"/>
                      </a:endParaRP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400" dirty="0">
                          <a:solidFill>
                            <a:srgbClr val="7030A0"/>
                          </a:solidFill>
                          <a:latin typeface="Book Antiqua" pitchFamily="18" charset="0"/>
                          <a:ea typeface="Calibri"/>
                          <a:cs typeface="Times New Roman"/>
                        </a:rPr>
                        <a:t>Сентябрь 2023г. </a:t>
                      </a:r>
                    </a:p>
                    <a:p>
                      <a:pPr algn="ctr">
                        <a:lnSpc>
                          <a:spcPct val="115000"/>
                        </a:lnSpc>
                        <a:spcAft>
                          <a:spcPts val="0"/>
                        </a:spcAft>
                      </a:pPr>
                      <a:r>
                        <a:rPr lang="ru-RU" sz="1400" dirty="0">
                          <a:solidFill>
                            <a:srgbClr val="7030A0"/>
                          </a:solidFill>
                          <a:latin typeface="Book Antiqua" pitchFamily="18" charset="0"/>
                          <a:ea typeface="Calibri"/>
                          <a:cs typeface="Times New Roman"/>
                        </a:rPr>
                        <a:t>апрель 2024г.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nSpc>
                          <a:spcPct val="115000"/>
                        </a:lnSpc>
                        <a:spcAft>
                          <a:spcPts val="0"/>
                        </a:spcAft>
                      </a:pPr>
                      <a:endParaRPr lang="ru-RU" sz="800">
                        <a:solidFill>
                          <a:srgbClr val="000000"/>
                        </a:solidFill>
                        <a:latin typeface="Times New Roman"/>
                        <a:ea typeface="Calibri"/>
                        <a:cs typeface="Times New Roman"/>
                      </a:endParaRP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rgbClr val="7030A0"/>
                          </a:solidFill>
                          <a:latin typeface="Book Antiqua" pitchFamily="18" charset="0"/>
                          <a:ea typeface="Calibri"/>
                          <a:cs typeface="Times New Roman"/>
                        </a:rPr>
                        <a:t>Отрегулирован диагностический инструментарий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509019">
                <a:tc>
                  <a:txBody>
                    <a:bodyPr/>
                    <a:lstStyle/>
                    <a:p>
                      <a:pPr algn="ctr">
                        <a:lnSpc>
                          <a:spcPct val="115000"/>
                        </a:lnSpc>
                        <a:spcAft>
                          <a:spcPts val="0"/>
                        </a:spcAft>
                      </a:pPr>
                      <a:r>
                        <a:rPr lang="ru-RU" sz="1100">
                          <a:solidFill>
                            <a:srgbClr val="7030A0"/>
                          </a:solidFill>
                          <a:latin typeface="Book Antiqua" pitchFamily="18" charset="0"/>
                          <a:ea typeface="Calibri"/>
                          <a:cs typeface="Times New Roman"/>
                        </a:rPr>
                        <a:t>2.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gridSpan="2">
                  <a:txBody>
                    <a:bodyPr/>
                    <a:lstStyle/>
                    <a:p>
                      <a:pPr algn="ctr">
                        <a:lnSpc>
                          <a:spcPct val="115000"/>
                        </a:lnSpc>
                        <a:spcAft>
                          <a:spcPts val="0"/>
                        </a:spcAft>
                      </a:pPr>
                      <a:r>
                        <a:rPr lang="ru-RU" sz="1400" dirty="0">
                          <a:solidFill>
                            <a:srgbClr val="7030A0"/>
                          </a:solidFill>
                          <a:latin typeface="Book Antiqua" pitchFamily="18" charset="0"/>
                          <a:ea typeface="Calibri"/>
                          <a:cs typeface="Times New Roman"/>
                        </a:rPr>
                        <a:t>Мониторинг адаптации и актуального уровня развития детей с ОВЗ при переходе на новый образовательный уровень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tc gridSpan="2">
                  <a:txBody>
                    <a:bodyPr/>
                    <a:lstStyle/>
                    <a:p>
                      <a:pPr algn="ctr">
                        <a:lnSpc>
                          <a:spcPct val="115000"/>
                        </a:lnSpc>
                        <a:spcAft>
                          <a:spcPts val="0"/>
                        </a:spcAft>
                      </a:pPr>
                      <a:r>
                        <a:rPr lang="ru-RU" sz="1400" dirty="0">
                          <a:solidFill>
                            <a:srgbClr val="7030A0"/>
                          </a:solidFill>
                          <a:latin typeface="Book Antiqua" pitchFamily="18" charset="0"/>
                          <a:ea typeface="Calibri"/>
                          <a:cs typeface="Times New Roman"/>
                        </a:rPr>
                        <a:t>Проведение круглого стола специалистов ППК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nSpc>
                          <a:spcPct val="115000"/>
                        </a:lnSpc>
                        <a:spcAft>
                          <a:spcPts val="0"/>
                        </a:spcAft>
                      </a:pPr>
                      <a:endParaRPr lang="ru-RU" sz="800">
                        <a:solidFill>
                          <a:srgbClr val="000000"/>
                        </a:solidFill>
                        <a:latin typeface="Times New Roman"/>
                        <a:ea typeface="Calibri"/>
                        <a:cs typeface="Times New Roman"/>
                      </a:endParaRP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400">
                          <a:solidFill>
                            <a:srgbClr val="7030A0"/>
                          </a:solidFill>
                          <a:latin typeface="Book Antiqua" pitchFamily="18" charset="0"/>
                          <a:ea typeface="Calibri"/>
                          <a:cs typeface="Times New Roman"/>
                        </a:rPr>
                        <a:t>Сентябрь 2023г. </a:t>
                      </a:r>
                    </a:p>
                    <a:p>
                      <a:pPr algn="ctr">
                        <a:lnSpc>
                          <a:spcPct val="115000"/>
                        </a:lnSpc>
                        <a:spcAft>
                          <a:spcPts val="0"/>
                        </a:spcAft>
                      </a:pPr>
                      <a:r>
                        <a:rPr lang="ru-RU" sz="1400">
                          <a:solidFill>
                            <a:srgbClr val="7030A0"/>
                          </a:solidFill>
                          <a:latin typeface="Book Antiqua" pitchFamily="18" charset="0"/>
                          <a:ea typeface="Calibri"/>
                          <a:cs typeface="Times New Roman"/>
                        </a:rPr>
                        <a:t>апрель 2024г.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nSpc>
                          <a:spcPct val="115000"/>
                        </a:lnSpc>
                        <a:spcAft>
                          <a:spcPts val="0"/>
                        </a:spcAft>
                      </a:pPr>
                      <a:endParaRPr lang="ru-RU" sz="800">
                        <a:solidFill>
                          <a:srgbClr val="000000"/>
                        </a:solidFill>
                        <a:latin typeface="Times New Roman"/>
                        <a:ea typeface="Calibri"/>
                        <a:cs typeface="Times New Roman"/>
                      </a:endParaRP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7030A0"/>
                          </a:solidFill>
                          <a:latin typeface="Book Antiqua" pitchFamily="18" charset="0"/>
                          <a:ea typeface="Calibri"/>
                          <a:cs typeface="Times New Roman"/>
                        </a:rPr>
                        <a:t>Экспертная оценка адаптации и актуального уровня развития детей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509019">
                <a:tc>
                  <a:txBody>
                    <a:bodyPr/>
                    <a:lstStyle/>
                    <a:p>
                      <a:pPr algn="ctr">
                        <a:lnSpc>
                          <a:spcPct val="115000"/>
                        </a:lnSpc>
                        <a:spcAft>
                          <a:spcPts val="0"/>
                        </a:spcAft>
                      </a:pPr>
                      <a:r>
                        <a:rPr lang="ru-RU" sz="1100">
                          <a:solidFill>
                            <a:srgbClr val="7030A0"/>
                          </a:solidFill>
                          <a:latin typeface="Book Antiqua" pitchFamily="18" charset="0"/>
                          <a:ea typeface="Calibri"/>
                          <a:cs typeface="Times New Roman"/>
                        </a:rPr>
                        <a:t>2.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gridSpan="2">
                  <a:txBody>
                    <a:bodyPr/>
                    <a:lstStyle/>
                    <a:p>
                      <a:pPr algn="ctr">
                        <a:lnSpc>
                          <a:spcPct val="115000"/>
                        </a:lnSpc>
                        <a:spcAft>
                          <a:spcPts val="0"/>
                        </a:spcAft>
                      </a:pPr>
                      <a:r>
                        <a:rPr lang="ru-RU" sz="1400" dirty="0">
                          <a:solidFill>
                            <a:srgbClr val="7030A0"/>
                          </a:solidFill>
                          <a:latin typeface="Book Antiqua" pitchFamily="18" charset="0"/>
                          <a:ea typeface="Calibri"/>
                          <a:cs typeface="Times New Roman"/>
                        </a:rPr>
                        <a:t>Апробация механизма преемственности инклюзивного образования ДО и НОО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tc gridSpan="2">
                  <a:txBody>
                    <a:bodyPr/>
                    <a:lstStyle/>
                    <a:p>
                      <a:pPr algn="ctr">
                        <a:lnSpc>
                          <a:spcPct val="115000"/>
                        </a:lnSpc>
                        <a:spcAft>
                          <a:spcPts val="0"/>
                        </a:spcAft>
                      </a:pPr>
                      <a:r>
                        <a:rPr lang="ru-RU" sz="1400" dirty="0">
                          <a:solidFill>
                            <a:srgbClr val="7030A0"/>
                          </a:solidFill>
                          <a:latin typeface="Book Antiqua" pitchFamily="18" charset="0"/>
                          <a:ea typeface="Calibri"/>
                          <a:cs typeface="Times New Roman"/>
                        </a:rPr>
                        <a:t>Практическое применение методов и технологий, направленных на развитие преемственности ДО и НОО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nSpc>
                          <a:spcPct val="115000"/>
                        </a:lnSpc>
                        <a:spcAft>
                          <a:spcPts val="0"/>
                        </a:spcAft>
                      </a:pPr>
                      <a:endParaRPr lang="ru-RU" sz="800">
                        <a:solidFill>
                          <a:srgbClr val="000000"/>
                        </a:solidFill>
                        <a:latin typeface="Times New Roman"/>
                        <a:ea typeface="Calibri"/>
                        <a:cs typeface="Times New Roman"/>
                      </a:endParaRP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400">
                          <a:solidFill>
                            <a:srgbClr val="7030A0"/>
                          </a:solidFill>
                          <a:latin typeface="Book Antiqua" pitchFamily="18" charset="0"/>
                          <a:ea typeface="Calibri"/>
                          <a:cs typeface="Times New Roman"/>
                        </a:rPr>
                        <a:t>Сентябрь 2023г.- </a:t>
                      </a:r>
                    </a:p>
                    <a:p>
                      <a:pPr algn="ctr">
                        <a:lnSpc>
                          <a:spcPct val="115000"/>
                        </a:lnSpc>
                        <a:spcAft>
                          <a:spcPts val="0"/>
                        </a:spcAft>
                      </a:pPr>
                      <a:r>
                        <a:rPr lang="ru-RU" sz="1400">
                          <a:solidFill>
                            <a:srgbClr val="7030A0"/>
                          </a:solidFill>
                          <a:latin typeface="Book Antiqua" pitchFamily="18" charset="0"/>
                          <a:ea typeface="Calibri"/>
                          <a:cs typeface="Times New Roman"/>
                        </a:rPr>
                        <a:t>Сентябрь 2024г.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nSpc>
                          <a:spcPct val="115000"/>
                        </a:lnSpc>
                        <a:spcAft>
                          <a:spcPts val="0"/>
                        </a:spcAft>
                      </a:pPr>
                      <a:endParaRPr lang="ru-RU" sz="800">
                        <a:solidFill>
                          <a:srgbClr val="000000"/>
                        </a:solidFill>
                        <a:latin typeface="Times New Roman"/>
                        <a:ea typeface="Calibri"/>
                        <a:cs typeface="Times New Roman"/>
                      </a:endParaRP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7030A0"/>
                          </a:solidFill>
                          <a:latin typeface="Book Antiqua" pitchFamily="18" charset="0"/>
                          <a:ea typeface="Calibri"/>
                          <a:cs typeface="Times New Roman"/>
                        </a:rPr>
                        <a:t>Отрегулирован механизм преемственности инклюзивного образования ДО и НОО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4"/>
                  </a:ext>
                </a:extLst>
              </a:tr>
              <a:tr h="339346">
                <a:tc>
                  <a:txBody>
                    <a:bodyPr/>
                    <a:lstStyle/>
                    <a:p>
                      <a:pPr algn="ctr">
                        <a:lnSpc>
                          <a:spcPct val="115000"/>
                        </a:lnSpc>
                        <a:spcAft>
                          <a:spcPts val="0"/>
                        </a:spcAft>
                      </a:pPr>
                      <a:r>
                        <a:rPr lang="ru-RU" sz="1100">
                          <a:solidFill>
                            <a:srgbClr val="7030A0"/>
                          </a:solidFill>
                          <a:latin typeface="Book Antiqua" pitchFamily="18" charset="0"/>
                          <a:ea typeface="Calibri"/>
                          <a:cs typeface="Times New Roman"/>
                        </a:rPr>
                        <a:t>3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gridSpan="2">
                  <a:txBody>
                    <a:bodyPr/>
                    <a:lstStyle/>
                    <a:p>
                      <a:pPr algn="ctr">
                        <a:lnSpc>
                          <a:spcPct val="115000"/>
                        </a:lnSpc>
                        <a:spcAft>
                          <a:spcPts val="0"/>
                        </a:spcAft>
                      </a:pPr>
                      <a:r>
                        <a:rPr lang="ru-RU" sz="1400">
                          <a:solidFill>
                            <a:srgbClr val="7030A0"/>
                          </a:solidFill>
                          <a:latin typeface="Book Antiqua" pitchFamily="18" charset="0"/>
                          <a:ea typeface="Calibri"/>
                          <a:cs typeface="Times New Roman"/>
                        </a:rPr>
                        <a:t>Методическая и консультационная поддержка педагогов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tc gridSpan="2">
                  <a:txBody>
                    <a:bodyPr/>
                    <a:lstStyle/>
                    <a:p>
                      <a:pPr algn="ctr">
                        <a:lnSpc>
                          <a:spcPct val="115000"/>
                        </a:lnSpc>
                        <a:spcAft>
                          <a:spcPts val="0"/>
                        </a:spcAft>
                      </a:pPr>
                      <a:r>
                        <a:rPr lang="ru-RU" sz="1400" dirty="0">
                          <a:solidFill>
                            <a:srgbClr val="7030A0"/>
                          </a:solidFill>
                          <a:latin typeface="Book Antiqua" pitchFamily="18" charset="0"/>
                          <a:ea typeface="Calibri"/>
                          <a:cs typeface="Times New Roman"/>
                        </a:rPr>
                        <a:t>Проведение теоретических и практических мероприятий для педагогов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nSpc>
                          <a:spcPct val="115000"/>
                        </a:lnSpc>
                        <a:spcAft>
                          <a:spcPts val="0"/>
                        </a:spcAft>
                      </a:pPr>
                      <a:endParaRPr lang="ru-RU" sz="800">
                        <a:solidFill>
                          <a:srgbClr val="000000"/>
                        </a:solidFill>
                        <a:latin typeface="Times New Roman"/>
                        <a:ea typeface="Calibri"/>
                        <a:cs typeface="Times New Roman"/>
                      </a:endParaRP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400" dirty="0">
                          <a:solidFill>
                            <a:srgbClr val="7030A0"/>
                          </a:solidFill>
                          <a:latin typeface="Book Antiqua" pitchFamily="18" charset="0"/>
                          <a:ea typeface="Calibri"/>
                          <a:cs typeface="Times New Roman"/>
                        </a:rPr>
                        <a:t>Сентябрь 2023г.- </a:t>
                      </a:r>
                    </a:p>
                    <a:p>
                      <a:pPr algn="ctr">
                        <a:lnSpc>
                          <a:spcPct val="115000"/>
                        </a:lnSpc>
                        <a:spcAft>
                          <a:spcPts val="0"/>
                        </a:spcAft>
                      </a:pPr>
                      <a:r>
                        <a:rPr lang="ru-RU" sz="1400" dirty="0">
                          <a:solidFill>
                            <a:srgbClr val="7030A0"/>
                          </a:solidFill>
                          <a:latin typeface="Book Antiqua" pitchFamily="18" charset="0"/>
                          <a:ea typeface="Calibri"/>
                          <a:cs typeface="Times New Roman"/>
                        </a:rPr>
                        <a:t>Сентябрь 2024г.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nSpc>
                          <a:spcPct val="115000"/>
                        </a:lnSpc>
                        <a:spcAft>
                          <a:spcPts val="0"/>
                        </a:spcAft>
                      </a:pPr>
                      <a:endParaRPr lang="ru-RU" sz="800">
                        <a:solidFill>
                          <a:srgbClr val="000000"/>
                        </a:solidFill>
                        <a:latin typeface="Times New Roman"/>
                        <a:ea typeface="Calibri"/>
                        <a:cs typeface="Times New Roman"/>
                      </a:endParaRP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7030A0"/>
                          </a:solidFill>
                          <a:latin typeface="Book Antiqua" pitchFamily="18" charset="0"/>
                          <a:ea typeface="Calibri"/>
                          <a:cs typeface="Times New Roman"/>
                        </a:rPr>
                        <a:t>Оказана помощь педагогам по вопросам проекта.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5"/>
                  </a:ext>
                </a:extLst>
              </a:tr>
              <a:tr h="539190">
                <a:tc>
                  <a:txBody>
                    <a:bodyPr/>
                    <a:lstStyle/>
                    <a:p>
                      <a:pPr algn="ctr">
                        <a:lnSpc>
                          <a:spcPct val="115000"/>
                        </a:lnSpc>
                        <a:spcAft>
                          <a:spcPts val="0"/>
                        </a:spcAft>
                      </a:pPr>
                      <a:r>
                        <a:rPr lang="ru-RU" sz="1100">
                          <a:solidFill>
                            <a:srgbClr val="7030A0"/>
                          </a:solidFill>
                          <a:latin typeface="Book Antiqua" pitchFamily="18" charset="0"/>
                          <a:ea typeface="Calibri"/>
                          <a:cs typeface="Times New Roman"/>
                        </a:rPr>
                        <a:t>4.</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gridSpan="2">
                  <a:txBody>
                    <a:bodyPr/>
                    <a:lstStyle/>
                    <a:p>
                      <a:pPr algn="ctr">
                        <a:lnSpc>
                          <a:spcPct val="115000"/>
                        </a:lnSpc>
                        <a:spcAft>
                          <a:spcPts val="0"/>
                        </a:spcAft>
                      </a:pPr>
                      <a:r>
                        <a:rPr lang="ru-RU" sz="1400">
                          <a:solidFill>
                            <a:srgbClr val="7030A0"/>
                          </a:solidFill>
                          <a:latin typeface="Book Antiqua" pitchFamily="18" charset="0"/>
                          <a:ea typeface="Calibri"/>
                          <a:cs typeface="Times New Roman"/>
                        </a:rPr>
                        <a:t>Методическая и консультационная поддержка родителей (законных представителей) в вопросах инклюзивного образования</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tc gridSpan="2">
                  <a:txBody>
                    <a:bodyPr/>
                    <a:lstStyle/>
                    <a:p>
                      <a:pPr algn="ctr">
                        <a:lnSpc>
                          <a:spcPct val="115000"/>
                        </a:lnSpc>
                        <a:spcAft>
                          <a:spcPts val="0"/>
                        </a:spcAft>
                      </a:pPr>
                      <a:r>
                        <a:rPr lang="ru-RU" sz="1400" dirty="0">
                          <a:solidFill>
                            <a:srgbClr val="7030A0"/>
                          </a:solidFill>
                          <a:latin typeface="Book Antiqua" pitchFamily="18" charset="0"/>
                          <a:ea typeface="Calibri"/>
                          <a:cs typeface="Times New Roman"/>
                        </a:rPr>
                        <a:t>Просветительская и консультативная помощь родителям (законным представителям) в вопросах инклюзивного образования</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nSpc>
                          <a:spcPct val="115000"/>
                        </a:lnSpc>
                        <a:spcAft>
                          <a:spcPts val="0"/>
                        </a:spcAft>
                      </a:pPr>
                      <a:endParaRPr lang="ru-RU" sz="800">
                        <a:solidFill>
                          <a:srgbClr val="000000"/>
                        </a:solidFill>
                        <a:latin typeface="Times New Roman"/>
                        <a:ea typeface="Calibri"/>
                        <a:cs typeface="Times New Roman"/>
                      </a:endParaRP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400" dirty="0">
                          <a:solidFill>
                            <a:srgbClr val="7030A0"/>
                          </a:solidFill>
                          <a:latin typeface="Book Antiqua" pitchFamily="18" charset="0"/>
                          <a:ea typeface="Calibri"/>
                          <a:cs typeface="Times New Roman"/>
                        </a:rPr>
                        <a:t>Сентябрь 2023г.-</a:t>
                      </a:r>
                    </a:p>
                    <a:p>
                      <a:pPr algn="ctr">
                        <a:lnSpc>
                          <a:spcPct val="115000"/>
                        </a:lnSpc>
                        <a:spcAft>
                          <a:spcPts val="0"/>
                        </a:spcAft>
                      </a:pPr>
                      <a:r>
                        <a:rPr lang="ru-RU" sz="1400" dirty="0">
                          <a:solidFill>
                            <a:srgbClr val="7030A0"/>
                          </a:solidFill>
                          <a:latin typeface="Book Antiqua" pitchFamily="18" charset="0"/>
                          <a:ea typeface="Calibri"/>
                          <a:cs typeface="Times New Roman"/>
                        </a:rPr>
                        <a:t>май</a:t>
                      </a:r>
                    </a:p>
                    <a:p>
                      <a:pPr algn="ctr">
                        <a:lnSpc>
                          <a:spcPct val="115000"/>
                        </a:lnSpc>
                        <a:spcAft>
                          <a:spcPts val="0"/>
                        </a:spcAft>
                      </a:pPr>
                      <a:r>
                        <a:rPr lang="ru-RU" sz="1400" dirty="0">
                          <a:solidFill>
                            <a:srgbClr val="7030A0"/>
                          </a:solidFill>
                          <a:latin typeface="Book Antiqua" pitchFamily="18" charset="0"/>
                          <a:ea typeface="Calibri"/>
                          <a:cs typeface="Times New Roman"/>
                        </a:rPr>
                        <a:t>2024г.</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nSpc>
                          <a:spcPct val="115000"/>
                        </a:lnSpc>
                        <a:spcAft>
                          <a:spcPts val="0"/>
                        </a:spcAft>
                      </a:pPr>
                      <a:endParaRPr lang="ru-RU" sz="800">
                        <a:solidFill>
                          <a:srgbClr val="000000"/>
                        </a:solidFill>
                        <a:latin typeface="Times New Roman"/>
                        <a:ea typeface="Calibri"/>
                        <a:cs typeface="Times New Roman"/>
                      </a:endParaRP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7030A0"/>
                          </a:solidFill>
                          <a:latin typeface="Book Antiqua" pitchFamily="18" charset="0"/>
                          <a:ea typeface="Calibri"/>
                          <a:cs typeface="Times New Roman"/>
                        </a:rPr>
                        <a:t>Оказана помощь родителям (законным представителям) по вопросам инклюзивного образования</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6"/>
                  </a:ext>
                </a:extLst>
              </a:tr>
              <a:tr h="509019">
                <a:tc>
                  <a:txBody>
                    <a:bodyPr/>
                    <a:lstStyle/>
                    <a:p>
                      <a:pPr algn="ctr">
                        <a:lnSpc>
                          <a:spcPct val="115000"/>
                        </a:lnSpc>
                        <a:spcAft>
                          <a:spcPts val="0"/>
                        </a:spcAft>
                      </a:pPr>
                      <a:r>
                        <a:rPr lang="ru-RU" sz="1100">
                          <a:solidFill>
                            <a:srgbClr val="7030A0"/>
                          </a:solidFill>
                          <a:latin typeface="Book Antiqua" pitchFamily="18" charset="0"/>
                          <a:ea typeface="Calibri"/>
                          <a:cs typeface="Times New Roman"/>
                        </a:rPr>
                        <a:t>5.</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gridSpan="2">
                  <a:txBody>
                    <a:bodyPr/>
                    <a:lstStyle/>
                    <a:p>
                      <a:pPr algn="ctr">
                        <a:lnSpc>
                          <a:spcPct val="115000"/>
                        </a:lnSpc>
                        <a:spcAft>
                          <a:spcPts val="0"/>
                        </a:spcAft>
                      </a:pPr>
                      <a:r>
                        <a:rPr lang="ru-RU" sz="1400">
                          <a:solidFill>
                            <a:srgbClr val="7030A0"/>
                          </a:solidFill>
                          <a:latin typeface="Book Antiqua" pitchFamily="18" charset="0"/>
                          <a:ea typeface="Calibri"/>
                          <a:cs typeface="Times New Roman"/>
                        </a:rPr>
                        <a:t>Взаимодействие специалистов, родителей, воспитанников и обучающихся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tc gridSpan="2">
                  <a:txBody>
                    <a:bodyPr/>
                    <a:lstStyle/>
                    <a:p>
                      <a:pPr algn="ctr">
                        <a:lnSpc>
                          <a:spcPct val="115000"/>
                        </a:lnSpc>
                        <a:spcAft>
                          <a:spcPts val="0"/>
                        </a:spcAft>
                      </a:pPr>
                      <a:r>
                        <a:rPr lang="ru-RU" sz="1400" dirty="0">
                          <a:solidFill>
                            <a:srgbClr val="7030A0"/>
                          </a:solidFill>
                          <a:latin typeface="Book Antiqua" pitchFamily="18" charset="0"/>
                          <a:ea typeface="Calibri"/>
                          <a:cs typeface="Times New Roman"/>
                        </a:rPr>
                        <a:t>Проведение совместных мероприятий: с воспитанниками, обучающимися, педагогами, родителями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nSpc>
                          <a:spcPct val="115000"/>
                        </a:lnSpc>
                        <a:spcAft>
                          <a:spcPts val="0"/>
                        </a:spcAft>
                      </a:pPr>
                      <a:endParaRPr lang="ru-RU" sz="800">
                        <a:solidFill>
                          <a:srgbClr val="000000"/>
                        </a:solidFill>
                        <a:latin typeface="Times New Roman"/>
                        <a:ea typeface="Calibri"/>
                        <a:cs typeface="Times New Roman"/>
                      </a:endParaRP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400" dirty="0">
                          <a:solidFill>
                            <a:srgbClr val="7030A0"/>
                          </a:solidFill>
                          <a:latin typeface="Book Antiqua" pitchFamily="18" charset="0"/>
                          <a:ea typeface="Calibri"/>
                          <a:cs typeface="Times New Roman"/>
                        </a:rPr>
                        <a:t>Сентябрь 2023г.- </a:t>
                      </a:r>
                    </a:p>
                    <a:p>
                      <a:pPr algn="ctr">
                        <a:lnSpc>
                          <a:spcPct val="115000"/>
                        </a:lnSpc>
                        <a:spcAft>
                          <a:spcPts val="0"/>
                        </a:spcAft>
                      </a:pPr>
                      <a:r>
                        <a:rPr lang="ru-RU" sz="1400" dirty="0">
                          <a:solidFill>
                            <a:srgbClr val="7030A0"/>
                          </a:solidFill>
                          <a:latin typeface="Book Antiqua" pitchFamily="18" charset="0"/>
                          <a:ea typeface="Calibri"/>
                          <a:cs typeface="Times New Roman"/>
                        </a:rPr>
                        <a:t>май </a:t>
                      </a:r>
                    </a:p>
                    <a:p>
                      <a:pPr algn="ctr">
                        <a:lnSpc>
                          <a:spcPct val="115000"/>
                        </a:lnSpc>
                        <a:spcAft>
                          <a:spcPts val="0"/>
                        </a:spcAft>
                      </a:pPr>
                      <a:r>
                        <a:rPr lang="ru-RU" sz="1400" dirty="0">
                          <a:solidFill>
                            <a:srgbClr val="7030A0"/>
                          </a:solidFill>
                          <a:latin typeface="Book Antiqua" pitchFamily="18" charset="0"/>
                          <a:ea typeface="Calibri"/>
                          <a:cs typeface="Times New Roman"/>
                        </a:rPr>
                        <a:t>2024г.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nSpc>
                          <a:spcPct val="115000"/>
                        </a:lnSpc>
                        <a:spcAft>
                          <a:spcPts val="0"/>
                        </a:spcAft>
                      </a:pPr>
                      <a:endParaRPr lang="ru-RU" sz="800">
                        <a:solidFill>
                          <a:srgbClr val="000000"/>
                        </a:solidFill>
                        <a:latin typeface="Times New Roman"/>
                        <a:ea typeface="Calibri"/>
                        <a:cs typeface="Times New Roman"/>
                      </a:endParaRP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rgbClr val="7030A0"/>
                          </a:solidFill>
                          <a:latin typeface="Book Antiqua" pitchFamily="18" charset="0"/>
                          <a:ea typeface="Calibri"/>
                          <a:cs typeface="Times New Roman"/>
                        </a:rPr>
                        <a:t>Создано сообщество единомышленников по преемственности дошкольного и начального общего образования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5"/>
          <p:cNvGraphicFramePr>
            <a:graphicFrameLocks/>
          </p:cNvGraphicFramePr>
          <p:nvPr>
            <p:extLst>
              <p:ext uri="{D42A27DB-BD31-4B8C-83A1-F6EECF244321}">
                <p14:modId xmlns:p14="http://schemas.microsoft.com/office/powerpoint/2010/main" val="896244499"/>
              </p:ext>
            </p:extLst>
          </p:nvPr>
        </p:nvGraphicFramePr>
        <p:xfrm>
          <a:off x="476166" y="1593088"/>
          <a:ext cx="10448545" cy="2816352"/>
        </p:xfrm>
        <a:graphic>
          <a:graphicData uri="http://schemas.openxmlformats.org/drawingml/2006/table">
            <a:tbl>
              <a:tblPr/>
              <a:tblGrid>
                <a:gridCol w="341814">
                  <a:extLst>
                    <a:ext uri="{9D8B030D-6E8A-4147-A177-3AD203B41FA5}">
                      <a16:colId xmlns:a16="http://schemas.microsoft.com/office/drawing/2014/main" val="20000"/>
                    </a:ext>
                  </a:extLst>
                </a:gridCol>
                <a:gridCol w="555120">
                  <a:extLst>
                    <a:ext uri="{9D8B030D-6E8A-4147-A177-3AD203B41FA5}">
                      <a16:colId xmlns:a16="http://schemas.microsoft.com/office/drawing/2014/main" val="20001"/>
                    </a:ext>
                  </a:extLst>
                </a:gridCol>
                <a:gridCol w="2050269">
                  <a:extLst>
                    <a:ext uri="{9D8B030D-6E8A-4147-A177-3AD203B41FA5}">
                      <a16:colId xmlns:a16="http://schemas.microsoft.com/office/drawing/2014/main" val="20002"/>
                    </a:ext>
                  </a:extLst>
                </a:gridCol>
                <a:gridCol w="2050269">
                  <a:extLst>
                    <a:ext uri="{9D8B030D-6E8A-4147-A177-3AD203B41FA5}">
                      <a16:colId xmlns:a16="http://schemas.microsoft.com/office/drawing/2014/main" val="20003"/>
                    </a:ext>
                  </a:extLst>
                </a:gridCol>
                <a:gridCol w="847197">
                  <a:extLst>
                    <a:ext uri="{9D8B030D-6E8A-4147-A177-3AD203B41FA5}">
                      <a16:colId xmlns:a16="http://schemas.microsoft.com/office/drawing/2014/main" val="20004"/>
                    </a:ext>
                  </a:extLst>
                </a:gridCol>
                <a:gridCol w="1062433">
                  <a:extLst>
                    <a:ext uri="{9D8B030D-6E8A-4147-A177-3AD203B41FA5}">
                      <a16:colId xmlns:a16="http://schemas.microsoft.com/office/drawing/2014/main" val="20005"/>
                    </a:ext>
                  </a:extLst>
                </a:gridCol>
                <a:gridCol w="140641">
                  <a:extLst>
                    <a:ext uri="{9D8B030D-6E8A-4147-A177-3AD203B41FA5}">
                      <a16:colId xmlns:a16="http://schemas.microsoft.com/office/drawing/2014/main" val="20006"/>
                    </a:ext>
                  </a:extLst>
                </a:gridCol>
                <a:gridCol w="3400802">
                  <a:extLst>
                    <a:ext uri="{9D8B030D-6E8A-4147-A177-3AD203B41FA5}">
                      <a16:colId xmlns:a16="http://schemas.microsoft.com/office/drawing/2014/main" val="20007"/>
                    </a:ext>
                  </a:extLst>
                </a:gridCol>
              </a:tblGrid>
              <a:tr h="538889">
                <a:tc gridSpan="2">
                  <a:txBody>
                    <a:bodyPr/>
                    <a:lstStyle/>
                    <a:p>
                      <a:pPr algn="ctr">
                        <a:lnSpc>
                          <a:spcPct val="115000"/>
                        </a:lnSpc>
                        <a:spcAft>
                          <a:spcPts val="0"/>
                        </a:spcAft>
                      </a:pPr>
                      <a:r>
                        <a:rPr lang="ru-RU" sz="1400" dirty="0">
                          <a:solidFill>
                            <a:srgbClr val="7030A0"/>
                          </a:solidFill>
                          <a:latin typeface="Book Antiqua" pitchFamily="18" charset="0"/>
                          <a:ea typeface="Calibri"/>
                          <a:cs typeface="Times New Roman"/>
                        </a:rPr>
                        <a:t>№ </a:t>
                      </a:r>
                      <a:r>
                        <a:rPr lang="ru-RU" sz="1400" dirty="0" err="1">
                          <a:solidFill>
                            <a:srgbClr val="7030A0"/>
                          </a:solidFill>
                          <a:latin typeface="Book Antiqua" pitchFamily="18" charset="0"/>
                          <a:ea typeface="Calibri"/>
                          <a:cs typeface="Times New Roman"/>
                        </a:rPr>
                        <a:t>п</a:t>
                      </a:r>
                      <a:r>
                        <a:rPr lang="ru-RU" sz="1400" dirty="0">
                          <a:solidFill>
                            <a:srgbClr val="7030A0"/>
                          </a:solidFill>
                          <a:latin typeface="Book Antiqua" pitchFamily="18" charset="0"/>
                          <a:ea typeface="Calibri"/>
                          <a:cs typeface="Times New Roman"/>
                        </a:rPr>
                        <a:t>/</a:t>
                      </a:r>
                      <a:r>
                        <a:rPr lang="ru-RU" sz="1400" dirty="0" err="1">
                          <a:solidFill>
                            <a:srgbClr val="7030A0"/>
                          </a:solidFill>
                          <a:latin typeface="Book Antiqua" pitchFamily="18" charset="0"/>
                          <a:ea typeface="Calibri"/>
                          <a:cs typeface="Times New Roman"/>
                        </a:rPr>
                        <a:t>п</a:t>
                      </a:r>
                      <a:r>
                        <a:rPr lang="ru-RU" sz="1400" dirty="0">
                          <a:solidFill>
                            <a:srgbClr val="7030A0"/>
                          </a:solidFill>
                          <a:latin typeface="Book Antiqua" pitchFamily="18" charset="0"/>
                          <a:ea typeface="Calibri"/>
                          <a:cs typeface="Times New Roman"/>
                        </a:rPr>
                        <a:t>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tc>
                  <a:txBody>
                    <a:bodyPr/>
                    <a:lstStyle/>
                    <a:p>
                      <a:pPr algn="ctr">
                        <a:lnSpc>
                          <a:spcPct val="115000"/>
                        </a:lnSpc>
                        <a:spcAft>
                          <a:spcPts val="0"/>
                        </a:spcAft>
                      </a:pPr>
                      <a:r>
                        <a:rPr lang="ru-RU" sz="1400" dirty="0">
                          <a:solidFill>
                            <a:srgbClr val="7030A0"/>
                          </a:solidFill>
                          <a:latin typeface="Book Antiqua" pitchFamily="18" charset="0"/>
                          <a:ea typeface="Calibri"/>
                          <a:cs typeface="Times New Roman"/>
                        </a:rPr>
                        <a:t>Наименование задачи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ru-RU" sz="1400" dirty="0">
                          <a:solidFill>
                            <a:srgbClr val="7030A0"/>
                          </a:solidFill>
                          <a:latin typeface="Book Antiqua" pitchFamily="18" charset="0"/>
                          <a:ea typeface="Calibri"/>
                          <a:cs typeface="Times New Roman"/>
                        </a:rPr>
                        <a:t>Наименование мероприятия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gridSpan="3">
                  <a:txBody>
                    <a:bodyPr/>
                    <a:lstStyle/>
                    <a:p>
                      <a:pPr algn="ctr">
                        <a:lnSpc>
                          <a:spcPct val="115000"/>
                        </a:lnSpc>
                        <a:spcAft>
                          <a:spcPts val="0"/>
                        </a:spcAft>
                      </a:pPr>
                      <a:r>
                        <a:rPr lang="ru-RU" sz="1400">
                          <a:solidFill>
                            <a:srgbClr val="7030A0"/>
                          </a:solidFill>
                          <a:latin typeface="Book Antiqua" pitchFamily="18" charset="0"/>
                          <a:ea typeface="Calibri"/>
                          <a:cs typeface="Times New Roman"/>
                        </a:rPr>
                        <a:t>Срок реализации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tc hMerge="1">
                  <a:txBody>
                    <a:bodyPr/>
                    <a:lstStyle/>
                    <a:p>
                      <a:endParaRPr lang="ru-RU"/>
                    </a:p>
                  </a:txBody>
                  <a:tcPr/>
                </a:tc>
                <a:tc>
                  <a:txBody>
                    <a:bodyPr/>
                    <a:lstStyle/>
                    <a:p>
                      <a:pPr algn="ctr">
                        <a:lnSpc>
                          <a:spcPct val="115000"/>
                        </a:lnSpc>
                        <a:spcAft>
                          <a:spcPts val="0"/>
                        </a:spcAft>
                      </a:pPr>
                      <a:r>
                        <a:rPr lang="ru-RU" sz="1400">
                          <a:solidFill>
                            <a:srgbClr val="7030A0"/>
                          </a:solidFill>
                          <a:latin typeface="Book Antiqua" pitchFamily="18" charset="0"/>
                          <a:ea typeface="Calibri"/>
                          <a:cs typeface="Times New Roman"/>
                        </a:rPr>
                        <a:t>Ожидаемый конечный результат реализации проекта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261961">
                <a:tc gridSpan="8">
                  <a:txBody>
                    <a:bodyPr/>
                    <a:lstStyle/>
                    <a:p>
                      <a:pPr algn="ctr">
                        <a:lnSpc>
                          <a:spcPct val="115000"/>
                        </a:lnSpc>
                        <a:spcAft>
                          <a:spcPts val="0"/>
                        </a:spcAft>
                      </a:pPr>
                      <a:r>
                        <a:rPr lang="ru-RU" sz="1400" b="1" dirty="0">
                          <a:solidFill>
                            <a:srgbClr val="7030A0"/>
                          </a:solidFill>
                          <a:latin typeface="Book Antiqua" pitchFamily="18" charset="0"/>
                          <a:ea typeface="Calibri"/>
                          <a:cs typeface="Times New Roman"/>
                        </a:rPr>
                        <a:t>ЭТАП 3. «Аналитический» </a:t>
                      </a:r>
                      <a:endParaRPr lang="ru-RU" sz="1400" dirty="0">
                        <a:solidFill>
                          <a:srgbClr val="7030A0"/>
                        </a:solidFill>
                        <a:latin typeface="Book Antiqua" pitchFamily="18" charset="0"/>
                        <a:ea typeface="Calibri"/>
                        <a:cs typeface="Times New Roman"/>
                      </a:endParaRP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369761">
                <a:tc>
                  <a:txBody>
                    <a:bodyPr/>
                    <a:lstStyle/>
                    <a:p>
                      <a:pPr algn="ctr">
                        <a:lnSpc>
                          <a:spcPct val="115000"/>
                        </a:lnSpc>
                        <a:spcAft>
                          <a:spcPts val="0"/>
                        </a:spcAft>
                      </a:pPr>
                      <a:endParaRPr lang="ru-RU" sz="1100">
                        <a:solidFill>
                          <a:srgbClr val="7030A0"/>
                        </a:solidFill>
                        <a:latin typeface="Book Antiqua" pitchFamily="18" charset="0"/>
                        <a:ea typeface="Calibri"/>
                        <a:cs typeface="Times New Roman"/>
                      </a:endParaRP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gridSpan="2">
                  <a:txBody>
                    <a:bodyPr/>
                    <a:lstStyle/>
                    <a:p>
                      <a:pPr algn="ctr"/>
                      <a:endParaRPr lang="ru-RU" sz="1400" dirty="0">
                        <a:solidFill>
                          <a:srgbClr val="7030A0"/>
                        </a:solidFill>
                        <a:latin typeface="Book Antiqua" pitchFamily="18" charset="0"/>
                      </a:endParaRP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tc gridSpan="2">
                  <a:txBody>
                    <a:bodyPr/>
                    <a:lstStyle/>
                    <a:p>
                      <a:pPr algn="ctr">
                        <a:lnSpc>
                          <a:spcPct val="115000"/>
                        </a:lnSpc>
                        <a:spcAft>
                          <a:spcPts val="0"/>
                        </a:spcAft>
                      </a:pPr>
                      <a:endParaRPr lang="ru-RU" sz="1400" dirty="0">
                        <a:solidFill>
                          <a:srgbClr val="7030A0"/>
                        </a:solidFill>
                        <a:latin typeface="Book Antiqua" pitchFamily="18" charset="0"/>
                        <a:ea typeface="Calibri"/>
                        <a:cs typeface="Times New Roman"/>
                      </a:endParaRP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nSpc>
                          <a:spcPct val="115000"/>
                        </a:lnSpc>
                        <a:spcAft>
                          <a:spcPts val="0"/>
                        </a:spcAft>
                      </a:pPr>
                      <a:endParaRPr lang="ru-RU" sz="800">
                        <a:solidFill>
                          <a:srgbClr val="000000"/>
                        </a:solidFill>
                        <a:latin typeface="Times New Roman"/>
                        <a:ea typeface="Calibri"/>
                        <a:cs typeface="Times New Roman"/>
                      </a:endParaRP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400" dirty="0">
                        <a:solidFill>
                          <a:srgbClr val="7030A0"/>
                        </a:solidFill>
                        <a:latin typeface="Book Antiqua" pitchFamily="18" charset="0"/>
                      </a:endParaRP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gridSpan="2">
                  <a:txBody>
                    <a:bodyPr/>
                    <a:lstStyle/>
                    <a:p>
                      <a:pPr algn="ctr"/>
                      <a:endParaRPr lang="ru-RU" sz="1400" dirty="0">
                        <a:solidFill>
                          <a:srgbClr val="7030A0"/>
                        </a:solidFill>
                        <a:latin typeface="Book Antiqua" pitchFamily="18" charset="0"/>
                      </a:endParaRP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nSpc>
                          <a:spcPct val="115000"/>
                        </a:lnSpc>
                        <a:spcAft>
                          <a:spcPts val="0"/>
                        </a:spcAft>
                      </a:pPr>
                      <a:endParaRPr lang="ru-RU" sz="800">
                        <a:solidFill>
                          <a:srgbClr val="000000"/>
                        </a:solidFill>
                        <a:latin typeface="Times New Roman"/>
                        <a:ea typeface="Calibri"/>
                        <a:cs typeface="Times New Roman"/>
                      </a:endParaRP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45741">
                <a:tc>
                  <a:txBody>
                    <a:bodyPr/>
                    <a:lstStyle/>
                    <a:p>
                      <a:pPr algn="ctr">
                        <a:lnSpc>
                          <a:spcPct val="115000"/>
                        </a:lnSpc>
                        <a:spcAft>
                          <a:spcPts val="0"/>
                        </a:spcAft>
                      </a:pPr>
                      <a:r>
                        <a:rPr lang="ru-RU" sz="1100">
                          <a:solidFill>
                            <a:srgbClr val="7030A0"/>
                          </a:solidFill>
                          <a:latin typeface="Book Antiqua" pitchFamily="18" charset="0"/>
                          <a:ea typeface="Calibri"/>
                          <a:cs typeface="Times New Roman"/>
                        </a:rPr>
                        <a:t>1.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gridSpan="2">
                  <a:txBody>
                    <a:bodyPr/>
                    <a:lstStyle/>
                    <a:p>
                      <a:pPr algn="ctr">
                        <a:lnSpc>
                          <a:spcPct val="115000"/>
                        </a:lnSpc>
                        <a:spcAft>
                          <a:spcPts val="0"/>
                        </a:spcAft>
                      </a:pPr>
                      <a:r>
                        <a:rPr lang="ru-RU" sz="1400" dirty="0">
                          <a:solidFill>
                            <a:srgbClr val="7030A0"/>
                          </a:solidFill>
                          <a:latin typeface="Book Antiqua" pitchFamily="18" charset="0"/>
                          <a:ea typeface="Calibri"/>
                          <a:cs typeface="Times New Roman"/>
                        </a:rPr>
                        <a:t>Подведение итогов реализации проекта.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tc gridSpan="2">
                  <a:txBody>
                    <a:bodyPr/>
                    <a:lstStyle/>
                    <a:p>
                      <a:pPr algn="ctr">
                        <a:lnSpc>
                          <a:spcPct val="115000"/>
                        </a:lnSpc>
                        <a:spcAft>
                          <a:spcPts val="0"/>
                        </a:spcAft>
                      </a:pPr>
                      <a:r>
                        <a:rPr lang="ru-RU" sz="1400" dirty="0">
                          <a:solidFill>
                            <a:srgbClr val="7030A0"/>
                          </a:solidFill>
                          <a:latin typeface="Book Antiqua" pitchFamily="18" charset="0"/>
                          <a:ea typeface="Calibri"/>
                          <a:cs typeface="Times New Roman"/>
                        </a:rPr>
                        <a:t>Разработка механизма и алгоритма преемственности, направленных на практическое функционирование инклюзивного образования на разных образовательных уровнях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nSpc>
                          <a:spcPct val="115000"/>
                        </a:lnSpc>
                        <a:spcAft>
                          <a:spcPts val="0"/>
                        </a:spcAft>
                      </a:pPr>
                      <a:endParaRPr lang="ru-RU" sz="800">
                        <a:solidFill>
                          <a:srgbClr val="000000"/>
                        </a:solidFill>
                        <a:latin typeface="Times New Roman"/>
                        <a:ea typeface="Calibri"/>
                        <a:cs typeface="Times New Roman"/>
                      </a:endParaRP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rgbClr val="7030A0"/>
                          </a:solidFill>
                          <a:latin typeface="Book Antiqua" pitchFamily="18" charset="0"/>
                          <a:ea typeface="Calibri"/>
                          <a:cs typeface="Times New Roman"/>
                        </a:rPr>
                        <a:t>Июнь -декабрь 2024г.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gridSpan="2">
                  <a:txBody>
                    <a:bodyPr/>
                    <a:lstStyle/>
                    <a:p>
                      <a:pPr algn="ctr">
                        <a:lnSpc>
                          <a:spcPct val="115000"/>
                        </a:lnSpc>
                        <a:spcAft>
                          <a:spcPts val="0"/>
                        </a:spcAft>
                      </a:pPr>
                      <a:r>
                        <a:rPr lang="ru-RU" sz="1400" dirty="0">
                          <a:solidFill>
                            <a:srgbClr val="7030A0"/>
                          </a:solidFill>
                          <a:latin typeface="Book Antiqua" pitchFamily="18" charset="0"/>
                          <a:ea typeface="Calibri"/>
                          <a:cs typeface="Times New Roman"/>
                        </a:rPr>
                        <a:t>Структурирована система организации и реализации преемственности от дошкольного до начального общего образования </a:t>
                      </a: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nSpc>
                          <a:spcPct val="115000"/>
                        </a:lnSpc>
                        <a:spcAft>
                          <a:spcPts val="0"/>
                        </a:spcAft>
                      </a:pPr>
                      <a:endParaRPr lang="ru-RU" sz="800" dirty="0">
                        <a:solidFill>
                          <a:srgbClr val="000000"/>
                        </a:solidFill>
                        <a:latin typeface="Times New Roman"/>
                        <a:ea typeface="Calibri"/>
                        <a:cs typeface="Times New Roman"/>
                      </a:endParaRPr>
                    </a:p>
                  </a:txBody>
                  <a:tcPr marL="17056" marR="17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1872" y="365760"/>
            <a:ext cx="9692640" cy="925158"/>
          </a:xfrm>
        </p:spPr>
        <p:txBody>
          <a:bodyPr>
            <a:noAutofit/>
          </a:bodyPr>
          <a:lstStyle/>
          <a:p>
            <a:pPr algn="ctr"/>
            <a:r>
              <a:rPr lang="ru-RU" sz="2400" b="1" i="1" dirty="0">
                <a:solidFill>
                  <a:srgbClr val="7030A0"/>
                </a:solidFill>
                <a:latin typeface="Book Antiqua" pitchFamily="18" charset="0"/>
              </a:rPr>
              <a:t>Кадровые условия реализации проекта</a:t>
            </a:r>
            <a:r>
              <a:rPr lang="ru-RU" sz="2400" dirty="0">
                <a:solidFill>
                  <a:srgbClr val="7030A0"/>
                </a:solidFill>
                <a:latin typeface="Book Antiqua" pitchFamily="18" charset="0"/>
              </a:rPr>
              <a:t> </a:t>
            </a:r>
            <a:br>
              <a:rPr lang="ru-RU" sz="2800" dirty="0">
                <a:solidFill>
                  <a:srgbClr val="7030A0"/>
                </a:solidFill>
                <a:latin typeface="Book Antiqua" pitchFamily="18" charset="0"/>
              </a:rPr>
            </a:br>
            <a:endParaRPr lang="ru-RU" sz="2800" dirty="0">
              <a:solidFill>
                <a:srgbClr val="7030A0"/>
              </a:solidFill>
              <a:latin typeface="Book Antiqua" pitchFamily="18" charset="0"/>
            </a:endParaRPr>
          </a:p>
        </p:txBody>
      </p:sp>
      <p:sp>
        <p:nvSpPr>
          <p:cNvPr id="3" name="Объект 2"/>
          <p:cNvSpPr>
            <a:spLocks noGrp="1"/>
          </p:cNvSpPr>
          <p:nvPr>
            <p:ph idx="1"/>
          </p:nvPr>
        </p:nvSpPr>
        <p:spPr>
          <a:xfrm>
            <a:off x="779929" y="1290918"/>
            <a:ext cx="8928847" cy="1492623"/>
          </a:xfrm>
        </p:spPr>
        <p:txBody>
          <a:bodyPr/>
          <a:lstStyle/>
          <a:p>
            <a:pPr marL="0" indent="0">
              <a:buNone/>
            </a:pPr>
            <a:r>
              <a:rPr lang="ru-RU" u="sng" dirty="0">
                <a:solidFill>
                  <a:srgbClr val="7030A0"/>
                </a:solidFill>
                <a:latin typeface="Book Antiqua" pitchFamily="18" charset="0"/>
              </a:rPr>
              <a:t>Контроль проекта:</a:t>
            </a:r>
            <a:r>
              <a:rPr lang="ru-RU" dirty="0">
                <a:solidFill>
                  <a:srgbClr val="7030A0"/>
                </a:solidFill>
                <a:latin typeface="Book Antiqua" pitchFamily="18" charset="0"/>
              </a:rPr>
              <a:t> директор школы Лозинская Галина Владимировна.</a:t>
            </a:r>
          </a:p>
          <a:p>
            <a:pPr marL="0" indent="0">
              <a:buNone/>
            </a:pPr>
            <a:r>
              <a:rPr lang="ru-RU" u="sng" dirty="0">
                <a:solidFill>
                  <a:srgbClr val="7030A0"/>
                </a:solidFill>
                <a:latin typeface="Book Antiqua" pitchFamily="18" charset="0"/>
              </a:rPr>
              <a:t>Руководитель проекта: </a:t>
            </a:r>
            <a:r>
              <a:rPr lang="ru-RU" dirty="0">
                <a:solidFill>
                  <a:srgbClr val="7030A0"/>
                </a:solidFill>
                <a:latin typeface="Book Antiqua" pitchFamily="18" charset="0"/>
              </a:rPr>
              <a:t>педагог-психолог Беляева Юлия Владимировна.</a:t>
            </a:r>
          </a:p>
          <a:p>
            <a:pPr marL="0" indent="0">
              <a:buNone/>
            </a:pPr>
            <a:r>
              <a:rPr lang="ru-RU" u="sng" dirty="0">
                <a:solidFill>
                  <a:srgbClr val="7030A0"/>
                </a:solidFill>
                <a:latin typeface="Book Antiqua" pitchFamily="18" charset="0"/>
              </a:rPr>
              <a:t>Куратор дошкольных групп:</a:t>
            </a:r>
            <a:r>
              <a:rPr lang="ru-RU" dirty="0">
                <a:solidFill>
                  <a:srgbClr val="7030A0"/>
                </a:solidFill>
                <a:latin typeface="Book Antiqua" pitchFamily="18" charset="0"/>
              </a:rPr>
              <a:t> учитель-логопед Брянцева Наталья Сергеевна </a:t>
            </a:r>
          </a:p>
        </p:txBody>
      </p:sp>
      <p:sp>
        <p:nvSpPr>
          <p:cNvPr id="6" name="TextBox 5"/>
          <p:cNvSpPr txBox="1"/>
          <p:nvPr/>
        </p:nvSpPr>
        <p:spPr>
          <a:xfrm>
            <a:off x="6468035" y="3482788"/>
            <a:ext cx="3926541" cy="369332"/>
          </a:xfrm>
          <a:prstGeom prst="rect">
            <a:avLst/>
          </a:prstGeom>
          <a:noFill/>
        </p:spPr>
        <p:txBody>
          <a:bodyPr wrap="square" rtlCol="0">
            <a:spAutoFit/>
          </a:bodyPr>
          <a:lstStyle/>
          <a:p>
            <a:r>
              <a:rPr lang="ru-RU" dirty="0"/>
              <a:t>Сопровождение</a:t>
            </a:r>
          </a:p>
        </p:txBody>
      </p:sp>
      <p:graphicFrame>
        <p:nvGraphicFramePr>
          <p:cNvPr id="7" name="Схема 6"/>
          <p:cNvGraphicFramePr/>
          <p:nvPr>
            <p:extLst>
              <p:ext uri="{D42A27DB-BD31-4B8C-83A1-F6EECF244321}">
                <p14:modId xmlns:p14="http://schemas.microsoft.com/office/powerpoint/2010/main" val="815515911"/>
              </p:ext>
            </p:extLst>
          </p:nvPr>
        </p:nvGraphicFramePr>
        <p:xfrm>
          <a:off x="3911180" y="2629528"/>
          <a:ext cx="6756819" cy="3893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Прямоугольник 8"/>
          <p:cNvSpPr/>
          <p:nvPr/>
        </p:nvSpPr>
        <p:spPr>
          <a:xfrm>
            <a:off x="987911" y="3921079"/>
            <a:ext cx="2959846" cy="917993"/>
          </a:xfrm>
          <a:prstGeom prst="rect">
            <a:avLst/>
          </a:prstGeom>
          <a:solidFill>
            <a:schemeClr val="accent3">
              <a:lumMod val="20000"/>
              <a:lumOff val="8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solidFill>
                  <a:schemeClr val="accent5">
                    <a:lumMod val="50000"/>
                  </a:schemeClr>
                </a:solidFill>
                <a:latin typeface="Book Antiqua" pitchFamily="18" charset="0"/>
              </a:rPr>
              <a:t>СОПРОВОЖДЕНИЕ</a:t>
            </a:r>
          </a:p>
        </p:txBody>
      </p:sp>
    </p:spTree>
    <p:extLst>
      <p:ext uri="{BB962C8B-B14F-4D97-AF65-F5344CB8AC3E}">
        <p14:creationId xmlns:p14="http://schemas.microsoft.com/office/powerpoint/2010/main" val="663683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950975" y="680645"/>
          <a:ext cx="9460994" cy="5622178"/>
        </p:xfrm>
        <a:graphic>
          <a:graphicData uri="http://schemas.openxmlformats.org/drawingml/2006/table">
            <a:tbl>
              <a:tblPr/>
              <a:tblGrid>
                <a:gridCol w="512065">
                  <a:extLst>
                    <a:ext uri="{9D8B030D-6E8A-4147-A177-3AD203B41FA5}">
                      <a16:colId xmlns:a16="http://schemas.microsoft.com/office/drawing/2014/main" val="20000"/>
                    </a:ext>
                  </a:extLst>
                </a:gridCol>
                <a:gridCol w="5169408">
                  <a:extLst>
                    <a:ext uri="{9D8B030D-6E8A-4147-A177-3AD203B41FA5}">
                      <a16:colId xmlns:a16="http://schemas.microsoft.com/office/drawing/2014/main" val="20001"/>
                    </a:ext>
                  </a:extLst>
                </a:gridCol>
                <a:gridCol w="3779521">
                  <a:extLst>
                    <a:ext uri="{9D8B030D-6E8A-4147-A177-3AD203B41FA5}">
                      <a16:colId xmlns:a16="http://schemas.microsoft.com/office/drawing/2014/main" val="20002"/>
                    </a:ext>
                  </a:extLst>
                </a:gridCol>
              </a:tblGrid>
              <a:tr h="771862">
                <a:tc>
                  <a:txBody>
                    <a:bodyPr/>
                    <a:lstStyle/>
                    <a:p>
                      <a:pPr algn="ctr">
                        <a:lnSpc>
                          <a:spcPct val="115000"/>
                        </a:lnSpc>
                        <a:spcAft>
                          <a:spcPts val="0"/>
                        </a:spcAft>
                      </a:pPr>
                      <a:r>
                        <a:rPr lang="ru-RU" sz="1400" dirty="0">
                          <a:solidFill>
                            <a:srgbClr val="7030A0"/>
                          </a:solidFill>
                          <a:latin typeface="Book Antiqua" pitchFamily="18" charset="0"/>
                          <a:ea typeface="Calibri"/>
                          <a:cs typeface="Times New Roman"/>
                        </a:rPr>
                        <a:t>N </a:t>
                      </a:r>
                      <a:r>
                        <a:rPr lang="ru-RU" sz="1400" dirty="0" err="1">
                          <a:solidFill>
                            <a:srgbClr val="7030A0"/>
                          </a:solidFill>
                          <a:latin typeface="Book Antiqua" pitchFamily="18" charset="0"/>
                          <a:ea typeface="Calibri"/>
                          <a:cs typeface="Times New Roman"/>
                        </a:rPr>
                        <a:t>п</a:t>
                      </a:r>
                      <a:r>
                        <a:rPr lang="ru-RU" sz="1400" dirty="0">
                          <a:solidFill>
                            <a:srgbClr val="7030A0"/>
                          </a:solidFill>
                          <a:latin typeface="Book Antiqua" pitchFamily="18" charset="0"/>
                          <a:ea typeface="Calibri"/>
                          <a:cs typeface="Times New Roman"/>
                        </a:rPr>
                        <a:t>/</a:t>
                      </a:r>
                      <a:r>
                        <a:rPr lang="ru-RU" sz="1400" dirty="0" err="1">
                          <a:solidFill>
                            <a:srgbClr val="7030A0"/>
                          </a:solidFill>
                          <a:latin typeface="Book Antiqua" pitchFamily="18" charset="0"/>
                          <a:ea typeface="Calibri"/>
                          <a:cs typeface="Times New Roman"/>
                        </a:rPr>
                        <a:t>п</a:t>
                      </a:r>
                      <a:r>
                        <a:rPr lang="ru-RU" sz="1400" dirty="0">
                          <a:solidFill>
                            <a:srgbClr val="7030A0"/>
                          </a:solidFill>
                          <a:latin typeface="Book Antiqua" pitchFamily="18" charset="0"/>
                          <a:ea typeface="Calibri"/>
                          <a:cs typeface="Times New Roman"/>
                        </a:rPr>
                        <a:t> </a:t>
                      </a:r>
                    </a:p>
                  </a:txBody>
                  <a:tcPr marL="52679" marR="5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rgbClr val="7030A0"/>
                          </a:solidFill>
                          <a:latin typeface="Book Antiqua" pitchFamily="18" charset="0"/>
                          <a:ea typeface="Calibri"/>
                          <a:cs typeface="Times New Roman"/>
                        </a:rPr>
                        <a:t>Ф.И.О. сотрудника </a:t>
                      </a:r>
                    </a:p>
                    <a:p>
                      <a:pPr algn="ctr">
                        <a:lnSpc>
                          <a:spcPct val="115000"/>
                        </a:lnSpc>
                        <a:spcAft>
                          <a:spcPts val="0"/>
                        </a:spcAft>
                      </a:pPr>
                      <a:r>
                        <a:rPr lang="ru-RU" sz="1400" dirty="0">
                          <a:solidFill>
                            <a:srgbClr val="7030A0"/>
                          </a:solidFill>
                          <a:latin typeface="Book Antiqua" pitchFamily="18" charset="0"/>
                          <a:ea typeface="Calibri"/>
                          <a:cs typeface="Times New Roman"/>
                        </a:rPr>
                        <a:t>Должность, ученая степень, ученое звание (при наличии) </a:t>
                      </a:r>
                    </a:p>
                  </a:txBody>
                  <a:tcPr marL="52679" marR="5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7030A0"/>
                          </a:solidFill>
                          <a:latin typeface="Book Antiqua" pitchFamily="18" charset="0"/>
                          <a:ea typeface="Calibri"/>
                          <a:cs typeface="Times New Roman"/>
                        </a:rPr>
                        <a:t>Функции сотрудника при реализации проекта </a:t>
                      </a:r>
                    </a:p>
                  </a:txBody>
                  <a:tcPr marL="52679" marR="5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8757">
                <a:tc>
                  <a:txBody>
                    <a:bodyPr/>
                    <a:lstStyle/>
                    <a:p>
                      <a:pPr algn="ctr">
                        <a:lnSpc>
                          <a:spcPct val="115000"/>
                        </a:lnSpc>
                        <a:spcAft>
                          <a:spcPts val="0"/>
                        </a:spcAft>
                      </a:pPr>
                      <a:r>
                        <a:rPr lang="ru-RU" sz="1400">
                          <a:solidFill>
                            <a:srgbClr val="7030A0"/>
                          </a:solidFill>
                          <a:latin typeface="Book Antiqua" pitchFamily="18" charset="0"/>
                          <a:ea typeface="Calibri"/>
                          <a:cs typeface="Times New Roman"/>
                        </a:rPr>
                        <a:t>1. </a:t>
                      </a:r>
                    </a:p>
                  </a:txBody>
                  <a:tcPr marL="52679" marR="5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rgbClr val="7030A0"/>
                          </a:solidFill>
                          <a:latin typeface="Book Antiqua" pitchFamily="18" charset="0"/>
                          <a:ea typeface="Calibri"/>
                          <a:cs typeface="Times New Roman"/>
                        </a:rPr>
                        <a:t>Лозинская Г.В. ,</a:t>
                      </a:r>
                      <a:r>
                        <a:rPr lang="ru-RU" sz="1400" baseline="0" dirty="0">
                          <a:solidFill>
                            <a:srgbClr val="7030A0"/>
                          </a:solidFill>
                          <a:latin typeface="Book Antiqua" pitchFamily="18" charset="0"/>
                          <a:ea typeface="Calibri"/>
                          <a:cs typeface="Times New Roman"/>
                        </a:rPr>
                        <a:t> </a:t>
                      </a:r>
                      <a:r>
                        <a:rPr lang="ru-RU" sz="1400" dirty="0">
                          <a:solidFill>
                            <a:srgbClr val="7030A0"/>
                          </a:solidFill>
                          <a:latin typeface="Book Antiqua" pitchFamily="18" charset="0"/>
                          <a:ea typeface="Calibri"/>
                          <a:cs typeface="Times New Roman"/>
                        </a:rPr>
                        <a:t>директор МОУ </a:t>
                      </a:r>
                    </a:p>
                  </a:txBody>
                  <a:tcPr marL="52679" marR="5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7030A0"/>
                          </a:solidFill>
                          <a:latin typeface="Book Antiqua" pitchFamily="18" charset="0"/>
                          <a:ea typeface="Calibri"/>
                          <a:cs typeface="Times New Roman"/>
                        </a:rPr>
                        <a:t>Контроль </a:t>
                      </a:r>
                    </a:p>
                  </a:txBody>
                  <a:tcPr marL="52679" marR="5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5594">
                <a:tc>
                  <a:txBody>
                    <a:bodyPr/>
                    <a:lstStyle/>
                    <a:p>
                      <a:pPr algn="ctr">
                        <a:lnSpc>
                          <a:spcPct val="115000"/>
                        </a:lnSpc>
                        <a:spcAft>
                          <a:spcPts val="0"/>
                        </a:spcAft>
                      </a:pPr>
                      <a:r>
                        <a:rPr lang="ru-RU" sz="1400">
                          <a:solidFill>
                            <a:srgbClr val="7030A0"/>
                          </a:solidFill>
                          <a:latin typeface="Book Antiqua" pitchFamily="18" charset="0"/>
                          <a:ea typeface="Calibri"/>
                          <a:cs typeface="Times New Roman"/>
                        </a:rPr>
                        <a:t>2. </a:t>
                      </a:r>
                    </a:p>
                  </a:txBody>
                  <a:tcPr marL="52679" marR="5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rgbClr val="7030A0"/>
                          </a:solidFill>
                          <a:latin typeface="Book Antiqua" pitchFamily="18" charset="0"/>
                          <a:ea typeface="Calibri"/>
                          <a:cs typeface="Times New Roman"/>
                        </a:rPr>
                        <a:t>Беляева Юлия Владимировна, педагог-психолог начальной школы </a:t>
                      </a:r>
                    </a:p>
                  </a:txBody>
                  <a:tcPr marL="52679" marR="5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7030A0"/>
                          </a:solidFill>
                          <a:latin typeface="Book Antiqua" pitchFamily="18" charset="0"/>
                          <a:ea typeface="Calibri"/>
                          <a:cs typeface="Times New Roman"/>
                        </a:rPr>
                        <a:t>Руководитель проекта, психолого-педагогическое сопровождение </a:t>
                      </a:r>
                    </a:p>
                  </a:txBody>
                  <a:tcPr marL="52679" marR="5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17490">
                <a:tc>
                  <a:txBody>
                    <a:bodyPr/>
                    <a:lstStyle/>
                    <a:p>
                      <a:pPr algn="ctr">
                        <a:lnSpc>
                          <a:spcPct val="115000"/>
                        </a:lnSpc>
                        <a:spcAft>
                          <a:spcPts val="0"/>
                        </a:spcAft>
                      </a:pPr>
                      <a:r>
                        <a:rPr lang="ru-RU" sz="1400">
                          <a:solidFill>
                            <a:srgbClr val="7030A0"/>
                          </a:solidFill>
                          <a:latin typeface="Book Antiqua" pitchFamily="18" charset="0"/>
                          <a:ea typeface="Calibri"/>
                          <a:cs typeface="Times New Roman"/>
                        </a:rPr>
                        <a:t>3. </a:t>
                      </a:r>
                    </a:p>
                  </a:txBody>
                  <a:tcPr marL="52679" marR="5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7030A0"/>
                          </a:solidFill>
                          <a:latin typeface="Book Antiqua" pitchFamily="18" charset="0"/>
                          <a:ea typeface="Calibri"/>
                          <a:cs typeface="Times New Roman"/>
                        </a:rPr>
                        <a:t>Алиниченко Александра Дмитриевна, </a:t>
                      </a:r>
                    </a:p>
                    <a:p>
                      <a:pPr algn="ctr">
                        <a:lnSpc>
                          <a:spcPct val="115000"/>
                        </a:lnSpc>
                        <a:spcAft>
                          <a:spcPts val="0"/>
                        </a:spcAft>
                      </a:pPr>
                      <a:r>
                        <a:rPr lang="ru-RU" sz="1400">
                          <a:solidFill>
                            <a:srgbClr val="7030A0"/>
                          </a:solidFill>
                          <a:latin typeface="Book Antiqua" pitchFamily="18" charset="0"/>
                          <a:ea typeface="Calibri"/>
                          <a:cs typeface="Times New Roman"/>
                        </a:rPr>
                        <a:t>педагог-психолог дошкольных групп </a:t>
                      </a:r>
                    </a:p>
                  </a:txBody>
                  <a:tcPr marL="52679" marR="5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7030A0"/>
                          </a:solidFill>
                          <a:latin typeface="Book Antiqua" pitchFamily="18" charset="0"/>
                          <a:ea typeface="Calibri"/>
                          <a:cs typeface="Times New Roman"/>
                        </a:rPr>
                        <a:t>Участник проекта, психолого-педагогическое сопровождение </a:t>
                      </a:r>
                    </a:p>
                  </a:txBody>
                  <a:tcPr marL="52679" marR="5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06079">
                <a:tc>
                  <a:txBody>
                    <a:bodyPr/>
                    <a:lstStyle/>
                    <a:p>
                      <a:pPr algn="ctr">
                        <a:lnSpc>
                          <a:spcPct val="115000"/>
                        </a:lnSpc>
                        <a:spcAft>
                          <a:spcPts val="0"/>
                        </a:spcAft>
                      </a:pPr>
                      <a:r>
                        <a:rPr lang="ru-RU" sz="1400">
                          <a:solidFill>
                            <a:srgbClr val="7030A0"/>
                          </a:solidFill>
                          <a:latin typeface="Book Antiqua" pitchFamily="18" charset="0"/>
                          <a:ea typeface="Calibri"/>
                          <a:cs typeface="Times New Roman"/>
                        </a:rPr>
                        <a:t>4. </a:t>
                      </a:r>
                    </a:p>
                  </a:txBody>
                  <a:tcPr marL="52679" marR="5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7030A0"/>
                          </a:solidFill>
                          <a:latin typeface="Book Antiqua" pitchFamily="18" charset="0"/>
                          <a:ea typeface="Calibri"/>
                          <a:cs typeface="Times New Roman"/>
                        </a:rPr>
                        <a:t>Брянцева Наталья Сергеевна, </a:t>
                      </a:r>
                    </a:p>
                    <a:p>
                      <a:pPr algn="ctr">
                        <a:lnSpc>
                          <a:spcPct val="115000"/>
                        </a:lnSpc>
                        <a:spcAft>
                          <a:spcPts val="0"/>
                        </a:spcAft>
                      </a:pPr>
                      <a:r>
                        <a:rPr lang="ru-RU" sz="1400">
                          <a:solidFill>
                            <a:srgbClr val="7030A0"/>
                          </a:solidFill>
                          <a:latin typeface="Book Antiqua" pitchFamily="18" charset="0"/>
                          <a:ea typeface="Calibri"/>
                          <a:cs typeface="Times New Roman"/>
                        </a:rPr>
                        <a:t>учитель – логопед дошкольных групп </a:t>
                      </a:r>
                    </a:p>
                  </a:txBody>
                  <a:tcPr marL="52679" marR="5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7030A0"/>
                          </a:solidFill>
                          <a:latin typeface="Book Antiqua" pitchFamily="18" charset="0"/>
                          <a:ea typeface="Calibri"/>
                          <a:cs typeface="Times New Roman"/>
                        </a:rPr>
                        <a:t>Куратор дошкольных групп, логопедическое сопровождение </a:t>
                      </a:r>
                    </a:p>
                  </a:txBody>
                  <a:tcPr marL="52679" marR="5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57598">
                <a:tc>
                  <a:txBody>
                    <a:bodyPr/>
                    <a:lstStyle/>
                    <a:p>
                      <a:pPr algn="ctr">
                        <a:lnSpc>
                          <a:spcPct val="115000"/>
                        </a:lnSpc>
                        <a:spcAft>
                          <a:spcPts val="0"/>
                        </a:spcAft>
                      </a:pPr>
                      <a:r>
                        <a:rPr lang="ru-RU" sz="1400">
                          <a:solidFill>
                            <a:srgbClr val="7030A0"/>
                          </a:solidFill>
                          <a:latin typeface="Book Antiqua" pitchFamily="18" charset="0"/>
                          <a:ea typeface="Calibri"/>
                          <a:cs typeface="Times New Roman"/>
                        </a:rPr>
                        <a:t>5. </a:t>
                      </a:r>
                    </a:p>
                  </a:txBody>
                  <a:tcPr marL="52679" marR="5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err="1">
                          <a:solidFill>
                            <a:srgbClr val="7030A0"/>
                          </a:solidFill>
                          <a:latin typeface="Book Antiqua" pitchFamily="18" charset="0"/>
                          <a:ea typeface="Calibri"/>
                          <a:cs typeface="Times New Roman"/>
                        </a:rPr>
                        <a:t>Дамирова</a:t>
                      </a:r>
                      <a:r>
                        <a:rPr lang="ru-RU" sz="1400" dirty="0">
                          <a:solidFill>
                            <a:srgbClr val="7030A0"/>
                          </a:solidFill>
                          <a:latin typeface="Book Antiqua" pitchFamily="18" charset="0"/>
                          <a:ea typeface="Calibri"/>
                          <a:cs typeface="Times New Roman"/>
                        </a:rPr>
                        <a:t> Лилия Николаевна, </a:t>
                      </a:r>
                    </a:p>
                    <a:p>
                      <a:pPr algn="ctr">
                        <a:lnSpc>
                          <a:spcPct val="115000"/>
                        </a:lnSpc>
                        <a:spcAft>
                          <a:spcPts val="0"/>
                        </a:spcAft>
                      </a:pPr>
                      <a:r>
                        <a:rPr lang="ru-RU" sz="1400" dirty="0">
                          <a:solidFill>
                            <a:srgbClr val="7030A0"/>
                          </a:solidFill>
                          <a:latin typeface="Book Antiqua" pitchFamily="18" charset="0"/>
                          <a:ea typeface="Calibri"/>
                          <a:cs typeface="Times New Roman"/>
                        </a:rPr>
                        <a:t>учитель - логопед </a:t>
                      </a:r>
                    </a:p>
                    <a:p>
                      <a:pPr algn="ctr">
                        <a:lnSpc>
                          <a:spcPct val="115000"/>
                        </a:lnSpc>
                        <a:spcAft>
                          <a:spcPts val="0"/>
                        </a:spcAft>
                      </a:pPr>
                      <a:r>
                        <a:rPr lang="ru-RU" sz="1400" dirty="0">
                          <a:solidFill>
                            <a:srgbClr val="7030A0"/>
                          </a:solidFill>
                          <a:latin typeface="Book Antiqua" pitchFamily="18" charset="0"/>
                          <a:ea typeface="Calibri"/>
                          <a:cs typeface="Times New Roman"/>
                        </a:rPr>
                        <a:t>на </a:t>
                      </a:r>
                      <a:r>
                        <a:rPr lang="ru-RU" sz="1400" dirty="0" err="1">
                          <a:solidFill>
                            <a:srgbClr val="7030A0"/>
                          </a:solidFill>
                          <a:latin typeface="Book Antiqua" pitchFamily="18" charset="0"/>
                          <a:ea typeface="Calibri"/>
                          <a:cs typeface="Times New Roman"/>
                        </a:rPr>
                        <a:t>логопедическо</a:t>
                      </a:r>
                      <a:r>
                        <a:rPr lang="ru-RU" sz="1400" dirty="0">
                          <a:solidFill>
                            <a:srgbClr val="7030A0"/>
                          </a:solidFill>
                          <a:latin typeface="Book Antiqua" pitchFamily="18" charset="0"/>
                          <a:ea typeface="Calibri"/>
                          <a:cs typeface="Times New Roman"/>
                        </a:rPr>
                        <a:t> - дефектологическом пункте </a:t>
                      </a:r>
                    </a:p>
                  </a:txBody>
                  <a:tcPr marL="52679" marR="5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7030A0"/>
                          </a:solidFill>
                          <a:latin typeface="Book Antiqua" pitchFamily="18" charset="0"/>
                          <a:ea typeface="Calibri"/>
                          <a:cs typeface="Times New Roman"/>
                        </a:rPr>
                        <a:t>Участник проекта, логопедическое сопровождение </a:t>
                      </a:r>
                    </a:p>
                  </a:txBody>
                  <a:tcPr marL="52679" marR="5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17490">
                <a:tc>
                  <a:txBody>
                    <a:bodyPr/>
                    <a:lstStyle/>
                    <a:p>
                      <a:pPr algn="ctr">
                        <a:lnSpc>
                          <a:spcPct val="115000"/>
                        </a:lnSpc>
                        <a:spcAft>
                          <a:spcPts val="0"/>
                        </a:spcAft>
                      </a:pPr>
                      <a:r>
                        <a:rPr lang="ru-RU" sz="1400">
                          <a:solidFill>
                            <a:srgbClr val="7030A0"/>
                          </a:solidFill>
                          <a:latin typeface="Book Antiqua" pitchFamily="18" charset="0"/>
                          <a:ea typeface="Calibri"/>
                          <a:cs typeface="Times New Roman"/>
                        </a:rPr>
                        <a:t>6. </a:t>
                      </a:r>
                    </a:p>
                  </a:txBody>
                  <a:tcPr marL="52679" marR="5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7030A0"/>
                          </a:solidFill>
                          <a:latin typeface="Book Antiqua" pitchFamily="18" charset="0"/>
                          <a:ea typeface="Calibri"/>
                          <a:cs typeface="Times New Roman"/>
                        </a:rPr>
                        <a:t>Лыхина Лилия Александровна, </a:t>
                      </a:r>
                    </a:p>
                    <a:p>
                      <a:pPr algn="ctr">
                        <a:lnSpc>
                          <a:spcPct val="115000"/>
                        </a:lnSpc>
                        <a:spcAft>
                          <a:spcPts val="0"/>
                        </a:spcAft>
                      </a:pPr>
                      <a:r>
                        <a:rPr lang="ru-RU" sz="1400">
                          <a:solidFill>
                            <a:srgbClr val="7030A0"/>
                          </a:solidFill>
                          <a:latin typeface="Book Antiqua" pitchFamily="18" charset="0"/>
                          <a:ea typeface="Calibri"/>
                          <a:cs typeface="Times New Roman"/>
                        </a:rPr>
                        <a:t>учитель – логопед дошкольных групп </a:t>
                      </a:r>
                    </a:p>
                  </a:txBody>
                  <a:tcPr marL="52679" marR="5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7030A0"/>
                          </a:solidFill>
                          <a:latin typeface="Book Antiqua" pitchFamily="18" charset="0"/>
                          <a:ea typeface="Calibri"/>
                          <a:cs typeface="Times New Roman"/>
                        </a:rPr>
                        <a:t>Участник проекта, логопедическое сопровождение </a:t>
                      </a:r>
                    </a:p>
                  </a:txBody>
                  <a:tcPr marL="52679" marR="5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13391">
                <a:tc>
                  <a:txBody>
                    <a:bodyPr/>
                    <a:lstStyle/>
                    <a:p>
                      <a:pPr algn="ctr">
                        <a:lnSpc>
                          <a:spcPct val="115000"/>
                        </a:lnSpc>
                        <a:spcAft>
                          <a:spcPts val="0"/>
                        </a:spcAft>
                      </a:pPr>
                      <a:r>
                        <a:rPr lang="ru-RU" sz="1400">
                          <a:solidFill>
                            <a:srgbClr val="7030A0"/>
                          </a:solidFill>
                          <a:latin typeface="Book Antiqua" pitchFamily="18" charset="0"/>
                          <a:ea typeface="Calibri"/>
                          <a:cs typeface="Times New Roman"/>
                        </a:rPr>
                        <a:t>7. </a:t>
                      </a:r>
                    </a:p>
                  </a:txBody>
                  <a:tcPr marL="52679" marR="5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7030A0"/>
                          </a:solidFill>
                          <a:latin typeface="Book Antiqua" pitchFamily="18" charset="0"/>
                          <a:ea typeface="Calibri"/>
                          <a:cs typeface="Times New Roman"/>
                        </a:rPr>
                        <a:t>Васильева Екатерина Вениаминовна, </a:t>
                      </a:r>
                    </a:p>
                    <a:p>
                      <a:pPr algn="ctr">
                        <a:lnSpc>
                          <a:spcPct val="115000"/>
                        </a:lnSpc>
                        <a:spcAft>
                          <a:spcPts val="0"/>
                        </a:spcAft>
                      </a:pPr>
                      <a:r>
                        <a:rPr lang="ru-RU" sz="1400">
                          <a:solidFill>
                            <a:srgbClr val="7030A0"/>
                          </a:solidFill>
                          <a:latin typeface="Book Antiqua" pitchFamily="18" charset="0"/>
                          <a:ea typeface="Calibri"/>
                          <a:cs typeface="Times New Roman"/>
                        </a:rPr>
                        <a:t>учитель – логопед </a:t>
                      </a:r>
                    </a:p>
                    <a:p>
                      <a:pPr algn="ctr">
                        <a:lnSpc>
                          <a:spcPct val="115000"/>
                        </a:lnSpc>
                        <a:spcAft>
                          <a:spcPts val="0"/>
                        </a:spcAft>
                      </a:pPr>
                      <a:r>
                        <a:rPr lang="ru-RU" sz="1400">
                          <a:solidFill>
                            <a:srgbClr val="7030A0"/>
                          </a:solidFill>
                          <a:latin typeface="Book Antiqua" pitchFamily="18" charset="0"/>
                          <a:ea typeface="Calibri"/>
                          <a:cs typeface="Times New Roman"/>
                        </a:rPr>
                        <a:t>начальной школы </a:t>
                      </a:r>
                    </a:p>
                  </a:txBody>
                  <a:tcPr marL="52679" marR="5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7030A0"/>
                          </a:solidFill>
                          <a:latin typeface="Book Antiqua" pitchFamily="18" charset="0"/>
                          <a:ea typeface="Calibri"/>
                          <a:cs typeface="Times New Roman"/>
                        </a:rPr>
                        <a:t>Участник проекта, логопедическое сопровождение </a:t>
                      </a:r>
                    </a:p>
                  </a:txBody>
                  <a:tcPr marL="52679" marR="5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771862">
                <a:tc>
                  <a:txBody>
                    <a:bodyPr/>
                    <a:lstStyle/>
                    <a:p>
                      <a:pPr algn="ctr">
                        <a:lnSpc>
                          <a:spcPct val="115000"/>
                        </a:lnSpc>
                        <a:spcAft>
                          <a:spcPts val="0"/>
                        </a:spcAft>
                      </a:pPr>
                      <a:r>
                        <a:rPr lang="ru-RU" sz="1400" dirty="0">
                          <a:solidFill>
                            <a:srgbClr val="7030A0"/>
                          </a:solidFill>
                          <a:latin typeface="Book Antiqua" pitchFamily="18" charset="0"/>
                          <a:ea typeface="Calibri"/>
                          <a:cs typeface="Times New Roman"/>
                        </a:rPr>
                        <a:t>8. </a:t>
                      </a:r>
                    </a:p>
                  </a:txBody>
                  <a:tcPr marL="52679" marR="5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7030A0"/>
                          </a:solidFill>
                          <a:latin typeface="Book Antiqua" pitchFamily="18" charset="0"/>
                          <a:ea typeface="Calibri"/>
                          <a:cs typeface="Times New Roman"/>
                        </a:rPr>
                        <a:t>Сарычева Елена Станиславовна, </a:t>
                      </a:r>
                    </a:p>
                    <a:p>
                      <a:pPr algn="ctr">
                        <a:lnSpc>
                          <a:spcPct val="115000"/>
                        </a:lnSpc>
                        <a:spcAft>
                          <a:spcPts val="0"/>
                        </a:spcAft>
                      </a:pPr>
                      <a:r>
                        <a:rPr lang="ru-RU" sz="1400">
                          <a:solidFill>
                            <a:srgbClr val="7030A0"/>
                          </a:solidFill>
                          <a:latin typeface="Book Antiqua" pitchFamily="18" charset="0"/>
                          <a:ea typeface="Calibri"/>
                          <a:cs typeface="Times New Roman"/>
                        </a:rPr>
                        <a:t>учитель – дефектолог </a:t>
                      </a:r>
                    </a:p>
                    <a:p>
                      <a:pPr algn="ctr">
                        <a:lnSpc>
                          <a:spcPct val="115000"/>
                        </a:lnSpc>
                        <a:spcAft>
                          <a:spcPts val="0"/>
                        </a:spcAft>
                      </a:pPr>
                      <a:r>
                        <a:rPr lang="ru-RU" sz="1400">
                          <a:solidFill>
                            <a:srgbClr val="7030A0"/>
                          </a:solidFill>
                          <a:latin typeface="Book Antiqua" pitchFamily="18" charset="0"/>
                          <a:ea typeface="Calibri"/>
                          <a:cs typeface="Times New Roman"/>
                        </a:rPr>
                        <a:t>на логопедическо - дефектологическом пункте </a:t>
                      </a:r>
                    </a:p>
                  </a:txBody>
                  <a:tcPr marL="52679" marR="5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rgbClr val="7030A0"/>
                          </a:solidFill>
                          <a:latin typeface="Book Antiqua" pitchFamily="18" charset="0"/>
                          <a:ea typeface="Calibri"/>
                          <a:cs typeface="Times New Roman"/>
                        </a:rPr>
                        <a:t>Участник проекта, дефектологическое сопровождение </a:t>
                      </a:r>
                    </a:p>
                  </a:txBody>
                  <a:tcPr marL="52679" marR="5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Прямоугольник 4"/>
          <p:cNvSpPr/>
          <p:nvPr/>
        </p:nvSpPr>
        <p:spPr>
          <a:xfrm>
            <a:off x="3283590" y="220718"/>
            <a:ext cx="4503156" cy="369332"/>
          </a:xfrm>
          <a:prstGeom prst="rect">
            <a:avLst/>
          </a:prstGeom>
        </p:spPr>
        <p:txBody>
          <a:bodyPr wrap="none">
            <a:spAutoFit/>
          </a:bodyPr>
          <a:lstStyle/>
          <a:p>
            <a:r>
              <a:rPr lang="ru-RU" b="1" i="1" dirty="0">
                <a:solidFill>
                  <a:srgbClr val="7030A0"/>
                </a:solidFill>
                <a:latin typeface="Book Antiqua" pitchFamily="18" charset="0"/>
                <a:ea typeface="Calibri"/>
                <a:cs typeface="Times New Roman"/>
              </a:rPr>
              <a:t>Кадровые условия реализации проекта </a:t>
            </a:r>
            <a:endParaRPr lang="ru-RU" dirty="0">
              <a:solidFill>
                <a:srgbClr val="7030A0"/>
              </a:solidFill>
            </a:endParaRPr>
          </a:p>
        </p:txBody>
      </p:sp>
    </p:spTree>
  </p:cSld>
  <p:clrMapOvr>
    <a:masterClrMapping/>
  </p:clrMapOvr>
</p:sld>
</file>

<file path=ppt/theme/theme1.xml><?xml version="1.0" encoding="utf-8"?>
<a:theme xmlns:a="http://schemas.openxmlformats.org/drawingml/2006/main" name="View">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Вид</Template>
  <TotalTime>512</TotalTime>
  <Words>1306</Words>
  <Application>Microsoft Office PowerPoint</Application>
  <PresentationFormat>Широкоэкранный</PresentationFormat>
  <Paragraphs>195</Paragraphs>
  <Slides>16</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Arial</vt:lpstr>
      <vt:lpstr>Book Antiqua</vt:lpstr>
      <vt:lpstr>Calibri</vt:lpstr>
      <vt:lpstr>Century Schoolbook</vt:lpstr>
      <vt:lpstr>Wingdings 2</vt:lpstr>
      <vt:lpstr>View</vt:lpstr>
      <vt:lpstr> Проект инновационной деятельности   «Организация и реализация инклюзивного образования в системе преемственности дошкольного  и начального общего образования»     </vt:lpstr>
      <vt:lpstr>Презентация PowerPoint</vt:lpstr>
      <vt:lpstr>Инновационный потенциал проекта</vt:lpstr>
      <vt:lpstr>Презентация PowerPoint</vt:lpstr>
      <vt:lpstr>Презентация PowerPoint</vt:lpstr>
      <vt:lpstr>Презентация PowerPoint</vt:lpstr>
      <vt:lpstr>Презентация PowerPoint</vt:lpstr>
      <vt:lpstr>Кадровые условия реализации проекта  </vt:lpstr>
      <vt:lpstr>Презентация PowerPoint</vt:lpstr>
      <vt:lpstr>Ожидаемые результаты реализации проекта</vt:lpstr>
      <vt:lpstr>Распространение и внедрение результатов реализации проекта:  </vt:lpstr>
      <vt:lpstr>Распространению результатов инновационного проекта</vt:lpstr>
      <vt:lpstr>Презентация PowerPoint</vt:lpstr>
      <vt:lpstr>Возможные риски</vt:lpstr>
      <vt:lpstr>Мониторинг реализации инновационного проекта</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инновационной деятельности на тему: «Организация инклюзивного образования в модели преемственности дошкольного и начального общего образования»</dc:title>
  <dc:creator>asus-pc</dc:creator>
  <cp:lastModifiedBy>Артем Волков</cp:lastModifiedBy>
  <cp:revision>45</cp:revision>
  <dcterms:created xsi:type="dcterms:W3CDTF">2022-10-16T07:24:34Z</dcterms:created>
  <dcterms:modified xsi:type="dcterms:W3CDTF">2022-11-28T13:59:43Z</dcterms:modified>
</cp:coreProperties>
</file>