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4" r:id="rId2"/>
    <p:sldId id="279" r:id="rId3"/>
    <p:sldId id="293" r:id="rId4"/>
    <p:sldId id="294" r:id="rId5"/>
    <p:sldId id="282" r:id="rId6"/>
    <p:sldId id="283" r:id="rId7"/>
    <p:sldId id="280" r:id="rId8"/>
    <p:sldId id="291" r:id="rId9"/>
    <p:sldId id="292" r:id="rId10"/>
    <p:sldId id="295" r:id="rId11"/>
    <p:sldId id="290" r:id="rId12"/>
    <p:sldId id="277" r:id="rId13"/>
    <p:sldId id="296" r:id="rId14"/>
    <p:sldId id="266" r:id="rId15"/>
    <p:sldId id="285" r:id="rId16"/>
    <p:sldId id="286" r:id="rId17"/>
    <p:sldId id="287" r:id="rId18"/>
    <p:sldId id="288" r:id="rId19"/>
    <p:sldId id="289" r:id="rId20"/>
    <p:sldId id="297" r:id="rId21"/>
    <p:sldId id="276" r:id="rId22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86439" autoAdjust="0"/>
  </p:normalViewPr>
  <p:slideViewPr>
    <p:cSldViewPr>
      <p:cViewPr varScale="1">
        <p:scale>
          <a:sx n="59" d="100"/>
          <a:sy n="59" d="100"/>
        </p:scale>
        <p:origin x="13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12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94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7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50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01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61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175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908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42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5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482" y="1124744"/>
            <a:ext cx="8208912" cy="2304256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проекта (ПРОГРАММЫ):</a:t>
            </a:r>
            <a:br>
              <a:rPr lang="ru-RU" sz="24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Подготовка </a:t>
            </a:r>
            <a:r>
              <a:rPr lang="ru-RU" sz="24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педагогов профессиональных образовательных организаций к индивидуализации образовательного процесса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581128"/>
            <a:ext cx="7330407" cy="1656184"/>
          </a:xfrm>
        </p:spPr>
        <p:txBody>
          <a:bodyPr>
            <a:normAutofit/>
          </a:bodyPr>
          <a:lstStyle/>
          <a:p>
            <a:r>
              <a:rPr lang="ru-RU" b="0" dirty="0" smtClean="0"/>
              <a:t>Организация </a:t>
            </a:r>
            <a:r>
              <a:rPr lang="ru-RU" b="0" dirty="0"/>
              <a:t>– заявитель проекта</a:t>
            </a:r>
            <a:r>
              <a:rPr lang="ru-RU" b="0" dirty="0" smtClean="0"/>
              <a:t>:</a:t>
            </a:r>
          </a:p>
          <a:p>
            <a:r>
              <a:rPr lang="ru-RU" b="0" dirty="0"/>
              <a:t>Государственное профессиональное образовательное учреждение Ярославской области Рыбинский полиграфический </a:t>
            </a:r>
            <a:r>
              <a:rPr lang="ru-RU" b="0" dirty="0" smtClean="0"/>
              <a:t>колледж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членов педагогического коллектива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инновационной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2060848"/>
            <a:ext cx="8386464" cy="412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Реализуемость проекта: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773106"/>
              </p:ext>
            </p:extLst>
          </p:nvPr>
        </p:nvGraphicFramePr>
        <p:xfrm>
          <a:off x="9324528" y="1504089"/>
          <a:ext cx="13389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450">
                  <a:extLst>
                    <a:ext uri="{9D8B030D-6E8A-4147-A177-3AD203B41FA5}">
                      <a16:colId xmlns:a16="http://schemas.microsoft.com/office/drawing/2014/main" val="3438356084"/>
                    </a:ext>
                  </a:extLst>
                </a:gridCol>
                <a:gridCol w="669450">
                  <a:extLst>
                    <a:ext uri="{9D8B030D-6E8A-4147-A177-3AD203B41FA5}">
                      <a16:colId xmlns:a16="http://schemas.microsoft.com/office/drawing/2014/main" val="1325022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9295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552" y="5805264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3, 4.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600000"/>
              </p:ext>
            </p:extLst>
          </p:nvPr>
        </p:nvGraphicFramePr>
        <p:xfrm>
          <a:off x="323528" y="836710"/>
          <a:ext cx="8136904" cy="547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11830848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148180889"/>
                    </a:ext>
                  </a:extLst>
                </a:gridCol>
              </a:tblGrid>
              <a:tr h="49149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Ф.И.О. сотрудника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Должность, ученая степень, ученое звание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Функции сотрудника при реализации проекта (программы)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695995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Зернова Марина Александровна, директор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Координация взаимодействия учебной, научно-методической и воспитательной служб при организации инновационной деятельности;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за выполнением плана по освоению индивидуализации; обеспечение разработки правовой базы инновационной деятельности преподавателей, их стимулирование; участие педагогов в конференциях различных уровней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043784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Варзанова Мария Александровна, заведующий очным отделением, кандидат педагогических наук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психологической, педагогической и методической помощи и поддержки преподавателей в ходе освоения индивидуализации, координация действия преподавателей в ходе работы творческих групп,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организационной помощи в проведении тестирования,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8396356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Чепцова Наталья Анатольевна, заместитель директора по учебно-воспитательной работе, кандидат психологических наук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психологической, педагогической и методической помощи и поддержки преподавателей в ходе освоения индивидуализации.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923086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Веникова Юлия Борисовна, педагог-психолог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Подбор диагностических методик для самодиагностики особенностей преподавателей и определить их отношение к своему профессиональному развитию и индивидуализации; помощь педагогам грамотно интерпретировать результаты, выводя их на новые ориентиры в профессиональном развитии; акцентирование внимания педагогов на развитии взаимодействия и помощь в решении конфликтных ситуаций; оказание психологической поддержки всем участниками процесса.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283336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Герасимова Татьяна Львовна, методист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методических объединений и мастер-классов.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методической помощи и поддержки преподавателей в ходе освоения индивидуализации,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34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47248" cy="6876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(программы)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403976" cy="4536504"/>
          </a:xfrm>
        </p:spPr>
        <p:txBody>
          <a:bodyPr>
            <a:normAutofit/>
          </a:bodyPr>
          <a:lstStyle/>
          <a:p>
            <a:endParaRPr lang="ru-RU" b="0" dirty="0" smtClean="0"/>
          </a:p>
          <a:p>
            <a:endParaRPr lang="ru-RU" b="0" dirty="0" smtClean="0"/>
          </a:p>
          <a:p>
            <a:endParaRPr lang="ru-RU" b="0" dirty="0"/>
          </a:p>
          <a:p>
            <a:endParaRPr lang="ru-RU" b="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5.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956971"/>
              </p:ext>
            </p:extLst>
          </p:nvPr>
        </p:nvGraphicFramePr>
        <p:xfrm>
          <a:off x="683568" y="1052736"/>
          <a:ext cx="7715199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33">
                  <a:extLst>
                    <a:ext uri="{9D8B030D-6E8A-4147-A177-3AD203B41FA5}">
                      <a16:colId xmlns:a16="http://schemas.microsoft.com/office/drawing/2014/main" val="282054722"/>
                    </a:ext>
                  </a:extLst>
                </a:gridCol>
                <a:gridCol w="2571733">
                  <a:extLst>
                    <a:ext uri="{9D8B030D-6E8A-4147-A177-3AD203B41FA5}">
                      <a16:colId xmlns:a16="http://schemas.microsoft.com/office/drawing/2014/main" val="1104508430"/>
                    </a:ext>
                  </a:extLst>
                </a:gridCol>
                <a:gridCol w="2571733">
                  <a:extLst>
                    <a:ext uri="{9D8B030D-6E8A-4147-A177-3AD203B41FA5}">
                      <a16:colId xmlns:a16="http://schemas.microsoft.com/office/drawing/2014/main" val="3642941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 уровне педагога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уровне студента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уровне ПОО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70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Индивидуальные маршруты по подготовке педагогов к индивидуализации ОП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Индивидуальные маршруты по освоению</a:t>
                      </a:r>
                      <a:r>
                        <a:rPr lang="ru-RU" sz="1200" baseline="0" dirty="0" smtClean="0"/>
                        <a:t> дисциплин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Программа подготовки педагогов к индивидуализации образовательного процесса.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60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Статьи по</a:t>
                      </a:r>
                      <a:r>
                        <a:rPr lang="ru-RU" sz="1200" baseline="0" dirty="0" smtClean="0"/>
                        <a:t> инновационной тематике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Участие в проектной деятельности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Система мониторинга</a:t>
                      </a:r>
                      <a:r>
                        <a:rPr lang="ru-RU" sz="1200" baseline="0" dirty="0" smtClean="0"/>
                        <a:t> профессионального развития педагогов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489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Выступление на областных и городских конференциях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Повышение уровня</a:t>
                      </a:r>
                      <a:r>
                        <a:rPr lang="ru-RU" sz="1200" baseline="0" dirty="0" smtClean="0"/>
                        <a:t> мотивации к обучению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Программа тренинга по преодолению сопротивления инновациям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16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План профессионального развития педагога</a:t>
                      </a:r>
                    </a:p>
                    <a:p>
                      <a:r>
                        <a:rPr lang="ru-RU" sz="1200" dirty="0" smtClean="0"/>
                        <a:t>Участие</a:t>
                      </a:r>
                      <a:r>
                        <a:rPr lang="ru-RU" sz="1200" baseline="0" dirty="0" smtClean="0"/>
                        <a:t> в проектной деятельности</a:t>
                      </a:r>
                    </a:p>
                    <a:p>
                      <a:r>
                        <a:rPr lang="ru-RU" sz="1200" baseline="0" dirty="0" smtClean="0"/>
                        <a:t>Разработка методических материалов для студентов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Повышение уровня</a:t>
                      </a:r>
                      <a:r>
                        <a:rPr lang="ru-RU" sz="1200" baseline="0" dirty="0" smtClean="0"/>
                        <a:t> успеваемости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Методические материалы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по организации внутриорганизационного обучения и обмена опытом педагогов индивидуализации образовательного процесса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7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Повышение квалификации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Методические рекомендации «Подготовка педагогов профессиональных образовательных организаций к индивидуализации образовательного процесса».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015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5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47248" cy="68760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реализации проекта (программы)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380" y="1268760"/>
            <a:ext cx="7403976" cy="4536504"/>
          </a:xfrm>
        </p:spPr>
        <p:txBody>
          <a:bodyPr>
            <a:normAutofit/>
          </a:bodyPr>
          <a:lstStyle/>
          <a:p>
            <a:endParaRPr lang="ru-RU" b="0" dirty="0" smtClean="0"/>
          </a:p>
          <a:p>
            <a:endParaRPr lang="ru-RU" b="0" dirty="0" smtClean="0"/>
          </a:p>
          <a:p>
            <a:endParaRPr lang="ru-RU" b="0" dirty="0"/>
          </a:p>
          <a:p>
            <a:endParaRPr lang="ru-RU" b="0" dirty="0" smtClean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5.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43235"/>
              </p:ext>
            </p:extLst>
          </p:nvPr>
        </p:nvGraphicFramePr>
        <p:xfrm>
          <a:off x="539552" y="1052736"/>
          <a:ext cx="7931224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82054722"/>
                    </a:ext>
                  </a:extLst>
                </a:gridCol>
                <a:gridCol w="4258816">
                  <a:extLst>
                    <a:ext uri="{9D8B030D-6E8A-4147-A177-3AD203B41FA5}">
                      <a16:colId xmlns:a16="http://schemas.microsoft.com/office/drawing/2014/main" val="1104508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Инновационный продукт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370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Учебно-методическое пособие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«Методические рекомендации по индивидуализации образовательного процесса»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60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Методическое пособие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«Программа подготовки педагогов к индивидуализации образовательного процесса»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489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Методическое</a:t>
                      </a:r>
                      <a:r>
                        <a:rPr lang="ru-RU" baseline="0" dirty="0" smtClean="0"/>
                        <a:t> пособие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«Программа тренинга преодоления</a:t>
                      </a:r>
                      <a:r>
                        <a:rPr lang="ru-RU" baseline="0" dirty="0" smtClean="0"/>
                        <a:t> сопротивления в инновационном процессе»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16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Сборник статей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«Опыт реализации индивидуализации образовательного процесса»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7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Сборник методических</a:t>
                      </a:r>
                      <a:r>
                        <a:rPr lang="ru-RU" baseline="0" dirty="0" smtClean="0"/>
                        <a:t> материалов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«Семинары и мастер-классы по индивидуализации образовательного процесса»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92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5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9361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внедрению и распространению результатов инновационного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412776"/>
            <a:ext cx="7931224" cy="4536504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Внедрение</a:t>
            </a:r>
            <a:r>
              <a:rPr lang="ru-RU" sz="2900" b="0" dirty="0" smtClean="0"/>
              <a:t> предполагает комплекс мероприятий, включающих в себя изменение нормативной базы колледжа,  проведение методических мероприятий и осуществление методической и психологической поддержки, что позволит вывести часть педагогов на новый уровень профессионализма. Помимо вышеперечисленных мероприятий планируется издание методического вестника по индивидуализации ОП, конференция и семинары по обмену опытом между педагогами колледжа, публикация материалов на сайте колледжа</a:t>
            </a:r>
            <a:endParaRPr lang="ru-RU" sz="2900" b="0" dirty="0"/>
          </a:p>
          <a:p>
            <a:r>
              <a:rPr lang="ru-RU" sz="2900" dirty="0" smtClean="0"/>
              <a:t>Распространение</a:t>
            </a:r>
            <a:r>
              <a:rPr lang="ru-RU" sz="2900" b="0" dirty="0" smtClean="0"/>
              <a:t> инноваций планируется  </a:t>
            </a:r>
            <a:r>
              <a:rPr lang="ru-RU" sz="2900" b="0" dirty="0"/>
              <a:t>через публикации статей по теме проекта в профессиональных периодических изданиях, </a:t>
            </a:r>
            <a:r>
              <a:rPr lang="ru-RU" sz="2900" b="0" dirty="0" smtClean="0"/>
              <a:t>организации </a:t>
            </a:r>
            <a:r>
              <a:rPr lang="ru-RU" sz="2900" b="0" dirty="0"/>
              <a:t>и </a:t>
            </a:r>
            <a:r>
              <a:rPr lang="ru-RU" sz="2900" b="0" dirty="0" smtClean="0"/>
              <a:t>проведении </a:t>
            </a:r>
            <a:r>
              <a:rPr lang="ru-RU" sz="2900" b="0" dirty="0"/>
              <a:t>семинаров/</a:t>
            </a:r>
            <a:r>
              <a:rPr lang="ru-RU" sz="2900" b="0" dirty="0" err="1"/>
              <a:t>вебинаров</a:t>
            </a:r>
            <a:r>
              <a:rPr lang="ru-RU" sz="2900" b="0" dirty="0"/>
              <a:t>, конференций для руководящих и педагогических работников образовательных </a:t>
            </a:r>
            <a:r>
              <a:rPr lang="ru-RU" sz="2900" b="0" dirty="0" smtClean="0"/>
              <a:t>организаций области  </a:t>
            </a:r>
            <a:r>
              <a:rPr lang="ru-RU" sz="2900" b="0" dirty="0"/>
              <a:t>по теме программы с презентацией учебно-методических материалов, организация работы консультационного пункта по вопросам индивидуализации образовательного процесса, курсы повышения квалификации на базе ИРО, разработанных методических материалов. </a:t>
            </a:r>
            <a:endParaRPr lang="ru-RU" sz="2900" b="0" dirty="0">
              <a:solidFill>
                <a:schemeClr val="tx2"/>
              </a:solidFill>
            </a:endParaRPr>
          </a:p>
          <a:p>
            <a:r>
              <a:rPr lang="ru-RU" sz="2900" dirty="0"/>
              <a:t>Трансляция</a:t>
            </a:r>
            <a:r>
              <a:rPr lang="ru-RU" sz="2900" b="0" dirty="0"/>
              <a:t> инновационной образовательной практики </a:t>
            </a:r>
            <a:r>
              <a:rPr lang="ru-RU" sz="2900" b="0" dirty="0" smtClean="0"/>
              <a:t>предполагает в дальнейшем освоение индивидуализации в </a:t>
            </a:r>
            <a:r>
              <a:rPr lang="ru-RU" sz="2900" b="0" dirty="0"/>
              <a:t>ГПОУ ЯО РКГИ, ГПОАУ ЯО </a:t>
            </a:r>
            <a:r>
              <a:rPr lang="ru-RU" sz="2900" b="0" dirty="0" smtClean="0"/>
              <a:t>РПЭК</a:t>
            </a:r>
            <a:r>
              <a:rPr lang="ru-RU" sz="2900" b="0" dirty="0"/>
              <a:t> </a:t>
            </a:r>
            <a:r>
              <a:rPr lang="ru-RU" sz="2900" b="0" dirty="0" smtClean="0"/>
              <a:t>через организацию курсов для педагогических работников.</a:t>
            </a:r>
          </a:p>
          <a:p>
            <a:endParaRPr lang="ru-RU" b="0" dirty="0" smtClean="0"/>
          </a:p>
          <a:p>
            <a:endParaRPr lang="ru-RU" b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6093296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6, 7.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3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433467"/>
          </a:xfrm>
        </p:spPr>
        <p:txBody>
          <a:bodyPr/>
          <a:lstStyle/>
          <a:p>
            <a:r>
              <a:rPr 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- СОИСПОЛНИТЕЛИ:</a:t>
            </a:r>
          </a:p>
          <a:p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6093296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8.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09860"/>
              </p:ext>
            </p:extLst>
          </p:nvPr>
        </p:nvGraphicFramePr>
        <p:xfrm>
          <a:off x="539552" y="1397000"/>
          <a:ext cx="7416824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186055346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2518203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- соисполнитель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организации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889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Кафедра педагогических технологий Я</a:t>
                      </a:r>
                      <a:r>
                        <a:rPr lang="ru-RU" baseline="0" dirty="0" smtClean="0"/>
                        <a:t>ГПУ им. К.Д. Ушинского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Консультации по индивидуализации ОП, помощь в организации участия в конференциях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20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Рыбинский транспортно-технологический колледж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Апробация программы</a:t>
                      </a:r>
                      <a:r>
                        <a:rPr lang="ru-RU" baseline="0" dirty="0" smtClean="0"/>
                        <a:t> подготовки с учетом специфики колледжа и при необходимости их адаптация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402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611986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Возможные риски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620000" cy="4752528"/>
          </a:xfrm>
        </p:spPr>
        <p:txBody>
          <a:bodyPr>
            <a:normAutofit/>
          </a:bodyPr>
          <a:lstStyle/>
          <a:p>
            <a:endParaRPr lang="ru-RU" b="0" dirty="0" smtClean="0"/>
          </a:p>
          <a:p>
            <a:endParaRPr lang="ru-RU" b="0" dirty="0"/>
          </a:p>
          <a:p>
            <a:endParaRPr lang="ru-RU" b="0" dirty="0" smtClean="0"/>
          </a:p>
          <a:p>
            <a:r>
              <a:rPr lang="ru-RU" b="0" dirty="0" smtClean="0"/>
              <a:t>Понятием риска характеризуется неопределенность, связанная с возможностью возникновения в ходе реализации</a:t>
            </a:r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9.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03236"/>
              </p:ext>
            </p:extLst>
          </p:nvPr>
        </p:nvGraphicFramePr>
        <p:xfrm>
          <a:off x="534380" y="954564"/>
          <a:ext cx="8070068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232">
                  <a:extLst>
                    <a:ext uri="{9D8B030D-6E8A-4147-A177-3AD203B41FA5}">
                      <a16:colId xmlns:a16="http://schemas.microsoft.com/office/drawing/2014/main" val="3653806371"/>
                    </a:ext>
                  </a:extLst>
                </a:gridCol>
                <a:gridCol w="4253836">
                  <a:extLst>
                    <a:ext uri="{9D8B030D-6E8A-4147-A177-3AD203B41FA5}">
                      <a16:colId xmlns:a16="http://schemas.microsoft.com/office/drawing/2014/main" val="3580586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Риски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Меры снижения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09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Подмена понятия индивидуализация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Регулярный мониторинг когнитивного</a:t>
                      </a:r>
                      <a:r>
                        <a:rPr lang="ru-RU" baseline="0" dirty="0" smtClean="0"/>
                        <a:t> компонента и корректировка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77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Формальное отношение к индивидуализации ОП.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Регулярный мониторинг когнитивного</a:t>
                      </a:r>
                      <a:r>
                        <a:rPr lang="ru-RU" baseline="0" dirty="0" smtClean="0"/>
                        <a:t> компонента и корректировка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436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Снижение мотивации педагогов к освоению индивидуализации в связи с повышением нагрузки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Методическое и психологическое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сопровождение</a:t>
                      </a:r>
                      <a:r>
                        <a:rPr lang="ru-RU" baseline="0" dirty="0" smtClean="0"/>
                        <a:t> в организации инновационной деятельности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726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Отказ</a:t>
                      </a:r>
                      <a:r>
                        <a:rPr lang="ru-RU" baseline="0" dirty="0" smtClean="0"/>
                        <a:t> части преподавателей от индивидуализации ОП в с следствие негативного опыта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Методическое и психологическое сопровождение в организации инновационной деятельности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82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Недостаток</a:t>
                      </a:r>
                      <a:r>
                        <a:rPr lang="ru-RU" baseline="0" dirty="0" smtClean="0"/>
                        <a:t> материальных ресурсов для реализации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собственных внебюджетных средств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768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7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4320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мониторинг реализации инновационного 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проекта</a:t>
            </a:r>
            <a:endParaRPr lang="ru-RU" sz="18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64" y="1772816"/>
            <a:ext cx="7620000" cy="4085531"/>
          </a:xfrm>
        </p:spPr>
        <p:txBody>
          <a:bodyPr>
            <a:normAutofit/>
          </a:bodyPr>
          <a:lstStyle/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576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10.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774196"/>
              </p:ext>
            </p:extLst>
          </p:nvPr>
        </p:nvGraphicFramePr>
        <p:xfrm>
          <a:off x="611560" y="836712"/>
          <a:ext cx="8064896" cy="5289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 изучения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фиксации отчетности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Периодичность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12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Когнитивный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Знания об индивидуализации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сопротивлениях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инновациям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нормативно-правовой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базы,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этапов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освоения индивидуализации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педагогов и администрации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Аналитический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отчет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208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Мотивационный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Направленность на позитивный результат </a:t>
                      </a:r>
                      <a:r>
                        <a:rPr lang="ru-RU" sz="10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Установка </a:t>
                      </a: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разработку и внедрение </a:t>
                      </a:r>
                      <a:r>
                        <a:rPr lang="ru-RU" sz="10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Готовность отказаться от </a:t>
                      </a:r>
                      <a:r>
                        <a:rPr lang="ru-RU" sz="10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стереотипов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Установка на преодоление трудностей </a:t>
                      </a:r>
                      <a:r>
                        <a:rPr lang="ru-RU" sz="1000" kern="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Осознание </a:t>
                      </a: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важности самосовершенствования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и тестирование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 и администрации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Аналитический отчет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079935768"/>
                  </a:ext>
                </a:extLst>
              </a:tr>
              <a:tr h="1960665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Рефлексивно-деятельностный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Владение способами преодоления сопротивлений в инновационной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взаимодействовать в инновационном процессе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управлять собой в процессе инновационной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Умение планировать и организовать деятельность по внедрению инноваций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Владение методами профессиональной рефлексии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и тестирование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 и администрации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Аналитический отчет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810646008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Эмоционально-волевой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Готовность к преодолению творческих неудач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Позитивная оценка своего предыдущего опыта в инновационной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Инициативность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Гибкость в решении проблемных ситуаций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и тестирование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педагогов и администрации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Аналитический отчет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2452430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79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4320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мониторинг реализации инновационного 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проекта</a:t>
            </a:r>
            <a:endParaRPr lang="ru-RU" sz="18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64" y="1772816"/>
            <a:ext cx="7620000" cy="4085531"/>
          </a:xfrm>
        </p:spPr>
        <p:txBody>
          <a:bodyPr>
            <a:normAutofit/>
          </a:bodyPr>
          <a:lstStyle/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576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10.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405364"/>
              </p:ext>
            </p:extLst>
          </p:nvPr>
        </p:nvGraphicFramePr>
        <p:xfrm>
          <a:off x="611560" y="836712"/>
          <a:ext cx="8064896" cy="5615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 изучения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фиксации отчетности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Периодичность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Полнота разработанных нормативно-правовых документов по теме инновационной 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нормативно-правовой базы по тематике инновационной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Соответствие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нормативно-правовых документов организации требованиям законодательных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актов.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использования разработанных нормативно-правовых документов другими организациями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наличия и содержания документов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справка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Ноябрь 2024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2352315277"/>
                  </a:ext>
                </a:extLst>
              </a:tr>
              <a:tr h="252028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Степень разработанности учебно-методического и научно-методического обеспечения инновационной деятельности в образовательной организации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учебно-методических материалов, разработанных и/или апробированных в ходе инновационной деятельности: программа, конспекты семинаров, методические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рекомендации.</a:t>
                      </a:r>
                    </a:p>
                    <a:p>
                      <a:pPr marL="0" marR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системы мониторинга, оценивающего различные аспекты образовательно-воспитательного процесса в условиях инновационной деятельности.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научно-методических материалов, разработанных в результате инновационной деятельности: методические пособия. методические рекомендации. практические пособия и т.д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наличия и содержания документов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справка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176412473"/>
                  </a:ext>
                </a:extLst>
              </a:tr>
              <a:tr h="932091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образования обучающихся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знаний.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обученности.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 индивидуальных способностей.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Индивидуальные образовательные маршруты.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документов,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уровня успеваемости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Отчет по результатам мониторинга динамики успеваемости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Май - июнь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Май-июнь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80208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8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4320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мониторинг реализации инновационного </a:t>
            </a:r>
            <a:r>
              <a:rPr lang="ru-RU" sz="18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проекта</a:t>
            </a:r>
            <a:endParaRPr lang="ru-RU" sz="18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9964" y="1772816"/>
            <a:ext cx="7620000" cy="4085531"/>
          </a:xfrm>
        </p:spPr>
        <p:txBody>
          <a:bodyPr>
            <a:normAutofit/>
          </a:bodyPr>
          <a:lstStyle/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165304"/>
            <a:ext cx="1576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10.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781207"/>
              </p:ext>
            </p:extLst>
          </p:nvPr>
        </p:nvGraphicFramePr>
        <p:xfrm>
          <a:off x="611560" y="836712"/>
          <a:ext cx="8064896" cy="5852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1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Методы изучения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фиксации отчетности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Периодичность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74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компетенции педагогических и руководящих кадров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Степень вовлеченности педагогических и руководящих кадров образовательной организации в инновационную деятельность.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Удовлетворенность педагогов изменениями, происходящими в результате инновационной деятельности.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уровня квалификации педагогических и руководящих работников.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профессиональной активности педагогического состава образовательной организации.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проведенных мероприятий на базе образовательного учреждения по теме инновационной деятельности.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результатов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Анкетирование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Аналитический отчет мониторинга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динамики показателей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 справка о проведении мероприятий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Май – июнь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Ноябрь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2024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804079969"/>
                  </a:ext>
                </a:extLst>
              </a:tr>
              <a:tr h="178154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Информационное сопровождение инновационной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публикаций по теме инновационной деятельности в научно-методических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журналах и СМИ.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Отражение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результатов инновационной деятельности на сайте образовательной организации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аналитических материалов по результатам исследований, выявляющих результативность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инновационной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документов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Анализ материалов сайта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 справка о публикации материалов в журналах и СМИ.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Аналитический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отчет.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55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Социальная значимость инновационной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Удовлетворенность студентов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родителей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качеством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образования в условиях инновационной деятельности.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Анкетирование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Аналитический отчет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352" marR="56352" marT="0" marB="0"/>
                </a:tc>
                <a:extLst>
                  <a:ext uri="{0D108BD9-81ED-4DB2-BD59-A6C34878D82A}">
                    <a16:rowId xmlns:a16="http://schemas.microsoft.com/office/drawing/2014/main" val="220895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95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82801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 (ПРОГРАММЫ):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b="0" dirty="0"/>
              <a:t>ПРОЕКТНАЯ ИДЕЯ</a:t>
            </a:r>
            <a:r>
              <a:rPr lang="ru-RU" b="0" dirty="0" smtClean="0"/>
              <a:t>: </a:t>
            </a:r>
            <a:r>
              <a:rPr lang="ru-RU" b="0" dirty="0" smtClean="0">
                <a:solidFill>
                  <a:srgbClr val="FF0000"/>
                </a:solidFill>
              </a:rPr>
              <a:t>В </a:t>
            </a:r>
            <a:r>
              <a:rPr lang="ru-RU" b="0" dirty="0">
                <a:solidFill>
                  <a:srgbClr val="FF0000"/>
                </a:solidFill>
              </a:rPr>
              <a:t>ходе работы над проектом будет создана система </a:t>
            </a:r>
            <a:r>
              <a:rPr lang="ru-RU" b="0" dirty="0" smtClean="0">
                <a:solidFill>
                  <a:srgbClr val="FF0000"/>
                </a:solidFill>
              </a:rPr>
              <a:t>подготовки педагогов к индивидуализации образовательного процесса на основе субъектно-ориентированных технологий, способствующих профессиональному развитию преподавателей.</a:t>
            </a:r>
          </a:p>
          <a:p>
            <a:r>
              <a:rPr lang="ru-RU" b="0" dirty="0" smtClean="0"/>
              <a:t>Одной из задач программы «Развития образования до 2030 года</a:t>
            </a:r>
            <a:r>
              <a:rPr lang="ru-RU" b="0" dirty="0"/>
              <a:t>» является развитие системы кадрового обеспечения сферы образования, позволяющей каждому педагогу повышать уровень профессионального мастерства на протяжении всей профессиональной деятельности.</a:t>
            </a:r>
            <a:endParaRPr lang="ru-RU" b="0" dirty="0" smtClean="0"/>
          </a:p>
          <a:p>
            <a:r>
              <a:rPr lang="ru-RU" b="0" dirty="0" smtClean="0"/>
              <a:t>Направление </a:t>
            </a:r>
            <a:r>
              <a:rPr lang="ru-RU" b="0" dirty="0"/>
              <a:t>инновационной деятельности в региональной системе образования: Разработка, апробация и внедрение моделей подготовки, профессиональной переподготовки и повышения квалификации педагогических кадров.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  <a:p>
            <a:r>
              <a:rPr lang="ru-RU" b="0" dirty="0" smtClean="0"/>
              <a:t>Критерий 1.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6682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620000" cy="10440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методики диагностики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7620000" cy="40653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Анкета для педагогов по использованию индивидуализации в своей педагогической деятельности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Анкета для студентов по использованию педагогом индивидуализации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Анкетирование на выявление готовности к освоению инновации и определению основных сложностей.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Тест на определение мотивации к инновационной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545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7"/>
            <a:ext cx="7715200" cy="114130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294019"/>
            <a:ext cx="6696744" cy="4373563"/>
          </a:xfrm>
        </p:spPr>
        <p:txBody>
          <a:bodyPr>
            <a:normAutofit/>
          </a:bodyPr>
          <a:lstStyle/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4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82801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опроса преподавателей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001420"/>
          </a:xfrm>
        </p:spPr>
        <p:txBody>
          <a:bodyPr/>
          <a:lstStyle/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71% преподавателей сталкивается с проблемой посещаемости и успеваемости студентов;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86% опрошенных,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испытывают потребность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освоении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технологий, повышающих качество образовательных результатов Ваших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студентов;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64% преподавателей знакомы с индивидуализацией, но не используют в своей профессиональной деятельности;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22% не знакомы с индивидуализацией;</a:t>
            </a:r>
          </a:p>
          <a:p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93% хотели бы освоить индивидуализацию образовательного процесса с целью повышения качества образовательных результатов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студентов;</a:t>
            </a:r>
          </a:p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приняли участие педагоги ГПОУ ЯО РКГИ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ГПОАУ ЯО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РПЭК, ГПОУ ЯО РТТК, ГПОУ ЯО РПК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Рыбинское ордена «Знак Почета» училище имени В.И.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Калашникова.</a:t>
            </a:r>
          </a:p>
          <a:p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85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90001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опроса преподавателей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507920"/>
              </p:ext>
            </p:extLst>
          </p:nvPr>
        </p:nvGraphicFramePr>
        <p:xfrm>
          <a:off x="611560" y="1268765"/>
          <a:ext cx="7704856" cy="534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112928036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12407055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436571318"/>
                    </a:ext>
                  </a:extLst>
                </a:gridCol>
              </a:tblGrid>
              <a:tr h="3932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Вопрос анкеты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Варианты ответов 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 smtClean="0">
                          <a:effectLst/>
                        </a:rPr>
                        <a:t>ответы 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6591558"/>
                  </a:ext>
                </a:extLst>
              </a:tr>
              <a:tr h="393274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Достаточно ли информации для самостоятельного освоения индивидуализации?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да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6%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5608332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Скорее да, чем нет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10%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3978635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Скорее нет, чем да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56%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8072699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нет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28%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5981348"/>
                  </a:ext>
                </a:extLst>
              </a:tr>
              <a:tr h="393274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Испытываете  ли вы трудности в освоении индивидуализации?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да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24%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7862907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Скорее да, чем нет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48%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5458043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Скорее нет, чем да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24%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9950874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нет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4%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2490473"/>
                  </a:ext>
                </a:extLst>
              </a:tr>
              <a:tr h="393274"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Необходима ли специальная подготовка к освоению индивидуализации?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да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58 %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330473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Скорее да, чем нет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6%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9735333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Скорее нет, чем да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4 %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903466"/>
                  </a:ext>
                </a:extLst>
              </a:tr>
              <a:tr h="393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>
                          <a:effectLst/>
                        </a:rPr>
                        <a:t>нет</a:t>
                      </a:r>
                      <a:endParaRPr lang="ru-RU" sz="1800" b="1" kern="10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71500" algn="l"/>
                          <a:tab pos="449580" algn="l"/>
                          <a:tab pos="571500" algn="l"/>
                        </a:tabLst>
                      </a:pPr>
                      <a:r>
                        <a:rPr lang="ru-RU" sz="1800" kern="100" dirty="0">
                          <a:effectLst/>
                        </a:rPr>
                        <a:t>32 %</a:t>
                      </a:r>
                      <a:endParaRPr lang="ru-RU" sz="1800" b="1" kern="1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8003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7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63272" cy="936104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ПОТЕНЦИАЛ ПРОЕКТА (ПРОГРАММЫ):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064896" cy="4937194"/>
          </a:xfrm>
        </p:spPr>
        <p:txBody>
          <a:bodyPr>
            <a:normAutofit/>
          </a:bodyPr>
          <a:lstStyle/>
          <a:p>
            <a:r>
              <a:rPr lang="ru-RU" b="0" dirty="0" smtClean="0"/>
              <a:t>Новизна идеи заключается в том, что педагоги не просто осваивают индивидуализацию ОП, но в тоже время учатся преодолевать сопротивления, возникающие в инновационной деятельности, что способствует развитию стремления к профессиональному самосовершенствованию в дальнейшем.</a:t>
            </a:r>
          </a:p>
          <a:p>
            <a:r>
              <a:rPr lang="ru-RU" b="0" dirty="0" smtClean="0"/>
              <a:t>Основное конкурентное преимущество – внутриорганизационное обучение без отрыва от рабочего места и постоянное сопровождение педагога в ходе инновационной деятельности.</a:t>
            </a:r>
            <a:endParaRPr lang="ru-RU" b="0" dirty="0"/>
          </a:p>
          <a:p>
            <a:endParaRPr lang="ru-RU" b="0" dirty="0"/>
          </a:p>
          <a:p>
            <a:endParaRPr lang="ru-RU" b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77272"/>
            <a:ext cx="144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95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91264" cy="158417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и внедрение программы подготовки педагогов профессиональных образовательных организаций к индивидуализации 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91264" cy="4104456"/>
          </a:xfrm>
        </p:spPr>
        <p:txBody>
          <a:bodyPr>
            <a:normAutofit fontScale="25000" lnSpcReduction="20000"/>
          </a:bodyPr>
          <a:lstStyle/>
          <a:p>
            <a:r>
              <a:rPr lang="ru-RU" sz="6400" cap="all" spc="-6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ЗАДАЧИ проекта</a:t>
            </a:r>
            <a:r>
              <a:rPr lang="ru-RU" sz="6400" cap="all" spc="-6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</a:p>
          <a:p>
            <a:pPr marL="360000" indent="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Подобрать </a:t>
            </a:r>
            <a:r>
              <a:rPr lang="ru-RU" sz="7200" spc="-6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разработать методики диагностики и самодиагностики с целью выявления дефицитов преподавателей в освоении индивидуализации образовательного процесса;</a:t>
            </a:r>
          </a:p>
          <a:p>
            <a:pPr marL="360000" indent="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Выявить </a:t>
            </a:r>
            <a:r>
              <a:rPr lang="ru-RU" sz="7200" spc="-6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дефицитов преподавателей в освоении индивидуализации образовательного процесса;</a:t>
            </a:r>
          </a:p>
          <a:p>
            <a:pPr marL="360000" indent="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Выявить </a:t>
            </a:r>
            <a:r>
              <a:rPr lang="ru-RU" sz="7200" spc="-6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способы мотивации педагогов к подготовке к индивидуализации образовательного процесса;</a:t>
            </a:r>
          </a:p>
          <a:p>
            <a:pPr marL="360000" indent="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Выявить</a:t>
            </a:r>
            <a:r>
              <a:rPr lang="ru-RU" sz="7200" spc="-6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конкретизировать и апробировать средства подготовки преподавателей к индивидуализации образовательного процесса;</a:t>
            </a:r>
          </a:p>
          <a:p>
            <a:pPr marL="360000" indent="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Определить </a:t>
            </a:r>
            <a:r>
              <a:rPr lang="ru-RU" sz="7200" spc="-6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апробировать формы и методы координации и регулирования взаимодействия преподавателей в процессе подготовки к индивидуализации образовательного процесса.</a:t>
            </a:r>
          </a:p>
          <a:p>
            <a:pPr marL="360000" indent="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Распространение </a:t>
            </a:r>
            <a:r>
              <a:rPr lang="ru-RU" sz="7200" spc="-6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тиражирование положительного опыта реализации </a:t>
            </a:r>
            <a:r>
              <a:rPr lang="ru-RU" sz="7200" spc="-6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программы.</a:t>
            </a:r>
            <a:endParaRPr lang="ru-RU" sz="7200" spc="-6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ru-RU" sz="7200" cap="all" spc="-6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Реализуемость проекта (1 год):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3735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3, 4.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754027"/>
              </p:ext>
            </p:extLst>
          </p:nvPr>
        </p:nvGraphicFramePr>
        <p:xfrm>
          <a:off x="467544" y="980728"/>
          <a:ext cx="8208912" cy="563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40355339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1853458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873280989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результаты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185919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рабочую группу административных работников колледжа с целью организации и координации научно-методической работы по индивидуализации образовательного процесса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– февраль 2023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и протоколы по созданию и работе группы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059950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профессиональных дефицитов педагогов в сфере индивидуализации образовательного процесса (подбор методик, диагностика, анализ результатов)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– март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Проанализированы результаты диагностики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695357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программы с учетом выявленных результатов диагностики дефицитов педагогов.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Принятие программы подготовки педагогов к индивидуализации ОП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322363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Самодиагностика педагогов с целью выявления у них дефицитов в сфере индивидуализации образовательного процесса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Выявлены дефициты педагогов в индивидуализации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88541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плана научно-методической работы по освоению педагогами индивидуализации образовательного процесса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научно-методической работы колледжа на 2023 – 2024 уч. год.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594986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Размещение материалов об индивидуализации на электронном ресурсе колледжа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Комплект теоретических материалов о сущности и значении индивидуализации образовательного процесса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7773611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Педагогический совет по обсуждению плана научно-методической работы колледжа на 2023 – 2024 уч. год с учетом индивидуализации ОП.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2023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Утвержденный план научно-методической работы колледжа на 2023 – 2024 уч. год с учетом индивидуализации ОП.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908638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Уточнение распределения обязанностей участников инновационной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Описание обязанностей участников реализации программы подготовки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6840514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Педагогический совет на тему «Возможности индивидуализации образовательного процесса в повышении качества образования»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положительного отношения к индивидуализации образовательного процесса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378087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Методическое объединение «Педагог-новатор»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Целеполагание. Комплектование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проблемных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групп.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Выбор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 взаимодействия преподавателей, обмена опытом, взаимопомощи, поддержки участников инновационной деятельности.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725913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проблемных групп по выбранным вопросам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 2023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июнь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проблемного вопроса, разработка методических материалов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07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Реализуемость проекта (1 – 2 год):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3735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3, 4.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745046"/>
              </p:ext>
            </p:extLst>
          </p:nvPr>
        </p:nvGraphicFramePr>
        <p:xfrm>
          <a:off x="467544" y="980728"/>
          <a:ext cx="8208912" cy="510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40355339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1853458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873280989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результаты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185919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Тренинг по преодолению сопротивления инновационной деятельности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 – декабрь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мотивации преподавателей к освоению индивидуализации ОП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059950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Рефлексивный семинар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осознание преподавателями необходимости индивидуализации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7695357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преподавателей ЯГПУ им. К.Д. Ушинского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уровня знаний об индивидуализации 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9322363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Методическое объединение «Педагог-новатор»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 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Знакомство с результатами работы проблемных групп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588541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Педагогический совет «Теоретические аспекты индивидуализации образовательного процесса»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 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уровня знаний об индивидуализации ОП, формирование положительного отношения к инновации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6594986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Методический семинар «Проектирование учебно-воспитательного занятия с использованием индивидуальных образовательных маршрутов»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Проектирование элементов занятия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7773611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Методический семинар на тему «Средства индивидуализации образовательного процесса»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Подробное знакомство с возможностями применения индивидуализации в образовательном процессе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908638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преподавателей ЯГПУ им. К.Д. Ушинского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уровня знаний об индивидуализации 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6840514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Мастер-класс на тему «Проектирование индивидуальных образовательных маршрутов»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Овладение умением проектировать индивидуальный образовательный маршрут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378087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Мастер-класс по индивидуализации ОП в рамках УВЗ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Применение полученного на мастер-классе опыта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725913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Методическое объединение «Педагог-новатор»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Февраль,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март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Знакомство с результатами работы проблемных групп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07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8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1198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Реализуемость проекта (1 – 2 год):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3735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5805264"/>
            <a:ext cx="1704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Критерий </a:t>
            </a:r>
            <a:r>
              <a:rPr lang="ru-RU" dirty="0" smtClean="0"/>
              <a:t>3, 4.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25427"/>
              </p:ext>
            </p:extLst>
          </p:nvPr>
        </p:nvGraphicFramePr>
        <p:xfrm>
          <a:off x="467544" y="980728"/>
          <a:ext cx="8208912" cy="5558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40355339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1853458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873280989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результаты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185919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конференции «Чтения К.Д. Ушинского»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Выступления педагогов с опытом реализации индивидуализации 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059950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статей по материалам конференции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Март – апрель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Статьи в сборник материалов конференции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7695357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Методическое объединение «Педагог-новатор»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Знакомство с результатами работы проблемных групп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9322363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Муниципальная научно-практическая конференция по индивидуализации 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Май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Выступления педагогов с опытом реализации индивидуализации 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9588541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Педагогический совет «Анализ результатов индивидуализации ОП»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Обсуждение результатов индивидуализации ОП, принятие решений о дальнейшей реализации программы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6594986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статей по материалам конференции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Статьи в сборник материалов конференции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7773611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и издание Методического вестника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Методический вестник с материалами педагогов по индивидуализации ОП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908638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Областная научно-практическая конференция по индивидуализации ОП		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Выступления педагогов с опытом реализации индивидуализации ОП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6840514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Самодиагностика педагогов.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Сентябрь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Определение уровня освоения  индивидуализации образовательного процесса.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378087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результативности проекта на этапе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Ноябрь – декабрь 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Аналитическая справка по результатам реализации проекта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725913"/>
                  </a:ext>
                </a:extLst>
              </a:tr>
              <a:tr h="422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и издание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материалов семинаров,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направленных на работу по подготовке педагогов к индивидуализации образовательного процесса и повышению их профессиональной компетентности.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Октябрь - Ноябрь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Сборник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материалов семинаров и иных методических мероприятий.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079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50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2725</TotalTime>
  <Words>2400</Words>
  <Application>Microsoft Office PowerPoint</Application>
  <PresentationFormat>Экран (4:3)</PresentationFormat>
  <Paragraphs>419</Paragraphs>
  <Slides>21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Главная</vt:lpstr>
      <vt:lpstr>Тема проекта (ПРОГРАММЫ): Подготовка педагогов профессиональных образовательных организаций к индивидуализации образовательного процесса  </vt:lpstr>
      <vt:lpstr>Актуальность проекта (ПРОГРАММЫ):</vt:lpstr>
      <vt:lpstr>Результаты опроса преподавателей </vt:lpstr>
      <vt:lpstr>Результаты опроса преподавателей </vt:lpstr>
      <vt:lpstr>ИННОВАЦИОННЫЙ ПОТЕНЦИАЛ ПРОЕКТА (ПРОГРАММЫ):</vt:lpstr>
      <vt:lpstr>Цель проекта: Апробация и внедрение программы подготовки педагогов профессиональных образовательных организаций к индивидуализации образовательного процесса</vt:lpstr>
      <vt:lpstr>Реализуемость проекта (1 год):</vt:lpstr>
      <vt:lpstr>Реализуемость проекта (1 – 2 год):</vt:lpstr>
      <vt:lpstr>Реализуемость проекта (1 – 2 год):</vt:lpstr>
      <vt:lpstr>Взаимодействие членов педагогического коллектива  в инновационной деятельности</vt:lpstr>
      <vt:lpstr>Реализуемость проекта:</vt:lpstr>
      <vt:lpstr>Ожидаемые Результаты реализации проекта (программы)</vt:lpstr>
      <vt:lpstr>Продукты реализации проекта (программы)</vt:lpstr>
      <vt:lpstr>Предложения по внедрению и распространению результатов инновационного проекта</vt:lpstr>
      <vt:lpstr>Презентация PowerPoint</vt:lpstr>
      <vt:lpstr>Возможные риски</vt:lpstr>
      <vt:lpstr>мониторинг реализации инновационного проекта</vt:lpstr>
      <vt:lpstr>мониторинг реализации инновационного проекта</vt:lpstr>
      <vt:lpstr>мониторинг реализации инновационного проекта</vt:lpstr>
      <vt:lpstr>Основные методики диагностики</vt:lpstr>
      <vt:lpstr>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Денес</cp:lastModifiedBy>
  <cp:revision>217</cp:revision>
  <cp:lastPrinted>2018-03-30T11:39:22Z</cp:lastPrinted>
  <dcterms:created xsi:type="dcterms:W3CDTF">2014-05-05T05:11:34Z</dcterms:created>
  <dcterms:modified xsi:type="dcterms:W3CDTF">2022-11-29T07:41:08Z</dcterms:modified>
</cp:coreProperties>
</file>