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AFCCB4-D7E0-4BA7-8CCD-0DB260944F9E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D27C73-6D4F-43C4-BBF4-1A645761B7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ikko.ru/uploads/files/2022-06-16_Complex_analisis.doc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oikko.ru/monitoring/nezockachpo/regiskachpodo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33"/>
                </a:solidFill>
              </a:rPr>
              <a:t/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</a:t>
            </a:r>
            <a:r>
              <a:rPr lang="ru-RU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                  </a:t>
            </a:r>
            <a:r>
              <a:rPr lang="ru-RU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формированию </a:t>
            </a:r>
            <a:r>
              <a:rPr lang="ru-RU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оценке функциональной </a:t>
            </a:r>
            <a:r>
              <a:rPr lang="ru-RU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 в 2023 </a:t>
            </a:r>
            <a:r>
              <a:rPr lang="ru-RU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509120"/>
            <a:ext cx="4176464" cy="1320552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Пополитова О.В.,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ав. </a:t>
            </a:r>
            <a:r>
              <a:rPr lang="ru-RU" sz="1400" dirty="0" smtClean="0">
                <a:solidFill>
                  <a:schemeClr val="tx1"/>
                </a:solidFill>
              </a:rPr>
              <a:t>кафедрой общего образования 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  <a:r>
              <a:rPr lang="ru-RU" sz="1400" dirty="0" smtClean="0">
                <a:solidFill>
                  <a:schemeClr val="tx1"/>
                </a:solidFill>
              </a:rPr>
              <a:t>ГАУ ДПО ЯО </a:t>
            </a:r>
            <a:r>
              <a:rPr lang="ru-RU" sz="1400" dirty="0" smtClean="0">
                <a:solidFill>
                  <a:schemeClr val="tx1"/>
                </a:solidFill>
              </a:rPr>
              <a:t>«Институт развития образования»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877271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dirty="0" smtClean="0"/>
              <a:t>11января 2023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6926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ЧАС МЕТОДИСТА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25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95465"/>
            <a:ext cx="8229600" cy="1600200"/>
          </a:xfrm>
        </p:spPr>
        <p:txBody>
          <a:bodyPr/>
          <a:lstStyle/>
          <a:p>
            <a:r>
              <a:rPr lang="ru-RU" dirty="0" smtClean="0"/>
              <a:t>Региональное исследование по функциональной грамотности в 2023 году</a:t>
            </a:r>
            <a:br>
              <a:rPr lang="ru-RU" dirty="0" smtClean="0"/>
            </a:b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450912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Соколова И.Ю. консультант отдела общего </a:t>
            </a:r>
            <a:r>
              <a:rPr lang="ru-RU" dirty="0" smtClean="0"/>
              <a:t>образования Департамента образования </a:t>
            </a:r>
            <a:r>
              <a:rPr lang="ru-RU" dirty="0"/>
              <a:t>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5594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060847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</a:rPr>
              <a:t>Благодарим за внимание!</a:t>
            </a:r>
          </a:p>
          <a:p>
            <a:pPr algn="ctr"/>
            <a:endParaRPr lang="ru-RU" sz="2400" b="1" dirty="0" smtClean="0">
              <a:solidFill>
                <a:srgbClr val="990033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990033"/>
                </a:solidFill>
              </a:rPr>
              <a:t> Открыты для сотрудничества!</a:t>
            </a:r>
            <a:endParaRPr lang="ru-RU" sz="2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4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2022 год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" y="980728"/>
            <a:ext cx="8229600" cy="3600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ППК</a:t>
            </a:r>
          </a:p>
          <a:p>
            <a:r>
              <a:rPr lang="ru-RU" sz="2400" dirty="0" smtClean="0"/>
              <a:t>Семинары/вебинары</a:t>
            </a:r>
          </a:p>
          <a:p>
            <a:r>
              <a:rPr lang="ru-RU" sz="2400" dirty="0" smtClean="0"/>
              <a:t>Дискуссионная площадка «Педсовет76.РФ»</a:t>
            </a:r>
          </a:p>
          <a:p>
            <a:r>
              <a:rPr lang="ru-RU" sz="2400" dirty="0" smtClean="0"/>
              <a:t>Конференции</a:t>
            </a:r>
          </a:p>
          <a:p>
            <a:r>
              <a:rPr lang="ru-RU" sz="2400" dirty="0" smtClean="0"/>
              <a:t>Конкурсы методических разработок</a:t>
            </a:r>
          </a:p>
          <a:p>
            <a:r>
              <a:rPr lang="ru-RU" sz="2400" dirty="0" smtClean="0"/>
              <a:t>Образовательные события – «День единого текста», «День финансовой грамотности»</a:t>
            </a:r>
          </a:p>
          <a:p>
            <a:r>
              <a:rPr lang="ru-RU" sz="2400" dirty="0" smtClean="0"/>
              <a:t>Базовые площадки по направлениям ФГ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60114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Взаимодействие с  научно-методическим центром сопровождения педагогических работников «Центр трансфера образовательных технологий “Новая дидактика”» ЯГПУ им. К.Д. Ушинского, экономическим факультетом ЯрГУ им П.Г.Демидова и Ресурсным волонтерским центром финансового просвещения «Лаборатория финансовой грамотности «FinLab76»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4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33"/>
            <a:ext cx="5021087" cy="370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 r="88609"/>
          <a:stretch/>
        </p:blipFill>
        <p:spPr bwMode="auto">
          <a:xfrm>
            <a:off x="190667" y="50702"/>
            <a:ext cx="1440160" cy="86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4" y="3717032"/>
            <a:ext cx="4804303" cy="279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88" y="3738669"/>
            <a:ext cx="2304414" cy="17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96" y="4481182"/>
            <a:ext cx="1522765" cy="203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11" y="260648"/>
            <a:ext cx="2221568" cy="146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45462"/>
            <a:ext cx="2381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9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2808312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День финансовой грамотности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в Брейтовском муниципальном районе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5616624" cy="63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47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8" y="-137827"/>
            <a:ext cx="4731336" cy="7969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День единого текста 2022-2023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33" y="260648"/>
            <a:ext cx="3826226" cy="643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236"/>
            <a:ext cx="3887738" cy="601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654" y="260648"/>
            <a:ext cx="839383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ИРО предлагает в 2023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ППК: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по направлениям функциональной грамотности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</a:t>
            </a:r>
            <a:r>
              <a:rPr lang="ru-RU" dirty="0" smtClean="0"/>
              <a:t>ематические – оценивание, решение задач, на уроках и во внеурочной деятельности, в начальной школе</a:t>
            </a:r>
          </a:p>
          <a:p>
            <a:pPr marL="342900" indent="-342900">
              <a:buAutoNum type="arabicPeriod" startAt="2"/>
            </a:pPr>
            <a:r>
              <a:rPr lang="ru-RU" dirty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ебинары/семинары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Цикл вебинаров для педагогов «Мастерство учителя: как использовать задания по формированию читательской грамотности на уроке»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учебных заданий по формированию глобальных компетенций в рамках реализации обновленных </a:t>
            </a:r>
            <a:r>
              <a:rPr lang="ru-RU" dirty="0" smtClean="0"/>
              <a:t>ФГОС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Опыт образовательных организаций по формированию функциональной грамотности на уроках физики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Семинар </a:t>
            </a:r>
            <a:r>
              <a:rPr lang="ru-RU" dirty="0" smtClean="0"/>
              <a:t>«Формирование функциональной грамотности обучающихся средствами внеурочной деятельности на </a:t>
            </a:r>
            <a:r>
              <a:rPr lang="ru-RU" dirty="0" smtClean="0"/>
              <a:t>уроках иностранного языка»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Семинар «Читательская грамотность - важнейшая компетентность современного школьника» (ЦИТ)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</a:t>
            </a:r>
            <a:r>
              <a:rPr lang="ru-RU" dirty="0" smtClean="0">
                <a:effectLst/>
              </a:rPr>
              <a:t>икл </a:t>
            </a:r>
            <a:r>
              <a:rPr lang="ru-RU" dirty="0" smtClean="0">
                <a:effectLst/>
              </a:rPr>
              <a:t>вебинаров (тренингов) для педагогов по работе с заданиями по функциональной грамотности из банка заданий ФГБНУ «ИСРО РАО»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14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385" y="54868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 Методические разработки: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«Формируем функциональную грамотность учащихся на уроках иностранного языка» (сборник заданий из практики учителей)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учебно-методического комплекта «Курс внеурочной деятельности «Код текста»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4. Образовательные события: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Аукцион курсов внеурочной деятельности по формированию </a:t>
            </a:r>
            <a:r>
              <a:rPr lang="ru-RU" dirty="0" smtClean="0"/>
              <a:t>читательской </a:t>
            </a:r>
            <a:r>
              <a:rPr lang="ru-RU" dirty="0" smtClean="0"/>
              <a:t>грамотности 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«Бенефис района»: опыт формирования читательской грамотности обучающихся ОО муниципального 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Дискуссионная площадка «Педсовет 76.РФ»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День единого текста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День финансовой грамотности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5. Региональный конкурс </a:t>
            </a:r>
            <a:r>
              <a:rPr lang="ru-RU" dirty="0" smtClean="0"/>
              <a:t>методических разработок </a:t>
            </a:r>
            <a:r>
              <a:rPr lang="ru-RU" dirty="0" smtClean="0"/>
              <a:t>по формированию функциональной грамотности «Учимся </a:t>
            </a:r>
            <a:r>
              <a:rPr lang="ru-RU" dirty="0" smtClean="0"/>
              <a:t>учить для жизни!»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66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i="1" dirty="0" smtClean="0">
                <a:solidFill>
                  <a:srgbClr val="0070C0"/>
                </a:solidFill>
              </a:rPr>
              <a:t>Взаимодействие с  научно-методическим центром сопровождения педагогических работников «Центр трансфера образовательных технологий “Новая дидактика”» ЯГПУ им. К.Д. Ушинского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36687"/>
              </p:ext>
            </p:extLst>
          </p:nvPr>
        </p:nvGraphicFramePr>
        <p:xfrm>
          <a:off x="323528" y="1340768"/>
          <a:ext cx="8136904" cy="78736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351778"/>
                <a:gridCol w="1670761"/>
                <a:gridCol w="1114365"/>
              </a:tblGrid>
              <a:tr h="7873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стажировки для педагогов по вопросам формирования функциональной грамотности обучающихся на базе Центра универсальных компетенций ЯГПУ им. К.Д. Ушинского «Технопарк»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1-3 квартал 2023 года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ЯГПУ им. К.Д. Ушинского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1635"/>
              </p:ext>
            </p:extLst>
          </p:nvPr>
        </p:nvGraphicFramePr>
        <p:xfrm>
          <a:off x="323528" y="2420888"/>
          <a:ext cx="8208912" cy="240047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399139"/>
                <a:gridCol w="1685547"/>
                <a:gridCol w="1124226"/>
              </a:tblGrid>
              <a:tr h="1219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профессорских мастер-классов для педагогических работников по вопросам формирования функциональной грамотности обучающихся (по согласованию)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1-2 квартал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ЯГПУ им. К.Д. Ушинского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</a:tr>
              <a:tr h="1181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Проведение научной экспертизы эффективных региональных практик в области формирования функциональной грамотности. Создание информационно-аналитического каталога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течение учебного года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ЯГПУ им. К.Д. Ушинского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ГАУ ДПО ЯО ИРО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00896"/>
              </p:ext>
            </p:extLst>
          </p:nvPr>
        </p:nvGraphicFramePr>
        <p:xfrm>
          <a:off x="323528" y="5013176"/>
          <a:ext cx="8229600" cy="8640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00600"/>
                <a:gridCol w="1701940"/>
                <a:gridCol w="1127060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Реализация ДПППК для педагогов, методистов муниципальных методических служб «Проектирование новых решений в области формирования функциональной грамотности обучающихся и оценка их эффективности»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квартал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 года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ЯГПУ им. К.Д. Ушинского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03111"/>
            <a:ext cx="3250704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0033"/>
                </a:solidFill>
              </a:rPr>
              <a:t>ЦОиККО</a:t>
            </a:r>
            <a:endParaRPr lang="ru-RU" sz="2800" b="1" dirty="0">
              <a:solidFill>
                <a:srgbClr val="99003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44075"/>
              </p:ext>
            </p:extLst>
          </p:nvPr>
        </p:nvGraphicFramePr>
        <p:xfrm>
          <a:off x="302429" y="4797152"/>
          <a:ext cx="8608979" cy="1440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662270"/>
                <a:gridCol w="1767692"/>
                <a:gridCol w="1179017"/>
              </a:tblGrid>
              <a:tr h="720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адресных рекомендаций по вопросам </a:t>
                      </a:r>
                      <a:r>
                        <a:rPr lang="ru-RU" sz="1200" dirty="0" smtClean="0">
                          <a:effectLst/>
                        </a:rPr>
                        <a:t>формирования функциональной </a:t>
                      </a:r>
                      <a:r>
                        <a:rPr lang="ru-RU" sz="1200" dirty="0">
                          <a:effectLst/>
                        </a:rPr>
                        <a:t>грамотности обучающихся для различных категорий (МОУО, ОО)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Январь 2023 года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ДО, ЦОиККО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</a:tr>
              <a:tr h="720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анализа эффективности принятых мер на основе повторной диагностики функциональной грамотности обучающихся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Июнь 2023 года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ДО, ЦОиККО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35" marR="59135" marT="0" marB="0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43" y="188640"/>
            <a:ext cx="3030083" cy="41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Аналитические материалы по результатам оценки качества подготовки обучающихся Ярославской области в </a:t>
            </a:r>
            <a:r>
              <a:rPr lang="ru-RU" b="1" dirty="0" smtClean="0"/>
              <a:t>2021 </a:t>
            </a:r>
            <a:r>
              <a:rPr lang="ru-RU" b="1" dirty="0"/>
              <a:t>году</a:t>
            </a:r>
            <a:endParaRPr lang="ru-RU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coikko.ru/uploads/files/2022-06-16_Complex_analisis.docx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3648" y="2544366"/>
            <a:ext cx="5241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 настоящий момент идет обработка информации по уровню сформированности естественнонаучной грамотности (г. Ярославль)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Открыт доступ  (АСИОУ)для самодиагностики ОО по читательской грамотности, на днях будут выложены инструменты для </a:t>
            </a:r>
            <a:r>
              <a:rPr lang="ru-RU" sz="1400" dirty="0" smtClean="0"/>
              <a:t>оценивания</a:t>
            </a:r>
          </a:p>
          <a:p>
            <a:r>
              <a:rPr lang="ru-RU" sz="1400" dirty="0" smtClean="0"/>
              <a:t>ссылки </a:t>
            </a:r>
            <a:r>
              <a:rPr lang="ru-RU" sz="1400" dirty="0"/>
              <a:t>на адресные рекомендации по ФГ (математической</a:t>
            </a:r>
            <a:r>
              <a:rPr lang="ru-RU" sz="1400" dirty="0" smtClean="0"/>
              <a:t>)</a:t>
            </a:r>
            <a:r>
              <a:rPr lang="en-US" sz="1400" dirty="0"/>
              <a:t> </a:t>
            </a:r>
            <a:r>
              <a:rPr lang="en-US" sz="1400" dirty="0">
                <a:hlinkClick r:id="rId4"/>
              </a:rPr>
              <a:t>http://coikko.ru/monitoring/nezockachpo/regiskachpodob</a:t>
            </a:r>
            <a:r>
              <a:rPr lang="en-US" sz="1400" dirty="0" smtClean="0">
                <a:hlinkClick r:id="rId4"/>
              </a:rPr>
              <a:t>/</a:t>
            </a:r>
            <a:endParaRPr lang="ru-RU" sz="1400" dirty="0" smtClean="0"/>
          </a:p>
          <a:p>
            <a:r>
              <a:rPr lang="ru-RU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67569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157</TotalTime>
  <Words>581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 О реализации регионального плана                  по формированию и оценке функциональной грамотности в 2023 году </vt:lpstr>
      <vt:lpstr>2022 год</vt:lpstr>
      <vt:lpstr>Презентация PowerPoint</vt:lpstr>
      <vt:lpstr>День финансовой грамотности  в Брейтовском муниципальном районе</vt:lpstr>
      <vt:lpstr>День единого текста 2022-2023</vt:lpstr>
      <vt:lpstr>Презентация PowerPoint</vt:lpstr>
      <vt:lpstr>Презентация PowerPoint</vt:lpstr>
      <vt:lpstr>Взаимодействие с  научно-методическим центром сопровождения педагогических работников «Центр трансфера образовательных технологий “Новая дидактика”» ЯГПУ им. К.Д. Ушинского</vt:lpstr>
      <vt:lpstr>ЦОиККО</vt:lpstr>
      <vt:lpstr>Региональное исследование по функциональной грамотности в 2023 году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методиста  О реализации регионального плана по функциональной грамотности в 2023 году</dc:title>
  <dc:creator>Ольга Витальевна Пополитова</dc:creator>
  <cp:lastModifiedBy>Ольга Витальевна Пополитова</cp:lastModifiedBy>
  <cp:revision>20</cp:revision>
  <dcterms:created xsi:type="dcterms:W3CDTF">2023-01-10T15:21:36Z</dcterms:created>
  <dcterms:modified xsi:type="dcterms:W3CDTF">2023-01-11T10:53:54Z</dcterms:modified>
</cp:coreProperties>
</file>