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0" r:id="rId3"/>
    <p:sldId id="261" r:id="rId4"/>
    <p:sldId id="262" r:id="rId5"/>
    <p:sldId id="264" r:id="rId6"/>
    <p:sldId id="265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F9ACE-C326-45BE-9225-039FEC1905A9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71CEC-D90C-417C-97C4-411F3E8DC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0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E5DA8-96F8-44D1-962B-9BEE3E334CC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5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49280"/>
            <a:ext cx="9144000" cy="90872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©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Зайцева Н.В.,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руководитель центра образовательного  менеджмента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ГАУ ДПО ЯО </a:t>
            </a:r>
            <a:r>
              <a:rPr lang="ru-RU" altLang="ru-RU" sz="2000" dirty="0" smtClean="0">
                <a:latin typeface="+mj-lt"/>
                <a:cs typeface="Times New Roman" pitchFamily="18" charset="0"/>
              </a:rPr>
              <a:t>«Институт развития образования»</a:t>
            </a:r>
            <a:r>
              <a:rPr lang="en-US" altLang="ru-RU" sz="2000" dirty="0" smtClean="0">
                <a:latin typeface="+mj-lt"/>
                <a:cs typeface="Times New Roman" pitchFamily="18" charset="0"/>
              </a:rPr>
              <a:t> </a:t>
            </a:r>
            <a:endParaRPr lang="ru-RU" altLang="ru-RU" sz="2000" dirty="0">
              <a:latin typeface="+mj-lt"/>
              <a:cs typeface="Times New Roman" pitchFamily="18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259632" y="188640"/>
            <a:ext cx="7571106" cy="265554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724128" y="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1.2023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87624" cy="116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26642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Мониторинг размещения </a:t>
            </a:r>
            <a:r>
              <a:rPr lang="ru-RU" sz="4000" b="1" dirty="0">
                <a:solidFill>
                  <a:srgbClr val="0000CC"/>
                </a:solidFill>
              </a:rPr>
              <a:t>графиков оценочных процедур  ОО </a:t>
            </a:r>
            <a:r>
              <a:rPr lang="ru-RU" sz="4000" b="1" dirty="0" smtClean="0">
                <a:solidFill>
                  <a:srgbClr val="0000CC"/>
                </a:solidFill>
              </a:rPr>
              <a:t/>
            </a:r>
            <a:br>
              <a:rPr lang="ru-RU" sz="4000" b="1" dirty="0" smtClean="0">
                <a:solidFill>
                  <a:srgbClr val="0000CC"/>
                </a:solidFill>
              </a:rPr>
            </a:br>
            <a:r>
              <a:rPr lang="ru-RU" sz="4000" b="1" dirty="0" smtClean="0">
                <a:solidFill>
                  <a:srgbClr val="0000CC"/>
                </a:solidFill>
              </a:rPr>
              <a:t>в </a:t>
            </a:r>
            <a:r>
              <a:rPr lang="ru-RU" sz="4000" b="1" dirty="0">
                <a:solidFill>
                  <a:srgbClr val="0000CC"/>
                </a:solidFill>
              </a:rPr>
              <a:t>2022/2023 учебном году </a:t>
            </a:r>
          </a:p>
        </p:txBody>
      </p:sp>
    </p:spTree>
    <p:extLst>
      <p:ext uri="{BB962C8B-B14F-4D97-AF65-F5344CB8AC3E}">
        <p14:creationId xmlns:p14="http://schemas.microsoft.com/office/powerpoint/2010/main" val="18117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07503" y="-99392"/>
            <a:ext cx="9001980" cy="6957391"/>
            <a:chOff x="107503" y="-99392"/>
            <a:chExt cx="9001980" cy="6957391"/>
          </a:xfrm>
        </p:grpSpPr>
        <p:pic>
          <p:nvPicPr>
            <p:cNvPr id="2" name="Рисунок 1" descr="Письмо исходящее  графики оценоч процедур их 24 1486 - 2022 (1) - Microsoft Word (Сбой активации продукта)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54" t="18273" r="29806" b="14445"/>
            <a:stretch/>
          </p:blipFill>
          <p:spPr>
            <a:xfrm>
              <a:off x="107503" y="-99392"/>
              <a:ext cx="3024337" cy="438007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3" name="Рисунок 2" descr="итоги мониторинга Графика ОП ноябрь 2022.pdf - Adobe Acrobat Reader (32-bit)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64" t="14891" r="36310"/>
            <a:stretch/>
          </p:blipFill>
          <p:spPr>
            <a:xfrm>
              <a:off x="1619671" y="2613061"/>
              <a:ext cx="3577701" cy="424493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4" name="Рисунок 3" descr="протокол от 10 11 2022 № 5 РУМ 1.1..pdf - Adobe Acrobat Reader (32-bit)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44" t="16671" r="33398" b="3944"/>
            <a:stretch/>
          </p:blipFill>
          <p:spPr>
            <a:xfrm>
              <a:off x="5143916" y="0"/>
              <a:ext cx="3965567" cy="357301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grpSp>
          <p:nvGrpSpPr>
            <p:cNvPr id="8" name="Группа 7"/>
            <p:cNvGrpSpPr/>
            <p:nvPr/>
          </p:nvGrpSpPr>
          <p:grpSpPr>
            <a:xfrm>
              <a:off x="5306775" y="3576432"/>
              <a:ext cx="3639846" cy="3281567"/>
              <a:chOff x="5306775" y="3576432"/>
              <a:chExt cx="3639846" cy="2873427"/>
            </a:xfrm>
          </p:grpSpPr>
          <p:pic>
            <p:nvPicPr>
              <p:cNvPr id="6" name="Рисунок 5" descr="протокол от 10 11 2022 № 5 РУМ 1.1..pdf - Adobe Acrobat Reader (32-bit)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18" t="15959" r="37476" b="53286"/>
              <a:stretch/>
            </p:blipFill>
            <p:spPr>
              <a:xfrm>
                <a:off x="5306776" y="3576432"/>
                <a:ext cx="3639845" cy="1533964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7" name="Рисунок 6" descr="протокол от 10 11 2022 № 5 РУМ 1.1..pdf - Adobe Acrobat Reader (32-bit)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56" t="68590" r="37476" b="5012"/>
              <a:stretch/>
            </p:blipFill>
            <p:spPr>
              <a:xfrm>
                <a:off x="5306775" y="5133204"/>
                <a:ext cx="3639846" cy="131665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</p:grpSp>
        <p:sp>
          <p:nvSpPr>
            <p:cNvPr id="9" name="Выгнутая влево стрелка 8"/>
            <p:cNvSpPr/>
            <p:nvPr/>
          </p:nvSpPr>
          <p:spPr>
            <a:xfrm rot="19163835">
              <a:off x="898341" y="4241365"/>
              <a:ext cx="546712" cy="91596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Выгнутая вверх стрелка 9"/>
            <p:cNvSpPr/>
            <p:nvPr/>
          </p:nvSpPr>
          <p:spPr>
            <a:xfrm rot="18479369">
              <a:off x="4262569" y="1896954"/>
              <a:ext cx="936104" cy="43115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49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9733" y="0"/>
            <a:ext cx="9136109" cy="6823724"/>
            <a:chOff x="19733" y="0"/>
            <a:chExt cx="9136109" cy="6823724"/>
          </a:xfrm>
        </p:grpSpPr>
        <p:pic>
          <p:nvPicPr>
            <p:cNvPr id="2" name="Рисунок 1" descr="sk-228_03-ot-06.08.2021.pdf - Adobe Acrobat Reader (32-bit)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61" t="18345" r="26213" b="8572"/>
            <a:stretch/>
          </p:blipFill>
          <p:spPr>
            <a:xfrm>
              <a:off x="19733" y="0"/>
              <a:ext cx="3926931" cy="501317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" name="Рисунок 2" descr="Письмо исходящее_ГОП_2023 - Microsoft Word (Сбой активации продукта)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29" t="18807" r="26019" b="6258"/>
            <a:stretch/>
          </p:blipFill>
          <p:spPr>
            <a:xfrm>
              <a:off x="5027725" y="15039"/>
              <a:ext cx="3195962" cy="3737499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</p:pic>
        <p:pic>
          <p:nvPicPr>
            <p:cNvPr id="4" name="Рисунок 3" descr="Письмо исходящее_ГОП_2023 - Microsoft Word (Сбой активации продукта)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0" t="25036" r="16990" b="13911"/>
            <a:stretch/>
          </p:blipFill>
          <p:spPr>
            <a:xfrm>
              <a:off x="4095570" y="3778682"/>
              <a:ext cx="5060272" cy="3045042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2626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504" y="22930"/>
            <a:ext cx="8923069" cy="6676261"/>
            <a:chOff x="107504" y="22930"/>
            <a:chExt cx="8923069" cy="6676261"/>
          </a:xfrm>
        </p:grpSpPr>
        <p:pic>
          <p:nvPicPr>
            <p:cNvPr id="2" name="Рисунок 1" descr="Письмо исходящее_ГОП_2023 - Microsoft Word (Сбой активации продукта)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47" t="22544" r="16602" b="16760"/>
            <a:stretch/>
          </p:blipFill>
          <p:spPr>
            <a:xfrm>
              <a:off x="107504" y="22930"/>
              <a:ext cx="6337445" cy="3818145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</p:pic>
        <p:pic>
          <p:nvPicPr>
            <p:cNvPr id="3" name="Рисунок 2" descr="Письмо исходящее_ГОП_2023 - Microsoft Word (Сбой активации продукта)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3" t="18629" r="16699" b="30821"/>
            <a:stretch/>
          </p:blipFill>
          <p:spPr>
            <a:xfrm>
              <a:off x="1639133" y="2996952"/>
              <a:ext cx="7391440" cy="3702239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5127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icrosoft Excel (Сбой активации продукта) - Форма мониторинга_Графики проверочных работ 20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t="15959"/>
          <a:stretch/>
        </p:blipFill>
        <p:spPr>
          <a:xfrm>
            <a:off x="-74730" y="908719"/>
            <a:ext cx="9327250" cy="524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5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804" y="377280"/>
            <a:ext cx="9140196" cy="6480720"/>
            <a:chOff x="3804" y="377280"/>
            <a:chExt cx="9140196" cy="6480720"/>
          </a:xfrm>
        </p:grpSpPr>
        <p:pic>
          <p:nvPicPr>
            <p:cNvPr id="2" name="Рисунок 1" descr="Microsoft Excel (Сбой активации продукта) - График оценочных процедур 2 полугодие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4" t="15604" r="25728" b="1986"/>
            <a:stretch/>
          </p:blipFill>
          <p:spPr>
            <a:xfrm>
              <a:off x="3804" y="377280"/>
              <a:ext cx="9140196" cy="6480720"/>
            </a:xfrm>
            <a:prstGeom prst="rect">
              <a:avLst/>
            </a:prstGeom>
          </p:spPr>
        </p:pic>
        <p:grpSp>
          <p:nvGrpSpPr>
            <p:cNvPr id="6" name="Группа 5"/>
            <p:cNvGrpSpPr/>
            <p:nvPr/>
          </p:nvGrpSpPr>
          <p:grpSpPr>
            <a:xfrm>
              <a:off x="4283970" y="908720"/>
              <a:ext cx="4680518" cy="3672408"/>
              <a:chOff x="4283970" y="908720"/>
              <a:chExt cx="4680518" cy="3672408"/>
            </a:xfrm>
          </p:grpSpPr>
          <p:sp>
            <p:nvSpPr>
              <p:cNvPr id="3" name="Овал 2"/>
              <p:cNvSpPr/>
              <p:nvPr/>
            </p:nvSpPr>
            <p:spPr>
              <a:xfrm>
                <a:off x="4283970" y="1916832"/>
                <a:ext cx="1224136" cy="216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Овал 3"/>
              <p:cNvSpPr/>
              <p:nvPr/>
            </p:nvSpPr>
            <p:spPr>
              <a:xfrm>
                <a:off x="7740352" y="4149080"/>
                <a:ext cx="1224136" cy="216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Овал 4"/>
              <p:cNvSpPr/>
              <p:nvPr/>
            </p:nvSpPr>
            <p:spPr>
              <a:xfrm>
                <a:off x="4721936" y="908720"/>
                <a:ext cx="288032" cy="3672408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251520" y="4468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Пример</a:t>
            </a:r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1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g\Desktop\26-11-2018_14-14-51\Press voll_3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2" y="-15723"/>
            <a:ext cx="6311053" cy="687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72200" y="4077072"/>
            <a:ext cx="28408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Контактная информация:</a:t>
            </a:r>
          </a:p>
          <a:p>
            <a:r>
              <a:rPr lang="ru-RU" alt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Зайцева </a:t>
            </a:r>
            <a:endParaRPr lang="ru-RU" altLang="ru-RU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alt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Наталия </a:t>
            </a:r>
            <a:r>
              <a:rPr lang="ru-RU" alt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Владимировна</a:t>
            </a:r>
          </a:p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Тел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.: +7 (4852)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23-0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79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E-</a:t>
            </a:r>
            <a:r>
              <a:rPr lang="ru-R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mail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600" dirty="0" smtClean="0">
                <a:solidFill>
                  <a:srgbClr val="0000CC"/>
                </a:solidFill>
              </a:rPr>
              <a:t>znataliy</a:t>
            </a:r>
            <a:r>
              <a:rPr lang="en-US" sz="1600" b="1" dirty="0" smtClean="0">
                <a:solidFill>
                  <a:srgbClr val="0000CC"/>
                </a:solidFill>
              </a:rPr>
              <a:t>_</a:t>
            </a:r>
            <a:r>
              <a:rPr lang="en-US" sz="1600" dirty="0" smtClean="0">
                <a:solidFill>
                  <a:srgbClr val="0000CC"/>
                </a:solidFill>
              </a:rPr>
              <a:t>72</a:t>
            </a:r>
            <a:r>
              <a:rPr lang="ru-RU" sz="1600" dirty="0" smtClean="0">
                <a:solidFill>
                  <a:srgbClr val="0000CC"/>
                </a:solidFill>
              </a:rPr>
              <a:t>@</a:t>
            </a:r>
            <a:r>
              <a:rPr lang="en-US" sz="1600" dirty="0" smtClean="0">
                <a:solidFill>
                  <a:srgbClr val="0000CC"/>
                </a:solidFill>
              </a:rPr>
              <a:t>mail</a:t>
            </a:r>
            <a:r>
              <a:rPr lang="ru-RU" sz="1600" dirty="0" smtClean="0">
                <a:solidFill>
                  <a:srgbClr val="0000CC"/>
                </a:solidFill>
              </a:rPr>
              <a:t>.</a:t>
            </a:r>
            <a:r>
              <a:rPr lang="ru-RU" sz="1600" dirty="0" err="1" smtClean="0">
                <a:solidFill>
                  <a:srgbClr val="0000CC"/>
                </a:solidFill>
              </a:rPr>
              <a:t>ru</a:t>
            </a:r>
            <a:endParaRPr lang="ru-RU" sz="1600" dirty="0" smtClean="0">
              <a:solidFill>
                <a:srgbClr val="0000CC"/>
              </a:solidFill>
            </a:endParaRPr>
          </a:p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Сайт: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www.iro.yar.ru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1484784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Благодарю 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за внимание!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6372200" y="260649"/>
            <a:ext cx="2736304" cy="360040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8" name="Picture 14" descr="http://qrcoder.ru/code/?http%3A%2F%2Fwww.iro.yar.ru%2Findex.php%3Fid%3D39&amp;2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33256"/>
            <a:ext cx="920874" cy="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60629" y="-1572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1.2023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64</Words>
  <Application>Microsoft Office PowerPoint</Application>
  <PresentationFormat>Экран (4:3)</PresentationFormat>
  <Paragraphs>15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Мониторинг размещения графиков оценочных процедур  ОО  в 2022/2023 учебном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Наталия Владимировна Зайцева</cp:lastModifiedBy>
  <cp:revision>12</cp:revision>
  <dcterms:created xsi:type="dcterms:W3CDTF">2023-01-10T18:53:29Z</dcterms:created>
  <dcterms:modified xsi:type="dcterms:W3CDTF">2023-01-11T14:19:59Z</dcterms:modified>
</cp:coreProperties>
</file>