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izina\Desktop\&#1050;%20&#1076;&#1086;&#1082;&#1083;&#1072;&#1076;&#1091;%20&#1086;%20&#1082;&#1086;&#1085;&#1082;&#1091;&#1088;&#1089;&#1072;&#109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izina\Desktop\&#1050;%20&#1076;&#1086;&#1082;&#1083;&#1072;&#1076;&#1091;%20&#1086;%20&#1082;&#1086;&#1085;&#1082;&#1091;&#1088;&#1089;&#1072;&#109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izina\Desktop\&#1050;%20&#1076;&#1086;&#1082;&#1083;&#1072;&#1076;&#1091;%20&#1086;%20&#1082;&#1086;&#1085;&#1082;&#1091;&#1088;&#1089;&#1072;&#109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>
                <a:effectLst/>
              </a:rPr>
              <a:t>Количество участий педагогов района в областных этапах и региональных конкурсах профессионального мастерства</a:t>
            </a:r>
            <a:endParaRPr lang="ru-RU" sz="18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Лист1!$B$3:$B$22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Гаврилов-Ямский</c:v>
                </c:pt>
                <c:pt idx="4">
                  <c:v>Даниловский</c:v>
                </c:pt>
                <c:pt idx="5">
                  <c:v>Любимский</c:v>
                </c:pt>
                <c:pt idx="6">
                  <c:v>Мышкинский</c:v>
                </c:pt>
                <c:pt idx="7">
                  <c:v>Некоузский</c:v>
                </c:pt>
                <c:pt idx="8">
                  <c:v>Некрасовский</c:v>
                </c:pt>
                <c:pt idx="9">
                  <c:v>Первомайский</c:v>
                </c:pt>
                <c:pt idx="10">
                  <c:v>Переславский</c:v>
                </c:pt>
                <c:pt idx="11">
                  <c:v>г. Переславль-Залесский</c:v>
                </c:pt>
                <c:pt idx="12">
                  <c:v>Пошехонский</c:v>
                </c:pt>
                <c:pt idx="13">
                  <c:v>Ростовский</c:v>
                </c:pt>
                <c:pt idx="14">
                  <c:v>г. Рыбинск  </c:v>
                </c:pt>
                <c:pt idx="15">
                  <c:v>Рыбинский МР</c:v>
                </c:pt>
                <c:pt idx="16">
                  <c:v>Тутаевский</c:v>
                </c:pt>
                <c:pt idx="17">
                  <c:v>Угличский</c:v>
                </c:pt>
                <c:pt idx="18">
                  <c:v>Ярославский</c:v>
                </c:pt>
                <c:pt idx="19">
                  <c:v>г. Ярославль</c:v>
                </c:pt>
              </c:strCache>
            </c:strRef>
          </c:cat>
          <c:val>
            <c:numRef>
              <c:f>Лист1!$C$3:$C$22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34</c:v>
                </c:pt>
                <c:pt idx="4">
                  <c:v>9</c:v>
                </c:pt>
                <c:pt idx="5">
                  <c:v>25</c:v>
                </c:pt>
                <c:pt idx="6">
                  <c:v>3</c:v>
                </c:pt>
                <c:pt idx="7">
                  <c:v>8</c:v>
                </c:pt>
                <c:pt idx="8">
                  <c:v>13</c:v>
                </c:pt>
                <c:pt idx="9">
                  <c:v>8</c:v>
                </c:pt>
                <c:pt idx="10">
                  <c:v>4</c:v>
                </c:pt>
                <c:pt idx="11">
                  <c:v>18</c:v>
                </c:pt>
                <c:pt idx="12">
                  <c:v>16</c:v>
                </c:pt>
                <c:pt idx="13">
                  <c:v>25</c:v>
                </c:pt>
                <c:pt idx="14">
                  <c:v>46</c:v>
                </c:pt>
                <c:pt idx="15">
                  <c:v>25</c:v>
                </c:pt>
                <c:pt idx="16">
                  <c:v>34</c:v>
                </c:pt>
                <c:pt idx="17">
                  <c:v>29</c:v>
                </c:pt>
                <c:pt idx="18">
                  <c:v>26</c:v>
                </c:pt>
                <c:pt idx="19">
                  <c:v>114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2084864"/>
        <c:axId val="92098944"/>
      </c:barChart>
      <c:catAx>
        <c:axId val="92084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92098944"/>
        <c:crosses val="autoZero"/>
        <c:auto val="1"/>
        <c:lblAlgn val="ctr"/>
        <c:lblOffset val="100"/>
        <c:noMultiLvlLbl val="0"/>
      </c:catAx>
      <c:valAx>
        <c:axId val="92098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084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/>
              <a:t>Доля участников областных (региональных) конкурсов от общего числа педагогических работников района  (%)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Лист3!$C$1</c:f>
              <c:strCache>
                <c:ptCount val="1"/>
                <c:pt idx="0">
                  <c:v>Доля участников областных (региональных) конкурсов от общего числа педагогических работников района  (%)</c:v>
                </c:pt>
              </c:strCache>
            </c:strRef>
          </c:tx>
          <c:invertIfNegative val="0"/>
          <c:cat>
            <c:strRef>
              <c:f>Лист3!$B$2:$B$22</c:f>
              <c:strCache>
                <c:ptCount val="21"/>
                <c:pt idx="1">
                  <c:v>Большесельский</c:v>
                </c:pt>
                <c:pt idx="2">
                  <c:v>Борисоглебский</c:v>
                </c:pt>
                <c:pt idx="3">
                  <c:v>Брейтовский</c:v>
                </c:pt>
                <c:pt idx="4">
                  <c:v>Гаврилов-Ямский</c:v>
                </c:pt>
                <c:pt idx="5">
                  <c:v>Даниловский</c:v>
                </c:pt>
                <c:pt idx="6">
                  <c:v>Любимский</c:v>
                </c:pt>
                <c:pt idx="7">
                  <c:v>Мышкинский</c:v>
                </c:pt>
                <c:pt idx="8">
                  <c:v>Некоузский</c:v>
                </c:pt>
                <c:pt idx="9">
                  <c:v>Некрасовский</c:v>
                </c:pt>
                <c:pt idx="10">
                  <c:v>Первомайский</c:v>
                </c:pt>
                <c:pt idx="11">
                  <c:v>Переславский</c:v>
                </c:pt>
                <c:pt idx="12">
                  <c:v>г. Переславль-Залесский</c:v>
                </c:pt>
                <c:pt idx="13">
                  <c:v>Пошехонский</c:v>
                </c:pt>
                <c:pt idx="14">
                  <c:v>Ростовский</c:v>
                </c:pt>
                <c:pt idx="15">
                  <c:v>г. Рыбинск  </c:v>
                </c:pt>
                <c:pt idx="16">
                  <c:v>Рыбинский МР</c:v>
                </c:pt>
                <c:pt idx="17">
                  <c:v>Тутаевский</c:v>
                </c:pt>
                <c:pt idx="18">
                  <c:v>Угличский</c:v>
                </c:pt>
                <c:pt idx="19">
                  <c:v>Ярославский</c:v>
                </c:pt>
                <c:pt idx="20">
                  <c:v>г. Ярославль</c:v>
                </c:pt>
              </c:strCache>
            </c:strRef>
          </c:cat>
          <c:val>
            <c:numRef>
              <c:f>Лист3!$C$2:$C$22</c:f>
              <c:numCache>
                <c:formatCode>General</c:formatCode>
                <c:ptCount val="21"/>
                <c:pt idx="1">
                  <c:v>1.7</c:v>
                </c:pt>
                <c:pt idx="2">
                  <c:v>2.2999999999999998</c:v>
                </c:pt>
                <c:pt idx="3">
                  <c:v>2</c:v>
                </c:pt>
                <c:pt idx="4">
                  <c:v>14</c:v>
                </c:pt>
                <c:pt idx="5">
                  <c:v>3.3</c:v>
                </c:pt>
                <c:pt idx="6">
                  <c:v>18.8</c:v>
                </c:pt>
                <c:pt idx="7">
                  <c:v>2.6</c:v>
                </c:pt>
                <c:pt idx="8">
                  <c:v>3.9</c:v>
                </c:pt>
                <c:pt idx="9">
                  <c:v>6.5</c:v>
                </c:pt>
                <c:pt idx="10">
                  <c:v>5.3</c:v>
                </c:pt>
                <c:pt idx="11">
                  <c:v>2.2999999999999998</c:v>
                </c:pt>
                <c:pt idx="12">
                  <c:v>7.3</c:v>
                </c:pt>
                <c:pt idx="13">
                  <c:v>8.6</c:v>
                </c:pt>
                <c:pt idx="14">
                  <c:v>4.4000000000000004</c:v>
                </c:pt>
                <c:pt idx="15">
                  <c:v>3.7</c:v>
                </c:pt>
                <c:pt idx="16">
                  <c:v>8.6</c:v>
                </c:pt>
                <c:pt idx="17">
                  <c:v>7.6</c:v>
                </c:pt>
                <c:pt idx="18">
                  <c:v>6.2</c:v>
                </c:pt>
                <c:pt idx="19">
                  <c:v>4</c:v>
                </c:pt>
                <c:pt idx="20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2673536"/>
        <c:axId val="92675072"/>
      </c:barChart>
      <c:catAx>
        <c:axId val="92673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92675072"/>
        <c:crosses val="autoZero"/>
        <c:auto val="1"/>
        <c:lblAlgn val="ctr"/>
        <c:lblOffset val="100"/>
        <c:noMultiLvlLbl val="0"/>
      </c:catAx>
      <c:valAx>
        <c:axId val="92675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67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b="1" dirty="0">
                <a:effectLst/>
              </a:rPr>
              <a:t>Участие муниципальных районов в областных этапах и региональных конкурсах профессионального мастерства </a:t>
            </a:r>
            <a:endParaRPr lang="ru-RU" sz="2400" b="1" dirty="0" smtClean="0">
              <a:effectLst/>
            </a:endParaRPr>
          </a:p>
          <a:p>
            <a:pPr>
              <a:defRPr/>
            </a:pPr>
            <a:r>
              <a:rPr lang="ru-RU" sz="2400" b="1" dirty="0" smtClean="0">
                <a:effectLst/>
              </a:rPr>
              <a:t>(</a:t>
            </a:r>
            <a:r>
              <a:rPr lang="ru-RU" sz="2400" b="1" dirty="0">
                <a:effectLst/>
              </a:rPr>
              <a:t>2009 - 2013 гг.)</a:t>
            </a:r>
            <a:endParaRPr lang="ru-RU" sz="24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Количество участий в областных этапах и региональных конкурсах профессионального мастерства</c:v>
                </c:pt>
              </c:strCache>
            </c:strRef>
          </c:tx>
          <c:invertIfNegative val="0"/>
          <c:cat>
            <c:strRef>
              <c:f>Лист2!$B$2:$B$22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Гаврилов-Ямский</c:v>
                </c:pt>
                <c:pt idx="4">
                  <c:v>Даниловский</c:v>
                </c:pt>
                <c:pt idx="5">
                  <c:v>Любимский</c:v>
                </c:pt>
                <c:pt idx="6">
                  <c:v>Мышкинский</c:v>
                </c:pt>
                <c:pt idx="7">
                  <c:v>Некоузский</c:v>
                </c:pt>
                <c:pt idx="8">
                  <c:v>Некрасовский</c:v>
                </c:pt>
                <c:pt idx="9">
                  <c:v>Первомайский</c:v>
                </c:pt>
                <c:pt idx="10">
                  <c:v>Переславский</c:v>
                </c:pt>
                <c:pt idx="11">
                  <c:v>г. Переславль-Залесский</c:v>
                </c:pt>
                <c:pt idx="12">
                  <c:v>Пошехонский</c:v>
                </c:pt>
                <c:pt idx="13">
                  <c:v>Ростовский</c:v>
                </c:pt>
                <c:pt idx="14">
                  <c:v>г. Рыбинск  </c:v>
                </c:pt>
                <c:pt idx="15">
                  <c:v>Рыбинский МР</c:v>
                </c:pt>
                <c:pt idx="16">
                  <c:v>Тутаевский</c:v>
                </c:pt>
                <c:pt idx="17">
                  <c:v>Угличский</c:v>
                </c:pt>
                <c:pt idx="18">
                  <c:v>Ярославский</c:v>
                </c:pt>
                <c:pt idx="19">
                  <c:v>г. Ярославль</c:v>
                </c:pt>
              </c:strCache>
            </c:strRef>
          </c:cat>
          <c:val>
            <c:numRef>
              <c:f>Лист2!$C$2:$C$22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34</c:v>
                </c:pt>
                <c:pt idx="4">
                  <c:v>9</c:v>
                </c:pt>
                <c:pt idx="5">
                  <c:v>25</c:v>
                </c:pt>
                <c:pt idx="6">
                  <c:v>3</c:v>
                </c:pt>
                <c:pt idx="7">
                  <c:v>8</c:v>
                </c:pt>
                <c:pt idx="8">
                  <c:v>13</c:v>
                </c:pt>
                <c:pt idx="9">
                  <c:v>8</c:v>
                </c:pt>
                <c:pt idx="10">
                  <c:v>4</c:v>
                </c:pt>
                <c:pt idx="11">
                  <c:v>18</c:v>
                </c:pt>
                <c:pt idx="12">
                  <c:v>16</c:v>
                </c:pt>
                <c:pt idx="13">
                  <c:v>25</c:v>
                </c:pt>
                <c:pt idx="14">
                  <c:v>46</c:v>
                </c:pt>
                <c:pt idx="15">
                  <c:v>25</c:v>
                </c:pt>
                <c:pt idx="16">
                  <c:v>34</c:v>
                </c:pt>
                <c:pt idx="17">
                  <c:v>29</c:v>
                </c:pt>
                <c:pt idx="18">
                  <c:v>26</c:v>
                </c:pt>
                <c:pt idx="19">
                  <c:v>114</c:v>
                </c:pt>
              </c:numCache>
            </c:numRef>
          </c:val>
        </c:ser>
        <c:ser>
          <c:idx val="1"/>
          <c:order val="1"/>
          <c:tx>
            <c:strRef>
              <c:f>Лист2!$D$1</c:f>
              <c:strCache>
                <c:ptCount val="1"/>
                <c:pt idx="0">
                  <c:v>Доля участников областных (региональных) конкурсов от общего числа педагогических работников района  (%)</c:v>
                </c:pt>
              </c:strCache>
            </c:strRef>
          </c:tx>
          <c:invertIfNegative val="0"/>
          <c:cat>
            <c:strRef>
              <c:f>Лист2!$B$2:$B$22</c:f>
              <c:strCache>
                <c:ptCount val="20"/>
                <c:pt idx="0">
                  <c:v>Большесельский</c:v>
                </c:pt>
                <c:pt idx="1">
                  <c:v>Борисоглебский</c:v>
                </c:pt>
                <c:pt idx="2">
                  <c:v>Брейтовский</c:v>
                </c:pt>
                <c:pt idx="3">
                  <c:v>Гаврилов-Ямский</c:v>
                </c:pt>
                <c:pt idx="4">
                  <c:v>Даниловский</c:v>
                </c:pt>
                <c:pt idx="5">
                  <c:v>Любимский</c:v>
                </c:pt>
                <c:pt idx="6">
                  <c:v>Мышкинский</c:v>
                </c:pt>
                <c:pt idx="7">
                  <c:v>Некоузский</c:v>
                </c:pt>
                <c:pt idx="8">
                  <c:v>Некрасовский</c:v>
                </c:pt>
                <c:pt idx="9">
                  <c:v>Первомайский</c:v>
                </c:pt>
                <c:pt idx="10">
                  <c:v>Переславский</c:v>
                </c:pt>
                <c:pt idx="11">
                  <c:v>г. Переславль-Залесский</c:v>
                </c:pt>
                <c:pt idx="12">
                  <c:v>Пошехонский</c:v>
                </c:pt>
                <c:pt idx="13">
                  <c:v>Ростовский</c:v>
                </c:pt>
                <c:pt idx="14">
                  <c:v>г. Рыбинск  </c:v>
                </c:pt>
                <c:pt idx="15">
                  <c:v>Рыбинский МР</c:v>
                </c:pt>
                <c:pt idx="16">
                  <c:v>Тутаевский</c:v>
                </c:pt>
                <c:pt idx="17">
                  <c:v>Угличский</c:v>
                </c:pt>
                <c:pt idx="18">
                  <c:v>Ярославский</c:v>
                </c:pt>
                <c:pt idx="19">
                  <c:v>г. Ярославль</c:v>
                </c:pt>
              </c:strCache>
            </c:strRef>
          </c:cat>
          <c:val>
            <c:numRef>
              <c:f>Лист2!$D$2:$D$22</c:f>
              <c:numCache>
                <c:formatCode>General</c:formatCode>
                <c:ptCount val="20"/>
                <c:pt idx="0">
                  <c:v>1.7</c:v>
                </c:pt>
                <c:pt idx="1">
                  <c:v>2.2999999999999998</c:v>
                </c:pt>
                <c:pt idx="2">
                  <c:v>2</c:v>
                </c:pt>
                <c:pt idx="3">
                  <c:v>14</c:v>
                </c:pt>
                <c:pt idx="4">
                  <c:v>3.3</c:v>
                </c:pt>
                <c:pt idx="5">
                  <c:v>18.8</c:v>
                </c:pt>
                <c:pt idx="6">
                  <c:v>2.6</c:v>
                </c:pt>
                <c:pt idx="7">
                  <c:v>3.9</c:v>
                </c:pt>
                <c:pt idx="8">
                  <c:v>6.5</c:v>
                </c:pt>
                <c:pt idx="9">
                  <c:v>5.3</c:v>
                </c:pt>
                <c:pt idx="10">
                  <c:v>2.2999999999999998</c:v>
                </c:pt>
                <c:pt idx="11">
                  <c:v>7.3</c:v>
                </c:pt>
                <c:pt idx="12">
                  <c:v>8.6</c:v>
                </c:pt>
                <c:pt idx="13">
                  <c:v>4.4000000000000004</c:v>
                </c:pt>
                <c:pt idx="14">
                  <c:v>3.7</c:v>
                </c:pt>
                <c:pt idx="15">
                  <c:v>8.6</c:v>
                </c:pt>
                <c:pt idx="16">
                  <c:v>7.6</c:v>
                </c:pt>
                <c:pt idx="17">
                  <c:v>6.2</c:v>
                </c:pt>
                <c:pt idx="18">
                  <c:v>4</c:v>
                </c:pt>
                <c:pt idx="1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2720512"/>
        <c:axId val="92726400"/>
      </c:barChart>
      <c:catAx>
        <c:axId val="92720512"/>
        <c:scaling>
          <c:orientation val="minMax"/>
        </c:scaling>
        <c:delete val="0"/>
        <c:axPos val="b"/>
        <c:majorTickMark val="none"/>
        <c:minorTickMark val="none"/>
        <c:tickLblPos val="nextTo"/>
        <c:crossAx val="92726400"/>
        <c:crosses val="autoZero"/>
        <c:auto val="1"/>
        <c:lblAlgn val="ctr"/>
        <c:lblOffset val="100"/>
        <c:noMultiLvlLbl val="0"/>
      </c:catAx>
      <c:valAx>
        <c:axId val="927264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92720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3586659876470667E-2"/>
          <c:y val="0.88153237064058865"/>
          <c:w val="0.91448505503976185"/>
          <c:h val="0.105222593944585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3614F-BE34-4A9B-BF5A-22B90CAB728F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A1530-A61F-4E7B-BEE6-53DB30855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0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CC2D-CAE9-4F81-99F9-C2F35B55CD56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EEF5-D40B-4A01-BE78-F8681BFCC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4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BEEF5-D40B-4A01-BE78-F8681BFCC4B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94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BEEF5-D40B-4A01-BE78-F8681BFCC4B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9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AD92ED-72F0-4D9B-8502-8B9C8046B511}" type="datetimeFigureOut">
              <a:rPr lang="ru-RU" smtClean="0"/>
              <a:t>26.03.2014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ED5CCC-ABE7-4988-8BE1-CFF8A50377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http://metodistsv.org/files/konkurs_prof/konku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628800"/>
            <a:ext cx="885698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ru-RU" altLang="ru-RU" sz="2600" b="1" dirty="0" smtClean="0">
                <a:solidFill>
                  <a:srgbClr val="7030A0"/>
                </a:solidFill>
              </a:rPr>
              <a:t>Ярославль, 20</a:t>
            </a:r>
            <a:r>
              <a:rPr lang="en-US" altLang="ru-RU" sz="2600" b="1" dirty="0" smtClean="0">
                <a:solidFill>
                  <a:srgbClr val="7030A0"/>
                </a:solidFill>
              </a:rPr>
              <a:t>14</a:t>
            </a:r>
            <a:endParaRPr lang="ru-RU" altLang="ru-RU" sz="2600" b="1" dirty="0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endParaRPr lang="en-US" altLang="ru-RU" b="1" dirty="0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ru-RU" sz="20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©</a:t>
            </a:r>
            <a:r>
              <a:rPr lang="ru-RU" altLang="ru-RU" sz="20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С.И. </a:t>
            </a:r>
            <a:r>
              <a:rPr lang="ru-RU" altLang="ru-RU" sz="20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Курицина</a:t>
            </a:r>
            <a:r>
              <a:rPr lang="ru-RU" altLang="ru-RU" sz="20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старший методист </a:t>
            </a:r>
            <a:r>
              <a:rPr lang="en-US" altLang="ru-RU" sz="20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0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ГОАУ ЯО ИРО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Конкурсы профессионального мастерства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как</a:t>
            </a:r>
            <a:r>
              <a:rPr lang="ru-RU" sz="2800" dirty="0" smtClean="0"/>
              <a:t> </a:t>
            </a:r>
            <a:r>
              <a:rPr lang="ru-RU" sz="2800" b="1" dirty="0" smtClean="0"/>
              <a:t>средство повышения уровня </a:t>
            </a:r>
            <a:br>
              <a:rPr lang="ru-RU" sz="2800" b="1" dirty="0" smtClean="0"/>
            </a:br>
            <a:r>
              <a:rPr lang="ru-RU" sz="2800" b="1" dirty="0" smtClean="0"/>
              <a:t>педагогической компетентности участников</a:t>
            </a:r>
            <a:br>
              <a:rPr lang="ru-RU" sz="2800" b="1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936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«Лучший учитель</a:t>
            </a:r>
            <a:r>
              <a:rPr lang="ru-RU" dirty="0" smtClean="0"/>
              <a:t>»; </a:t>
            </a:r>
            <a:endParaRPr lang="ru-RU" dirty="0"/>
          </a:p>
          <a:p>
            <a:pPr lvl="0"/>
            <a:r>
              <a:rPr lang="ru-RU" dirty="0"/>
              <a:t>«Лучший классный руководитель</a:t>
            </a:r>
            <a:r>
              <a:rPr lang="ru-RU" dirty="0" smtClean="0"/>
              <a:t>»; </a:t>
            </a:r>
            <a:endParaRPr lang="ru-RU" dirty="0"/>
          </a:p>
          <a:p>
            <a:pPr lvl="0"/>
            <a:r>
              <a:rPr lang="ru-RU" dirty="0"/>
              <a:t>«Лучший педагог-организатор </a:t>
            </a:r>
            <a:r>
              <a:rPr lang="ru-RU" dirty="0" smtClean="0"/>
              <a:t>школы»;</a:t>
            </a:r>
          </a:p>
          <a:p>
            <a:pPr lvl="0"/>
            <a:r>
              <a:rPr lang="ru-RU" dirty="0" smtClean="0"/>
              <a:t>«Лучший наставник»;</a:t>
            </a:r>
          </a:p>
          <a:p>
            <a:pPr lvl="0"/>
            <a:r>
              <a:rPr lang="ru-RU" dirty="0" smtClean="0"/>
              <a:t>«Лучший руководитель </a:t>
            </a:r>
            <a:r>
              <a:rPr lang="ru-RU" dirty="0" err="1" smtClean="0"/>
              <a:t>методобъединения</a:t>
            </a:r>
            <a:r>
              <a:rPr lang="ru-RU" dirty="0" smtClean="0"/>
              <a:t>»;</a:t>
            </a:r>
          </a:p>
          <a:p>
            <a:pPr lvl="0"/>
            <a:r>
              <a:rPr lang="ru-RU" dirty="0" smtClean="0"/>
              <a:t>«Лучший педагог-исследователь»;</a:t>
            </a:r>
          </a:p>
          <a:p>
            <a:pPr lvl="0"/>
            <a:r>
              <a:rPr lang="ru-RU" dirty="0"/>
              <a:t>«За вклад в развитие школы»;</a:t>
            </a:r>
          </a:p>
          <a:p>
            <a:pPr lvl="0"/>
            <a:r>
              <a:rPr lang="ru-RU" dirty="0"/>
              <a:t>«За вклад в развитие воспитательной работы»;</a:t>
            </a:r>
          </a:p>
          <a:p>
            <a:pPr lvl="0"/>
            <a:r>
              <a:rPr lang="ru-RU" dirty="0"/>
              <a:t>«За развитие системы образования района» и др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Номинации на уровне образовательного учреждения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4540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600" dirty="0" smtClean="0"/>
              <a:t>содержания и сложности конкурсных заданий;</a:t>
            </a:r>
          </a:p>
          <a:p>
            <a:pPr lvl="0"/>
            <a:r>
              <a:rPr lang="ru-RU" sz="3600" dirty="0" smtClean="0"/>
              <a:t>условий конкурса;</a:t>
            </a:r>
          </a:p>
          <a:p>
            <a:pPr lvl="0"/>
            <a:r>
              <a:rPr lang="ru-RU" sz="3600" dirty="0" smtClean="0"/>
              <a:t>порядка выдвижения участников;</a:t>
            </a:r>
          </a:p>
          <a:p>
            <a:pPr lvl="0"/>
            <a:r>
              <a:rPr lang="ru-RU" sz="3600" dirty="0" smtClean="0"/>
              <a:t>метода определения победителей;</a:t>
            </a:r>
          </a:p>
          <a:p>
            <a:pPr lvl="0"/>
            <a:r>
              <a:rPr lang="ru-RU" sz="3600" dirty="0" smtClean="0"/>
              <a:t>вознаграждения лауреатов.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Решение вопроса зависит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3430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выявление </a:t>
            </a:r>
            <a:r>
              <a:rPr lang="ru-RU" sz="3200" dirty="0"/>
              <a:t>наиболее перспективного педагогического опыта;</a:t>
            </a:r>
          </a:p>
          <a:p>
            <a:pPr lvl="0"/>
            <a:r>
              <a:rPr lang="ru-RU" sz="3200" dirty="0" smtClean="0"/>
              <a:t>стимулирование </a:t>
            </a:r>
            <a:r>
              <a:rPr lang="ru-RU" sz="3200" dirty="0"/>
              <a:t>деятельности по решению проблем района;</a:t>
            </a:r>
          </a:p>
          <a:p>
            <a:pPr lvl="0"/>
            <a:r>
              <a:rPr lang="ru-RU" sz="3200" dirty="0" smtClean="0"/>
              <a:t>формирование </a:t>
            </a:r>
            <a:r>
              <a:rPr lang="ru-RU" sz="3200" dirty="0"/>
              <a:t>коллективных требований к работе кадров и др. </a:t>
            </a:r>
          </a:p>
          <a:p>
            <a:pPr marL="0" indent="0">
              <a:buNone/>
            </a:pP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Содержание конкурсов для решения конкретных  задач муниципального района: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35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71257"/>
              </p:ext>
            </p:extLst>
          </p:nvPr>
        </p:nvGraphicFramePr>
        <p:xfrm>
          <a:off x="251520" y="908719"/>
          <a:ext cx="8640961" cy="5885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699"/>
                <a:gridCol w="2504645"/>
                <a:gridCol w="2808312"/>
                <a:gridCol w="2736305"/>
              </a:tblGrid>
              <a:tr h="1032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район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участий в областных этапах и региональных конкурсах профессионального мастерства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(кол-во чел.)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участников областных (региональных) конкурсов от общего числа педагогических работников района  (%)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Большесельский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Борисоглебский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Брейтовский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Гаврилов-Ямский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Даниловский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Любимский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Мышкинский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56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Некоузский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Некрасовский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6,5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Первомайский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Переславский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Переславль-Залесский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Пошехонский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Ростовский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Рыбинск 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Рыбинский МР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Тутаевский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Угличский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Ярославский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2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Ярославль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  <a:tr h="277003">
                <a:tc>
                  <a:txBody>
                    <a:bodyPr/>
                    <a:lstStyle/>
                    <a:p>
                      <a:pPr indent="53340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445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30" marR="5603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lvl="0"/>
            <a:r>
              <a:rPr lang="ru-RU" altLang="ru-RU" sz="16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участий муниципальных районов </a:t>
            </a:r>
            <a:r>
              <a:rPr lang="ru-RU" altLang="ru-RU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lang="ru-RU" altLang="ru-RU" sz="16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областных этапах и региональных конкурсах профессионального </a:t>
            </a:r>
            <a:r>
              <a:rPr lang="ru-RU" alt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мастерства</a:t>
            </a:r>
            <a:r>
              <a:rPr lang="en-US" alt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(2009-2014 </a:t>
            </a:r>
            <a:r>
              <a:rPr lang="ru-RU" altLang="ru-RU" sz="1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гг.)</a:t>
            </a:r>
            <a:r>
              <a:rPr lang="ru-RU" alt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87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638214"/>
              </p:ext>
            </p:extLst>
          </p:nvPr>
        </p:nvGraphicFramePr>
        <p:xfrm>
          <a:off x="539552" y="404664"/>
          <a:ext cx="813690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69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830473"/>
              </p:ext>
            </p:extLst>
          </p:nvPr>
        </p:nvGraphicFramePr>
        <p:xfrm>
          <a:off x="611561" y="404664"/>
          <a:ext cx="8064896" cy="619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657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812593"/>
              </p:ext>
            </p:extLst>
          </p:nvPr>
        </p:nvGraphicFramePr>
        <p:xfrm>
          <a:off x="539552" y="552450"/>
          <a:ext cx="8064896" cy="6044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50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348880"/>
            <a:ext cx="8856984" cy="3777283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изменение </a:t>
            </a:r>
            <a:r>
              <a:rPr lang="ru-RU" sz="2000" dirty="0"/>
              <a:t>подходов к организации методической работы с педагогами и руководителями как </a:t>
            </a:r>
            <a:r>
              <a:rPr lang="ru-RU" sz="2000" dirty="0" smtClean="0"/>
              <a:t>системы; </a:t>
            </a:r>
            <a:r>
              <a:rPr lang="ru-RU" sz="2000" dirty="0"/>
              <a:t>обеспечивающей соответствие новым требованиям; </a:t>
            </a:r>
          </a:p>
          <a:p>
            <a:pPr lvl="0"/>
            <a:r>
              <a:rPr lang="ru-RU" sz="2000" dirty="0" smtClean="0"/>
              <a:t>подходы </a:t>
            </a:r>
            <a:r>
              <a:rPr lang="ru-RU" sz="2000" dirty="0"/>
              <a:t>к ресурсному обеспечению организации конкурсных мероприятий;</a:t>
            </a:r>
          </a:p>
          <a:p>
            <a:pPr lvl="0"/>
            <a:r>
              <a:rPr lang="ru-RU" sz="2000" dirty="0" smtClean="0"/>
              <a:t>требования </a:t>
            </a:r>
            <a:r>
              <a:rPr lang="ru-RU" sz="2000" dirty="0"/>
              <a:t>к научно-методическому и организационному сопровождению педагогов и руководителей образовательных организаций в процессе подготовки и проведения </a:t>
            </a:r>
            <a:r>
              <a:rPr lang="ru-RU" sz="2000" dirty="0" smtClean="0"/>
              <a:t>конкурсов;</a:t>
            </a:r>
          </a:p>
          <a:p>
            <a:pPr lvl="0"/>
            <a:r>
              <a:rPr lang="ru-RU" sz="2000" dirty="0"/>
              <a:t>определение единых подходов к системе оценки уровня профессиональной компетентности педагогов и руководителей образовательных </a:t>
            </a:r>
            <a:r>
              <a:rPr lang="ru-RU" sz="2000" dirty="0" smtClean="0"/>
              <a:t>организаций;</a:t>
            </a:r>
          </a:p>
          <a:p>
            <a:pPr lvl="0"/>
            <a:r>
              <a:rPr lang="ru-RU" sz="2000" dirty="0" smtClean="0"/>
              <a:t>необходимость </a:t>
            </a:r>
            <a:r>
              <a:rPr lang="ru-RU" sz="2000" dirty="0"/>
              <a:t>создания интегративной модели конкурсов профессионального мастерства в Ярославской </a:t>
            </a:r>
            <a:r>
              <a:rPr lang="ru-RU" sz="2000" dirty="0" smtClean="0"/>
              <a:t>области. 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Вопросы для обсуждения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104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568952" cy="3561259"/>
          </a:xfrm>
        </p:spPr>
        <p:txBody>
          <a:bodyPr>
            <a:normAutofit/>
          </a:bodyPr>
          <a:lstStyle/>
          <a:p>
            <a:r>
              <a:rPr lang="ru-RU" sz="4000" dirty="0"/>
              <a:t>интеллигентность, </a:t>
            </a:r>
            <a:endParaRPr lang="ru-RU" sz="4000" dirty="0" smtClean="0"/>
          </a:p>
          <a:p>
            <a:r>
              <a:rPr lang="ru-RU" sz="4000" dirty="0" smtClean="0"/>
              <a:t>высокий </a:t>
            </a:r>
            <a:r>
              <a:rPr lang="ru-RU" sz="4000" dirty="0"/>
              <a:t>уровень образованности, </a:t>
            </a:r>
            <a:endParaRPr lang="ru-RU" sz="4000" dirty="0" smtClean="0"/>
          </a:p>
          <a:p>
            <a:r>
              <a:rPr lang="ru-RU" sz="4000" dirty="0" smtClean="0"/>
              <a:t>профессиональная компетентность</a:t>
            </a:r>
            <a:r>
              <a:rPr lang="ru-RU" sz="4000" dirty="0"/>
              <a:t>, </a:t>
            </a:r>
            <a:endParaRPr lang="ru-RU" sz="4000" dirty="0" smtClean="0"/>
          </a:p>
          <a:p>
            <a:r>
              <a:rPr lang="ru-RU" sz="4000" dirty="0" smtClean="0"/>
              <a:t>высокая </a:t>
            </a:r>
            <a:r>
              <a:rPr lang="ru-RU" sz="4000" dirty="0"/>
              <a:t>гражданственность.</a:t>
            </a:r>
          </a:p>
          <a:p>
            <a:pPr marL="0" indent="0">
              <a:buNone/>
            </a:pP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20880" cy="79695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Критерии </a:t>
            </a:r>
            <a:r>
              <a:rPr lang="ru-RU" sz="4000" b="1" dirty="0"/>
              <a:t>профессионального признания учителя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в </a:t>
            </a:r>
            <a:r>
              <a:rPr lang="ru-RU" sz="4000" b="1" dirty="0"/>
              <a:t>20-х годах XX </a:t>
            </a:r>
            <a:r>
              <a:rPr lang="ru-RU" sz="4000" b="1" dirty="0" smtClean="0"/>
              <a:t>века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5876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000" dirty="0" smtClean="0"/>
              <a:t>усиление </a:t>
            </a:r>
            <a:r>
              <a:rPr lang="ru-RU" sz="4000" dirty="0"/>
              <a:t>внимания общества к приоритетности проблем образования, </a:t>
            </a:r>
            <a:endParaRPr lang="ru-RU" sz="4000" dirty="0" smtClean="0"/>
          </a:p>
          <a:p>
            <a:r>
              <a:rPr lang="ru-RU" sz="4000" dirty="0" smtClean="0"/>
              <a:t>защита </a:t>
            </a:r>
            <a:r>
              <a:rPr lang="ru-RU" sz="4000" dirty="0"/>
              <a:t>интересов учительства, </a:t>
            </a:r>
            <a:endParaRPr lang="ru-RU" sz="4000" dirty="0" smtClean="0"/>
          </a:p>
          <a:p>
            <a:r>
              <a:rPr lang="ru-RU" sz="4000" dirty="0" smtClean="0"/>
              <a:t>профессионально-личностное самовыражение </a:t>
            </a:r>
            <a:r>
              <a:rPr lang="ru-RU" sz="4000" dirty="0"/>
              <a:t>каждого конкурсанта.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Ценностный </a:t>
            </a:r>
            <a:r>
              <a:rPr lang="ru-RU" b="1" dirty="0"/>
              <a:t>потенциал конкурса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 90-х годах XX 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97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развитие активной жизненной позиции, коммуникативных способностей, стремления к самосовершенствованию, самопознанию, </a:t>
            </a:r>
            <a:r>
              <a:rPr lang="ru-RU" dirty="0" err="1"/>
              <a:t>самоактуализации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создание благоприятной мотивационной среды для профессионального развития педагогов; </a:t>
            </a:r>
          </a:p>
          <a:p>
            <a:pPr lvl="0"/>
            <a:r>
              <a:rPr lang="ru-RU" dirty="0"/>
              <a:t>внедрение новых педагогических технологий в муниципальную и региональную сферы образования; </a:t>
            </a:r>
          </a:p>
          <a:p>
            <a:pPr lvl="0"/>
            <a:r>
              <a:rPr lang="ru-RU" dirty="0"/>
              <a:t>замена административных методов оценки членов коллектива на объективные, основанные на результатах и результативности профессиональной деятельности; </a:t>
            </a:r>
          </a:p>
          <a:p>
            <a:pPr lvl="0"/>
            <a:r>
              <a:rPr lang="ru-RU" dirty="0"/>
              <a:t>повышение рейтинга не только отдельного педагога, но и учреждения в целом; </a:t>
            </a:r>
          </a:p>
          <a:p>
            <a:pPr lvl="0"/>
            <a:r>
              <a:rPr lang="ru-RU" dirty="0"/>
              <a:t>развитие компетенций педагогов, их творческого потенциала, приобщение к исследовательской деятельности и др.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Положительные стороны конкурсов профессионального мастерства: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3491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59" cy="4176463"/>
          </a:xfrm>
        </p:spPr>
        <p:txBody>
          <a:bodyPr>
            <a:noAutofit/>
          </a:bodyPr>
          <a:lstStyle/>
          <a:p>
            <a:pPr lvl="0"/>
            <a:r>
              <a:rPr lang="ru-RU" sz="2600" dirty="0"/>
              <a:t>проблемы в организации трудового дня: учителю приходится уплотнять свой рабочий день и использовать массу личного времени для подготовки к конкурсу;</a:t>
            </a:r>
          </a:p>
          <a:p>
            <a:pPr lvl="0"/>
            <a:r>
              <a:rPr lang="ru-RU" sz="2600" dirty="0" err="1"/>
              <a:t>стрессовость</a:t>
            </a:r>
            <a:r>
              <a:rPr lang="ru-RU" sz="2600" dirty="0"/>
              <a:t>, напряженность ситуации, которая может принести не только признание и успех, но и неудачу;</a:t>
            </a:r>
          </a:p>
          <a:p>
            <a:pPr lvl="0"/>
            <a:r>
              <a:rPr lang="ru-RU" sz="2600" dirty="0"/>
              <a:t>негативное отношение к участникам конкурсов со стороны некоторых коллег, вместо создания атмосферы открытости, взаимопомощи и дружеского расположения. </a:t>
            </a:r>
          </a:p>
          <a:p>
            <a:pPr marL="0" indent="0">
              <a:buNone/>
            </a:pP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Издержки конкурсов </a:t>
            </a:r>
            <a:r>
              <a:rPr lang="ru-RU" b="1" dirty="0"/>
              <a:t>профессионального мастерства: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685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владеющий на высоком уровне приемами и способами педагогической деятельности, </a:t>
            </a:r>
          </a:p>
          <a:p>
            <a:pPr lvl="0"/>
            <a:r>
              <a:rPr lang="ru-RU" dirty="0"/>
              <a:t>сознательно изменяющий и развивающий себя в ходе её осуществления,</a:t>
            </a:r>
          </a:p>
          <a:p>
            <a:pPr lvl="0"/>
            <a:r>
              <a:rPr lang="ru-RU" dirty="0"/>
              <a:t>вносящий свой индивидуальный творческий вклад в развитие педагогической науки и практики, </a:t>
            </a:r>
          </a:p>
          <a:p>
            <a:pPr lvl="0"/>
            <a:r>
              <a:rPr lang="ru-RU" dirty="0"/>
              <a:t>стимулирующий в обществе интерес к результатам своего труда.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Современный педагог </a:t>
            </a:r>
            <a:br>
              <a:rPr lang="ru-RU" b="1" dirty="0" smtClean="0"/>
            </a:br>
            <a:r>
              <a:rPr lang="ru-RU" b="1" dirty="0" smtClean="0"/>
              <a:t>– </a:t>
            </a:r>
            <a:r>
              <a:rPr lang="ru-RU" b="1" dirty="0"/>
              <a:t>это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419835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непрерывность </a:t>
            </a:r>
            <a:r>
              <a:rPr lang="ru-RU" dirty="0"/>
              <a:t>деятельности сторон, заинтересованных в развитии профессионализма педагога;</a:t>
            </a:r>
          </a:p>
          <a:p>
            <a:pPr lvl="0"/>
            <a:r>
              <a:rPr lang="ru-RU" dirty="0"/>
              <a:t>целостный подход к личности педагога, участвующего в конкурсах педагогического мастерства;</a:t>
            </a:r>
          </a:p>
          <a:p>
            <a:pPr lvl="0"/>
            <a:r>
              <a:rPr lang="ru-RU" dirty="0"/>
              <a:t>направленность динамики профессионального развития конкурсанта на формирование мотива достижения успеха в конкурсе и в </a:t>
            </a:r>
            <a:r>
              <a:rPr lang="ru-RU" dirty="0" err="1"/>
              <a:t>постконкурсный</a:t>
            </a:r>
            <a:r>
              <a:rPr lang="ru-RU" dirty="0"/>
              <a:t> период.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Научно-методическое </a:t>
            </a:r>
            <a:r>
              <a:rPr lang="ru-RU" sz="3200" b="1" dirty="0"/>
              <a:t>сопровождение </a:t>
            </a:r>
            <a:r>
              <a:rPr lang="ru-RU" sz="3200" b="1" dirty="0" smtClean="0"/>
              <a:t>педагога - участника конкурса предполагает: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1477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348880"/>
            <a:ext cx="8640960" cy="4032448"/>
          </a:xfrm>
        </p:spPr>
        <p:txBody>
          <a:bodyPr>
            <a:normAutofit/>
          </a:bodyPr>
          <a:lstStyle/>
          <a:p>
            <a:r>
              <a:rPr lang="ru-RU" sz="2800" dirty="0"/>
              <a:t>прогнозирование дальнейшей деятельности </a:t>
            </a:r>
            <a:r>
              <a:rPr lang="ru-RU" sz="2800" dirty="0" smtClean="0"/>
              <a:t>педагога; </a:t>
            </a:r>
          </a:p>
          <a:p>
            <a:r>
              <a:rPr lang="ru-RU" sz="2800" dirty="0" smtClean="0"/>
              <a:t>возможная </a:t>
            </a:r>
            <a:r>
              <a:rPr lang="ru-RU" sz="2800" dirty="0"/>
              <a:t>перспектива изменений «Я»-</a:t>
            </a:r>
            <a:r>
              <a:rPr lang="ru-RU" sz="2800" dirty="0" smtClean="0"/>
              <a:t>концепции; </a:t>
            </a:r>
          </a:p>
          <a:p>
            <a:r>
              <a:rPr lang="ru-RU" sz="2800" dirty="0" smtClean="0"/>
              <a:t>утверждение </a:t>
            </a:r>
            <a:r>
              <a:rPr lang="ru-RU" sz="2800" dirty="0"/>
              <a:t>профессиональной </a:t>
            </a:r>
            <a:r>
              <a:rPr lang="ru-RU" sz="2800" dirty="0" smtClean="0"/>
              <a:t>позиции;</a:t>
            </a:r>
          </a:p>
          <a:p>
            <a:r>
              <a:rPr lang="ru-RU" sz="2800" dirty="0" smtClean="0"/>
              <a:t>более </a:t>
            </a:r>
            <a:r>
              <a:rPr lang="ru-RU" sz="2800" dirty="0"/>
              <a:t>глубокое осмысление личностных </a:t>
            </a:r>
            <a:r>
              <a:rPr lang="ru-RU" sz="2800" dirty="0" smtClean="0"/>
              <a:t>ценностей; </a:t>
            </a:r>
          </a:p>
          <a:p>
            <a:r>
              <a:rPr lang="ru-RU" sz="2800" dirty="0" smtClean="0"/>
              <a:t>необходимость </a:t>
            </a:r>
            <a:r>
              <a:rPr lang="ru-RU" sz="2800" dirty="0"/>
              <a:t>роста профессиональной успешности.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/>
              <a:t>Профессиональное развитие </a:t>
            </a:r>
            <a:r>
              <a:rPr lang="ru-RU" sz="3200" b="1" dirty="0"/>
              <a:t>конкурсанта </a:t>
            </a:r>
            <a:r>
              <a:rPr lang="ru-RU" sz="3200" b="1" dirty="0" smtClean="0"/>
              <a:t>в </a:t>
            </a:r>
            <a:r>
              <a:rPr lang="ru-RU" sz="3200" b="1" dirty="0" err="1"/>
              <a:t>постконкурсный</a:t>
            </a:r>
            <a:r>
              <a:rPr lang="ru-RU" sz="3200" b="1" dirty="0"/>
              <a:t> </a:t>
            </a:r>
            <a:r>
              <a:rPr lang="ru-RU" sz="3200" b="1" dirty="0" smtClean="0"/>
              <a:t>период: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829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75466"/>
            <a:ext cx="8496943" cy="3849877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сохранение позитивного в приобретенной стратегии профессиональной деятельности конкурсанта; </a:t>
            </a:r>
          </a:p>
          <a:p>
            <a:pPr lvl="0"/>
            <a:r>
              <a:rPr lang="ru-RU" sz="2800" dirty="0" smtClean="0"/>
              <a:t>восполнение имеющегося дефицита знаний, в том числе, и в области преподаваемого предмета и обогащение методологического и технологического инструментария;</a:t>
            </a:r>
          </a:p>
          <a:p>
            <a:pPr lvl="0"/>
            <a:r>
              <a:rPr lang="ru-RU" sz="2800" dirty="0" smtClean="0"/>
              <a:t>корректировка </a:t>
            </a:r>
            <a:r>
              <a:rPr lang="ru-RU" sz="2800" dirty="0"/>
              <a:t>негативных профессиональных установок.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Научно-методическое сопровождение должно обеспечивать: 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05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530</TotalTime>
  <Words>756</Words>
  <Application>Microsoft Office PowerPoint</Application>
  <PresentationFormat>Экран (4:3)</PresentationFormat>
  <Paragraphs>165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Конкурсы профессионального мастерства   как средство повышения уровня  педагогической компетентности участников </vt:lpstr>
      <vt:lpstr>Критерии профессионального признания учителя  в 20-х годах XX века </vt:lpstr>
      <vt:lpstr>Ценностный потенциал конкурса  в 90-х годах XX века</vt:lpstr>
      <vt:lpstr>Положительные стороны конкурсов профессионального мастерства: </vt:lpstr>
      <vt:lpstr>Издержки конкурсов профессионального мастерства: </vt:lpstr>
      <vt:lpstr>Современный педагог  – это специалист</vt:lpstr>
      <vt:lpstr>Научно-методическое сопровождение педагога - участника конкурса предполагает:</vt:lpstr>
      <vt:lpstr>Профессиональное развитие конкурсанта в постконкурсный период: </vt:lpstr>
      <vt:lpstr>Научно-методическое сопровождение должно обеспечивать:  </vt:lpstr>
      <vt:lpstr>Номинации на уровне образовательного учреждения</vt:lpstr>
      <vt:lpstr>Решение вопроса зависит </vt:lpstr>
      <vt:lpstr>Содержание конкурсов для решения конкретных  задач муниципального района:  </vt:lpstr>
      <vt:lpstr>Количество участий муниципальных районов в областных этапах и региональных конкурсах профессионального мастерства (2009-2014 гг.) </vt:lpstr>
      <vt:lpstr>Презентация PowerPoint</vt:lpstr>
      <vt:lpstr>Презентация PowerPoint</vt:lpstr>
      <vt:lpstr>Презентация PowerPoint</vt:lpstr>
      <vt:lpstr>Вопросы для обсуждения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Конкурсы профессионального мастерства –  средство повышения уровня педагогической компетентности педагога.</dc:title>
  <dc:creator>Светлана Ивановна Курицина</dc:creator>
  <cp:lastModifiedBy>Светлана Ивановна Курицина</cp:lastModifiedBy>
  <cp:revision>25</cp:revision>
  <cp:lastPrinted>2014-03-25T13:57:41Z</cp:lastPrinted>
  <dcterms:created xsi:type="dcterms:W3CDTF">2014-03-24T05:47:55Z</dcterms:created>
  <dcterms:modified xsi:type="dcterms:W3CDTF">2014-03-26T06:27:35Z</dcterms:modified>
</cp:coreProperties>
</file>