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9" r:id="rId4"/>
    <p:sldId id="257" r:id="rId5"/>
    <p:sldId id="264" r:id="rId6"/>
    <p:sldId id="265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4FDB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9C8C-CD64-44B6-8874-F01272E1C02C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7AFE-9BB7-4B71-B4DB-371812AA9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9C8C-CD64-44B6-8874-F01272E1C02C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7AFE-9BB7-4B71-B4DB-371812AA9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9C8C-CD64-44B6-8874-F01272E1C02C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7AFE-9BB7-4B71-B4DB-371812AA9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9C8C-CD64-44B6-8874-F01272E1C02C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7AFE-9BB7-4B71-B4DB-371812AA9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9C8C-CD64-44B6-8874-F01272E1C02C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7AFE-9BB7-4B71-B4DB-371812AA9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9C8C-CD64-44B6-8874-F01272E1C02C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7AFE-9BB7-4B71-B4DB-371812AA9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9C8C-CD64-44B6-8874-F01272E1C02C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7AFE-9BB7-4B71-B4DB-371812AA9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9C8C-CD64-44B6-8874-F01272E1C02C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7AFE-9BB7-4B71-B4DB-371812AA9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9C8C-CD64-44B6-8874-F01272E1C02C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7AFE-9BB7-4B71-B4DB-371812AA9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9C8C-CD64-44B6-8874-F01272E1C02C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7AFE-9BB7-4B71-B4DB-371812AA9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9C8C-CD64-44B6-8874-F01272E1C02C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7AFE-9BB7-4B71-B4DB-371812AA9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31000">
              <a:srgbClr val="FEE7F2"/>
            </a:gs>
            <a:gs pos="44000">
              <a:schemeClr val="accent2">
                <a:lumMod val="20000"/>
                <a:lumOff val="80000"/>
              </a:schemeClr>
            </a:gs>
            <a:gs pos="54000">
              <a:schemeClr val="accent2">
                <a:lumMod val="40000"/>
                <a:lumOff val="60000"/>
              </a:schemeClr>
            </a:gs>
            <a:gs pos="72000">
              <a:schemeClr val="accent2">
                <a:lumMod val="20000"/>
                <a:lumOff val="80000"/>
              </a:schemeClr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C9C8C-CD64-44B6-8874-F01272E1C02C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17AFE-9BB7-4B71-B4DB-371812AA9A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i="1" dirty="0" smtClean="0"/>
              <a:t>Круглый стол</a:t>
            </a:r>
            <a:r>
              <a:rPr lang="en-US" sz="3200" i="1" dirty="0" smtClean="0"/>
              <a:t> </a:t>
            </a:r>
            <a:br>
              <a:rPr lang="en-US" sz="3200" i="1" dirty="0" smtClean="0"/>
            </a:br>
            <a:r>
              <a:rPr lang="ru-RU" sz="3200" i="1" dirty="0" smtClean="0"/>
              <a:t>«</a:t>
            </a:r>
            <a:r>
              <a:rPr lang="ru-RU" sz="3200" i="1" dirty="0"/>
              <a:t>Оптимизация проведения конкурсов профессионального мастерства</a:t>
            </a:r>
            <a:r>
              <a:rPr lang="ru-RU" sz="3200" i="1" dirty="0" smtClean="0"/>
              <a:t>»</a:t>
            </a:r>
            <a:endParaRPr lang="ru-RU" sz="32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88640"/>
            <a:ext cx="8358246" cy="709602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Государственное образовательное автономное учреждение Ярославской области «Институт развития образования»</a:t>
            </a:r>
            <a:endParaRPr lang="ru-RU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3500430" y="6286520"/>
            <a:ext cx="2143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Ярославль, 26.03.14</a:t>
            </a: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6215074" y="5500702"/>
            <a:ext cx="2300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Смирнова А.Н., </a:t>
            </a:r>
          </a:p>
          <a:p>
            <a:r>
              <a:rPr lang="ru-RU" sz="1600" dirty="0" smtClean="0"/>
              <a:t>проректор ГОАУ ЯО ИРО</a:t>
            </a:r>
            <a:endParaRPr lang="ru-RU" sz="1600" dirty="0"/>
          </a:p>
        </p:txBody>
      </p:sp>
      <p:pic>
        <p:nvPicPr>
          <p:cNvPr id="6" name="Picture 4" descr="ЛОГОТИПЧИ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799" y="24796"/>
            <a:ext cx="677863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По материалам доклада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«О реализации национальной образовательной </a:t>
            </a:r>
            <a:r>
              <a:rPr lang="ru-RU" sz="2800" b="1" dirty="0" smtClean="0"/>
              <a:t>инициативы«Наша </a:t>
            </a:r>
            <a:r>
              <a:rPr lang="ru-RU" sz="2800" b="1" dirty="0"/>
              <a:t>новая школа» в 2013 году»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0570"/>
            <a:ext cx="6400800" cy="85725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3. Направление  «Совершенствование учительского корпуса»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86874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Совершенствование </a:t>
            </a:r>
            <a:r>
              <a:rPr lang="ru-RU" sz="3200" dirty="0"/>
              <a:t>учительского </a:t>
            </a:r>
            <a:r>
              <a:rPr lang="ru-RU" sz="3200" dirty="0" smtClean="0"/>
              <a:t>корпуса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ru-RU" dirty="0"/>
              <a:t>Информация о выполнении плана первоочередных действий по реализации НОИ «Наша новая школа»  </a:t>
            </a:r>
          </a:p>
          <a:p>
            <a:pPr lvl="0"/>
            <a:r>
              <a:rPr lang="ru-RU" dirty="0"/>
              <a:t>Нормативная база, обеспечивающая реализацию направления </a:t>
            </a:r>
          </a:p>
          <a:p>
            <a:pPr lvl="0"/>
            <a:r>
              <a:rPr lang="ru-RU" dirty="0"/>
              <a:t>Финансовое обеспечение реализации направления </a:t>
            </a:r>
          </a:p>
          <a:p>
            <a:pPr lvl="0"/>
            <a:r>
              <a:rPr lang="ru-RU" dirty="0"/>
              <a:t>Информация о выполнении плана/программы  МР (городского округа) по реализации НОИ «Наша новая школа»</a:t>
            </a:r>
          </a:p>
          <a:p>
            <a:pPr lvl="0"/>
            <a:r>
              <a:rPr lang="ru-RU" dirty="0"/>
              <a:t>Эффекты реализации направления</a:t>
            </a:r>
          </a:p>
          <a:p>
            <a:pPr lvl="0"/>
            <a:r>
              <a:rPr lang="ru-RU" dirty="0" smtClean="0"/>
              <a:t>Проблемы реализации направления</a:t>
            </a:r>
            <a:endParaRPr lang="ru-RU" dirty="0"/>
          </a:p>
          <a:p>
            <a:pPr lvl="0"/>
            <a:r>
              <a:rPr lang="ru-RU" dirty="0"/>
              <a:t>Задачи и планируемые показатели на следующий календарный год по реализации направления  </a:t>
            </a:r>
          </a:p>
          <a:p>
            <a:pPr lvl="0"/>
            <a:r>
              <a:rPr lang="ru-RU" dirty="0"/>
              <a:t>Анализ количественных показателей мониторинга реализации инициативы по направлению</a:t>
            </a:r>
          </a:p>
          <a:p>
            <a:pPr>
              <a:buNone/>
            </a:pPr>
            <a:r>
              <a:rPr lang="ru-RU" i="1" dirty="0"/>
              <a:t> </a:t>
            </a:r>
            <a:endParaRPr lang="ru-RU" dirty="0"/>
          </a:p>
          <a:p>
            <a:pPr>
              <a:buNone/>
            </a:pPr>
            <a:r>
              <a:rPr lang="ru-RU" i="1" dirty="0"/>
              <a:t>В приложении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Обеспечение непрерывности, персонификации и актуальности повышения </a:t>
            </a:r>
            <a:r>
              <a:rPr lang="ru-RU" b="1" dirty="0" smtClean="0"/>
              <a:t>квалификации педагогических </a:t>
            </a:r>
            <a:r>
              <a:rPr lang="ru-RU" b="1" dirty="0"/>
              <a:t>работников: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развитие системы профессиональных конкурсов и последующего </a:t>
            </a:r>
            <a:r>
              <a:rPr lang="ru-RU" dirty="0" err="1"/>
              <a:t>патронирования</a:t>
            </a:r>
            <a:r>
              <a:rPr lang="ru-RU" dirty="0"/>
              <a:t> профессионального развития участников и лауреатов конкурсов, поддержка сетевых педагогических сообществ, занимающихся развитием профессионального потенциала учителей, осуществляющих консультационное и методическое сопровождение их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511156"/>
          </a:xfrm>
        </p:spPr>
        <p:txBody>
          <a:bodyPr>
            <a:noAutofit/>
          </a:bodyPr>
          <a:lstStyle/>
          <a:p>
            <a:r>
              <a:rPr lang="ru-RU" sz="3200" dirty="0" smtClean="0"/>
              <a:t>Региональные </a:t>
            </a:r>
            <a:r>
              <a:rPr lang="ru-RU" sz="3200" dirty="0"/>
              <a:t>профессиональные конкурсы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/>
          </a:bodyPr>
          <a:lstStyle/>
          <a:p>
            <a:r>
              <a:rPr lang="ru-RU" sz="1800" dirty="0"/>
              <a:t>конкурсы лучших учителей, инициированных руководителями субъектов Российской Федерации, </a:t>
            </a:r>
            <a:endParaRPr lang="ru-RU" sz="1800" dirty="0" smtClean="0"/>
          </a:p>
          <a:p>
            <a:r>
              <a:rPr lang="ru-RU" sz="1800" dirty="0"/>
              <a:t>конкурсы как расширение состава участников Всероссийских конкурсов: Педагог года, Воспитатель года, Классный руководитель года и пр. </a:t>
            </a:r>
            <a:endParaRPr lang="ru-RU" sz="1800" dirty="0" smtClean="0"/>
          </a:p>
          <a:p>
            <a:r>
              <a:rPr lang="ru-RU" sz="1800" dirty="0"/>
              <a:t>конкурсы педагогических коллективов за лучшие достижения, качество образования, внедрение инновационных образовательных программ и </a:t>
            </a:r>
            <a:r>
              <a:rPr lang="ru-RU" sz="1800" dirty="0" smtClean="0"/>
              <a:t>пр.</a:t>
            </a:r>
          </a:p>
          <a:p>
            <a:r>
              <a:rPr lang="ru-RU" sz="1800" dirty="0"/>
              <a:t>конкурсы профессионального мастерства: «Мастер – золотые руки» </a:t>
            </a:r>
            <a:r>
              <a:rPr lang="ru-RU" sz="1800" dirty="0" smtClean="0"/>
              <a:t>, </a:t>
            </a:r>
            <a:r>
              <a:rPr lang="ru-RU" sz="1800" dirty="0"/>
              <a:t>«Лесенка успеха</a:t>
            </a:r>
            <a:r>
              <a:rPr lang="ru-RU" sz="1800" dirty="0" smtClean="0"/>
              <a:t>», </a:t>
            </a:r>
            <a:r>
              <a:rPr lang="ru-RU" sz="1800" dirty="0"/>
              <a:t>«Педагогические </a:t>
            </a:r>
            <a:r>
              <a:rPr lang="ru-RU" sz="1800" dirty="0" smtClean="0"/>
              <a:t>таланты Кузбасса</a:t>
            </a:r>
            <a:r>
              <a:rPr lang="ru-RU" sz="1800" dirty="0"/>
              <a:t>» </a:t>
            </a:r>
            <a:r>
              <a:rPr lang="ru-RU" sz="1800" dirty="0" smtClean="0"/>
              <a:t>,…</a:t>
            </a:r>
          </a:p>
          <a:p>
            <a:r>
              <a:rPr lang="ru-RU" sz="1800" dirty="0"/>
              <a:t>конкурсы, инициирующие инновационную деятельность учителей, создание инновационных (методических) продуктов: </a:t>
            </a:r>
            <a:r>
              <a:rPr lang="ru-RU" sz="1800" dirty="0" smtClean="0"/>
              <a:t>инновационных продуктов, методических разработок,  </a:t>
            </a:r>
            <a:r>
              <a:rPr lang="ru-RU" sz="1800" dirty="0"/>
              <a:t>учебно-методических комплектов и учебных </a:t>
            </a:r>
            <a:r>
              <a:rPr lang="ru-RU" sz="1800" dirty="0" smtClean="0"/>
              <a:t>средств</a:t>
            </a:r>
          </a:p>
          <a:p>
            <a:r>
              <a:rPr lang="ru-RU" sz="1800" dirty="0"/>
              <a:t>конкурсы, инициирующие создание и применение электронных образовательных </a:t>
            </a:r>
            <a:r>
              <a:rPr lang="ru-RU" sz="1800" dirty="0" smtClean="0"/>
              <a:t>ресурсов: «</a:t>
            </a:r>
            <a:r>
              <a:rPr lang="ru-RU" sz="1800" dirty="0"/>
              <a:t>Интерактивная доска – новый инструмент в педагогической деятельности</a:t>
            </a:r>
            <a:r>
              <a:rPr lang="ru-RU" sz="1800" dirty="0" smtClean="0"/>
              <a:t>», </a:t>
            </a:r>
            <a:r>
              <a:rPr lang="ru-RU" sz="1800" dirty="0"/>
              <a:t>«Лучший учитель, применяющий </a:t>
            </a:r>
            <a:r>
              <a:rPr lang="ru-RU" sz="1800" dirty="0" err="1"/>
              <a:t>ИКТ-технологии</a:t>
            </a:r>
            <a:r>
              <a:rPr lang="ru-RU" sz="1800" dirty="0" smtClean="0"/>
              <a:t>»…</a:t>
            </a:r>
          </a:p>
          <a:p>
            <a:r>
              <a:rPr lang="ru-RU" sz="1800" dirty="0"/>
              <a:t>конкурсы, инициирующие развитие профессиональных сообществ: фестиваль учительских  клубов </a:t>
            </a:r>
            <a:r>
              <a:rPr lang="ru-RU" sz="1800" dirty="0" smtClean="0"/>
              <a:t>…. </a:t>
            </a:r>
            <a:endParaRPr lang="ru-RU" sz="1800" dirty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 регионах России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«… складывается система профессиональных событий с активным участием победителей различных конкурсов. Например, в республике Карелия в марте 2013 года прошла традиционная  педагогическая эстафета «Учитель-учителю»… </a:t>
            </a:r>
          </a:p>
          <a:p>
            <a:pPr marL="0" indent="0">
              <a:buNone/>
            </a:pPr>
            <a:r>
              <a:rPr lang="ru-RU" sz="2400" dirty="0"/>
              <a:t>	</a:t>
            </a:r>
            <a:r>
              <a:rPr lang="ru-RU" sz="2400" dirty="0" smtClean="0"/>
              <a:t>Выявленный  </a:t>
            </a:r>
            <a:r>
              <a:rPr lang="ru-RU" sz="2400" dirty="0"/>
              <a:t>в профессиональных конкурсах высокий профессиональный потенциал работников общего образования используется как ресурс управления профессиональным развитием через развитие взаимодействия, как между лучшими педагогами, так взаимодействия всего педагогического корпуса с лучшими педагогами.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	</a:t>
            </a:r>
            <a:r>
              <a:rPr lang="ru-RU" sz="2400" dirty="0" smtClean="0"/>
              <a:t>Наиболее </a:t>
            </a:r>
            <a:r>
              <a:rPr lang="ru-RU" sz="2400" dirty="0"/>
              <a:t>эффективными институциональными формами являются: педагогические клубы и ассоциации (общественные организации</a:t>
            </a:r>
            <a:r>
              <a:rPr lang="ru-RU" sz="2400" dirty="0" smtClean="0"/>
              <a:t>); </a:t>
            </a:r>
            <a:r>
              <a:rPr lang="ru-RU" sz="2400" dirty="0"/>
              <a:t>сетевые сообщества, в том числе действующие по принципу социальных </a:t>
            </a:r>
            <a:r>
              <a:rPr lang="ru-RU" sz="2400" dirty="0" smtClean="0"/>
              <a:t>сетей; </a:t>
            </a:r>
            <a:r>
              <a:rPr lang="ru-RU" sz="2400" dirty="0"/>
              <a:t>фестивали и </a:t>
            </a:r>
            <a:r>
              <a:rPr lang="ru-RU" sz="2400" dirty="0" smtClean="0"/>
              <a:t>конференции; </a:t>
            </a:r>
            <a:r>
              <a:rPr lang="ru-RU" sz="2400" dirty="0"/>
              <a:t>банки данных инновационных и методических </a:t>
            </a:r>
            <a:r>
              <a:rPr lang="ru-RU" sz="2400" dirty="0" smtClean="0"/>
              <a:t>продуктов…»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1336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Педагогические сообщества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сообщества </a:t>
            </a:r>
            <a:r>
              <a:rPr lang="ru-RU" sz="2800" dirty="0"/>
              <a:t>по предметному </a:t>
            </a:r>
            <a:r>
              <a:rPr lang="ru-RU" sz="2800" dirty="0" smtClean="0"/>
              <a:t>типу</a:t>
            </a:r>
          </a:p>
          <a:p>
            <a:r>
              <a:rPr lang="ru-RU" sz="2800" dirty="0" smtClean="0"/>
              <a:t>сообщество </a:t>
            </a:r>
            <a:r>
              <a:rPr lang="ru-RU" sz="2800" dirty="0"/>
              <a:t>лучших учителей или участников и победителей конкурса «Учитель </a:t>
            </a:r>
            <a:r>
              <a:rPr lang="ru-RU" sz="2800" dirty="0" smtClean="0"/>
              <a:t>года»</a:t>
            </a:r>
          </a:p>
          <a:p>
            <a:r>
              <a:rPr lang="ru-RU" sz="2800" dirty="0" smtClean="0"/>
              <a:t>сообщества </a:t>
            </a:r>
            <a:r>
              <a:rPr lang="ru-RU" sz="2800" dirty="0"/>
              <a:t>молодых </a:t>
            </a:r>
            <a:r>
              <a:rPr lang="ru-RU" sz="2800" dirty="0" smtClean="0"/>
              <a:t>педагогов</a:t>
            </a:r>
          </a:p>
          <a:p>
            <a:r>
              <a:rPr lang="ru-RU" sz="2800" dirty="0" smtClean="0"/>
              <a:t>сообщества  </a:t>
            </a:r>
            <a:r>
              <a:rPr lang="ru-RU" sz="2800" dirty="0"/>
              <a:t>по </a:t>
            </a:r>
            <a:r>
              <a:rPr lang="ru-RU" sz="2800" dirty="0" err="1"/>
              <a:t>деятельностному</a:t>
            </a:r>
            <a:r>
              <a:rPr lang="ru-RU" sz="2800" dirty="0"/>
              <a:t> </a:t>
            </a:r>
            <a:r>
              <a:rPr lang="ru-RU" sz="2800" dirty="0" smtClean="0"/>
              <a:t>основанию:</a:t>
            </a:r>
          </a:p>
          <a:p>
            <a:pPr lvl="1"/>
            <a:r>
              <a:rPr lang="ru-RU" sz="2400" dirty="0"/>
              <a:t>учителя проектов </a:t>
            </a:r>
            <a:r>
              <a:rPr lang="ru-RU" sz="2400" dirty="0" smtClean="0"/>
              <a:t>Интел</a:t>
            </a:r>
          </a:p>
          <a:p>
            <a:pPr lvl="1"/>
            <a:r>
              <a:rPr lang="ru-RU" sz="2400" dirty="0" smtClean="0"/>
              <a:t>педагогов </a:t>
            </a:r>
            <a:r>
              <a:rPr lang="ru-RU" sz="2400" dirty="0"/>
              <a:t>стажерских </a:t>
            </a:r>
            <a:r>
              <a:rPr lang="ru-RU" sz="2400" dirty="0" smtClean="0"/>
              <a:t>площадок</a:t>
            </a:r>
          </a:p>
          <a:p>
            <a:pPr lvl="1"/>
            <a:r>
              <a:rPr lang="ru-RU" sz="2400" dirty="0" smtClean="0"/>
              <a:t>экспертов </a:t>
            </a:r>
            <a:r>
              <a:rPr lang="ru-RU" sz="2400" dirty="0"/>
              <a:t>системы </a:t>
            </a:r>
            <a:r>
              <a:rPr lang="ru-RU" sz="2400" dirty="0" smtClean="0"/>
              <a:t>образования</a:t>
            </a:r>
          </a:p>
          <a:p>
            <a:pPr lvl="1"/>
            <a:r>
              <a:rPr lang="ru-RU" sz="2400" dirty="0" smtClean="0"/>
              <a:t>по </a:t>
            </a:r>
            <a:r>
              <a:rPr lang="ru-RU" sz="2400" dirty="0"/>
              <a:t>вопросам подготовки к введению ФГОС основного общего </a:t>
            </a:r>
            <a:r>
              <a:rPr lang="ru-RU" sz="2400" dirty="0" smtClean="0"/>
              <a:t>образования</a:t>
            </a:r>
          </a:p>
          <a:p>
            <a:pPr lvl="1"/>
            <a:r>
              <a:rPr lang="ru-RU" sz="2400" dirty="0" smtClean="0"/>
              <a:t>учителей</a:t>
            </a:r>
            <a:r>
              <a:rPr lang="ru-RU" sz="2400" dirty="0"/>
              <a:t>, реализующих дидактическую систему Л.В. </a:t>
            </a:r>
            <a:r>
              <a:rPr lang="ru-RU" sz="2400" dirty="0" err="1" smtClean="0"/>
              <a:t>Занкова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6995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Муниципальные конкурсы в Ярославской области в 2013г.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00108"/>
            <a:ext cx="8858312" cy="5643602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sz="2400" i="1" dirty="0">
                <a:solidFill>
                  <a:srgbClr val="0070C0"/>
                </a:solidFill>
              </a:rPr>
              <a:t>Пошехонский МР </a:t>
            </a:r>
            <a:endParaRPr lang="ru-RU" sz="2400" dirty="0">
              <a:solidFill>
                <a:srgbClr val="0070C0"/>
              </a:solidFill>
            </a:endParaRPr>
          </a:p>
          <a:p>
            <a:pPr marL="357188" lvl="1" indent="-90488">
              <a:spcBef>
                <a:spcPts val="0"/>
              </a:spcBef>
            </a:pPr>
            <a:r>
              <a:rPr lang="ru-RU" sz="2000" dirty="0" smtClean="0"/>
              <a:t>Лучшая </a:t>
            </a:r>
            <a:r>
              <a:rPr lang="ru-RU" sz="2000" dirty="0"/>
              <a:t>модель методической </a:t>
            </a:r>
            <a:r>
              <a:rPr lang="ru-RU" sz="2000" dirty="0" smtClean="0"/>
              <a:t>работы, для ОУ </a:t>
            </a:r>
          </a:p>
          <a:p>
            <a:pPr marL="357188" lvl="1" indent="-90488">
              <a:spcBef>
                <a:spcPts val="0"/>
              </a:spcBef>
            </a:pPr>
            <a:r>
              <a:rPr lang="ru-RU" sz="2000" dirty="0" smtClean="0"/>
              <a:t>Лучший </a:t>
            </a:r>
            <a:r>
              <a:rPr lang="ru-RU" sz="2000" dirty="0"/>
              <a:t>интерактивный </a:t>
            </a:r>
            <a:r>
              <a:rPr lang="ru-RU" sz="2000" dirty="0" smtClean="0"/>
              <a:t>урок</a:t>
            </a:r>
            <a:endParaRPr lang="ru-RU" sz="2000" dirty="0"/>
          </a:p>
          <a:p>
            <a:pPr>
              <a:buNone/>
            </a:pPr>
            <a:r>
              <a:rPr lang="ru-RU" sz="2400" i="1" dirty="0">
                <a:solidFill>
                  <a:srgbClr val="0070C0"/>
                </a:solidFill>
              </a:rPr>
              <a:t>Борисоглебский МР</a:t>
            </a:r>
          </a:p>
          <a:p>
            <a:pPr marL="449263" lvl="1" indent="-182563">
              <a:spcBef>
                <a:spcPts val="0"/>
              </a:spcBef>
            </a:pPr>
            <a:r>
              <a:rPr lang="ru-RU" sz="2000" dirty="0"/>
              <a:t>Мой лучший урок</a:t>
            </a:r>
          </a:p>
          <a:p>
            <a:pPr marL="449263" lvl="1" indent="-182563">
              <a:spcBef>
                <a:spcPts val="0"/>
              </a:spcBef>
            </a:pPr>
            <a:r>
              <a:rPr lang="ru-RU" sz="2000" dirty="0"/>
              <a:t>На лучшее мероприятие духовно-нравственной направленности</a:t>
            </a:r>
          </a:p>
          <a:p>
            <a:pPr marL="449263" lvl="1" indent="-182563">
              <a:spcBef>
                <a:spcPts val="0"/>
              </a:spcBef>
            </a:pPr>
            <a:r>
              <a:rPr lang="ru-RU" sz="2000" dirty="0"/>
              <a:t>Моё лучшее занятие с дошкольниками</a:t>
            </a:r>
          </a:p>
          <a:p>
            <a:pPr>
              <a:buNone/>
            </a:pPr>
            <a:r>
              <a:rPr lang="ru-RU" sz="2400" i="1" dirty="0" err="1">
                <a:solidFill>
                  <a:srgbClr val="0070C0"/>
                </a:solidFill>
              </a:rPr>
              <a:t>Даниловский</a:t>
            </a:r>
            <a:r>
              <a:rPr lang="ru-RU" sz="2400" i="1" dirty="0">
                <a:solidFill>
                  <a:srgbClr val="0070C0"/>
                </a:solidFill>
              </a:rPr>
              <a:t> МР</a:t>
            </a:r>
          </a:p>
          <a:p>
            <a:pPr marL="449263" lvl="1" indent="-182563">
              <a:spcBef>
                <a:spcPts val="0"/>
              </a:spcBef>
            </a:pPr>
            <a:r>
              <a:rPr lang="ru-RU" sz="2000" dirty="0"/>
              <a:t>Учебные и социальные проекты с использованием ИКТ</a:t>
            </a:r>
          </a:p>
          <a:p>
            <a:pPr marL="449263" lvl="1" indent="-182563">
              <a:spcBef>
                <a:spcPts val="0"/>
              </a:spcBef>
            </a:pPr>
            <a:r>
              <a:rPr lang="ru-RU" sz="2000" dirty="0">
                <a:solidFill>
                  <a:srgbClr val="FF0000"/>
                </a:solidFill>
              </a:rPr>
              <a:t>муниципальный конкурс </a:t>
            </a:r>
            <a:r>
              <a:rPr lang="ru-RU" sz="2000" dirty="0" err="1">
                <a:solidFill>
                  <a:srgbClr val="FF0000"/>
                </a:solidFill>
              </a:rPr>
              <a:t>флипчартов</a:t>
            </a:r>
            <a:r>
              <a:rPr lang="ru-RU" sz="2000" dirty="0">
                <a:solidFill>
                  <a:srgbClr val="FF0000"/>
                </a:solidFill>
              </a:rPr>
              <a:t> учителей начальных </a:t>
            </a:r>
            <a:r>
              <a:rPr lang="ru-RU" sz="2000" dirty="0" smtClean="0">
                <a:solidFill>
                  <a:srgbClr val="FF0000"/>
                </a:solidFill>
              </a:rPr>
              <a:t>классов  </a:t>
            </a:r>
          </a:p>
          <a:p>
            <a:pPr marL="342900" lvl="1" indent="-342900">
              <a:buNone/>
            </a:pPr>
            <a:r>
              <a:rPr lang="ru-RU" sz="2400" i="1" dirty="0">
                <a:solidFill>
                  <a:srgbClr val="0070C0"/>
                </a:solidFill>
              </a:rPr>
              <a:t>г. Переславль-Залесский</a:t>
            </a:r>
          </a:p>
          <a:p>
            <a:pPr marL="449263" lvl="1" indent="-182563">
              <a:spcBef>
                <a:spcPts val="0"/>
              </a:spcBef>
            </a:pPr>
            <a:r>
              <a:rPr lang="ru-RU" sz="2000" dirty="0"/>
              <a:t>Городской конкурс «Педагог </a:t>
            </a:r>
            <a:r>
              <a:rPr lang="ru-RU" sz="2000" dirty="0" smtClean="0"/>
              <a:t>года»</a:t>
            </a:r>
          </a:p>
          <a:p>
            <a:pPr marL="342900" lvl="1" indent="-342900">
              <a:buNone/>
            </a:pPr>
            <a:r>
              <a:rPr lang="ru-RU" sz="2400" i="1" dirty="0" smtClean="0">
                <a:solidFill>
                  <a:srgbClr val="0070C0"/>
                </a:solidFill>
              </a:rPr>
              <a:t>г. Ярославль</a:t>
            </a:r>
          </a:p>
          <a:p>
            <a:pPr marL="449263" lvl="1" indent="-182563">
              <a:spcBef>
                <a:spcPts val="0"/>
              </a:spcBef>
            </a:pPr>
            <a:r>
              <a:rPr lang="ru-RU" sz="2000" dirty="0"/>
              <a:t>Педагогический дебют</a:t>
            </a:r>
          </a:p>
          <a:p>
            <a:pPr marL="449263" lvl="1" indent="-182563">
              <a:spcBef>
                <a:spcPts val="0"/>
              </a:spcBef>
            </a:pP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ru-RU" sz="2400" i="1" dirty="0" smtClean="0">
                <a:solidFill>
                  <a:srgbClr val="0070C0"/>
                </a:solidFill>
              </a:rPr>
              <a:t>г. Рыбинск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115328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Муниципальное образовательное событие «Инновационный каскад – 2013» </a:t>
            </a:r>
            <a:r>
              <a:rPr lang="ru-RU" dirty="0" smtClean="0"/>
              <a:t> включает:</a:t>
            </a:r>
            <a:endParaRPr lang="ru-RU" dirty="0"/>
          </a:p>
          <a:p>
            <a:r>
              <a:rPr lang="ru-RU" sz="2400" dirty="0" smtClean="0"/>
              <a:t>V муниципальная Ярмарка </a:t>
            </a:r>
            <a:r>
              <a:rPr lang="ru-RU" sz="2400" dirty="0"/>
              <a:t>инновационных продуктов (</a:t>
            </a:r>
            <a:r>
              <a:rPr lang="ru-RU" sz="2400" dirty="0" smtClean="0"/>
              <a:t>18ОУ </a:t>
            </a:r>
            <a:r>
              <a:rPr lang="ru-RU" sz="2400" dirty="0"/>
              <a:t>города представили инновационные </a:t>
            </a:r>
            <a:r>
              <a:rPr lang="ru-RU" sz="2400" dirty="0" smtClean="0"/>
              <a:t>продукты)</a:t>
            </a:r>
            <a:endParaRPr lang="ru-RU" sz="2400" dirty="0"/>
          </a:p>
          <a:p>
            <a:r>
              <a:rPr lang="ru-RU" sz="2400" dirty="0" smtClean="0"/>
              <a:t>Муниципальная Мастерская </a:t>
            </a:r>
            <a:r>
              <a:rPr lang="ru-RU" sz="2400" dirty="0"/>
              <a:t>инновационного опыта (</a:t>
            </a:r>
            <a:r>
              <a:rPr lang="ru-RU" sz="2400" dirty="0" smtClean="0"/>
              <a:t>28мастер-классов </a:t>
            </a:r>
            <a:r>
              <a:rPr lang="ru-RU" sz="2400" dirty="0"/>
              <a:t>педагогов ОУ </a:t>
            </a:r>
            <a:r>
              <a:rPr lang="ru-RU" sz="2400" dirty="0" smtClean="0"/>
              <a:t>города)</a:t>
            </a:r>
            <a:endParaRPr lang="ru-RU" sz="2400" dirty="0"/>
          </a:p>
          <a:p>
            <a:r>
              <a:rPr lang="ru-RU" sz="2400" dirty="0" smtClean="0"/>
              <a:t>Банк </a:t>
            </a:r>
            <a:r>
              <a:rPr lang="ru-RU" sz="2400" dirty="0"/>
              <a:t>инновационных идей 11 заявок ОУ на статус </a:t>
            </a:r>
            <a:r>
              <a:rPr lang="ru-RU" sz="2400" dirty="0" smtClean="0"/>
              <a:t>МИП</a:t>
            </a:r>
            <a:endParaRPr lang="ru-RU" sz="24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Проблемы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lvl="1" indent="-742950">
              <a:spcBef>
                <a:spcPct val="0"/>
              </a:spcBef>
              <a:buNone/>
            </a:pPr>
            <a:r>
              <a:rPr lang="ru-RU" sz="3800" i="1" dirty="0" err="1">
                <a:solidFill>
                  <a:srgbClr val="0070C0"/>
                </a:solidFill>
              </a:rPr>
              <a:t>Любимский</a:t>
            </a:r>
            <a:r>
              <a:rPr lang="ru-RU" sz="3800" i="1" dirty="0">
                <a:solidFill>
                  <a:srgbClr val="0070C0"/>
                </a:solidFill>
              </a:rPr>
              <a:t> МР</a:t>
            </a:r>
          </a:p>
          <a:p>
            <a:pPr>
              <a:buNone/>
            </a:pPr>
            <a:r>
              <a:rPr lang="ru-RU" dirty="0" smtClean="0"/>
              <a:t>	Невысокая </a:t>
            </a:r>
            <a:r>
              <a:rPr lang="ru-RU" dirty="0"/>
              <a:t>мотивация участия в конкурсе педагогов в целом, особенно  среди педагогов сельских школ (из-за малого количества педагогических  кадров)</a:t>
            </a:r>
          </a:p>
          <a:p>
            <a:pPr>
              <a:buNone/>
            </a:pPr>
            <a:r>
              <a:rPr lang="ru-RU" b="1" dirty="0"/>
              <a:t> </a:t>
            </a:r>
            <a:endParaRPr lang="ru-RU" dirty="0"/>
          </a:p>
          <a:p>
            <a:pPr lvl="1" indent="-742950">
              <a:spcBef>
                <a:spcPct val="0"/>
              </a:spcBef>
              <a:buNone/>
            </a:pPr>
            <a:r>
              <a:rPr lang="ru-RU" sz="3800" i="1" dirty="0">
                <a:solidFill>
                  <a:srgbClr val="0070C0"/>
                </a:solidFill>
              </a:rPr>
              <a:t>Первомайский МР</a:t>
            </a:r>
          </a:p>
          <a:p>
            <a:pPr>
              <a:buNone/>
            </a:pPr>
            <a:r>
              <a:rPr lang="ru-RU" dirty="0" smtClean="0"/>
              <a:t>	Отсутствие </a:t>
            </a:r>
            <a:r>
              <a:rPr lang="ru-RU" dirty="0"/>
              <a:t>мотивации у педагогов для участия в конкурсах профессионального мастерства.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 lvl="1" indent="-742950">
              <a:spcBef>
                <a:spcPct val="0"/>
              </a:spcBef>
              <a:buNone/>
            </a:pPr>
            <a:r>
              <a:rPr lang="ru-RU" sz="3800" i="1" dirty="0" err="1">
                <a:solidFill>
                  <a:srgbClr val="0070C0"/>
                </a:solidFill>
              </a:rPr>
              <a:t>Большесельский</a:t>
            </a:r>
            <a:r>
              <a:rPr lang="ru-RU" sz="3800" i="1" dirty="0">
                <a:solidFill>
                  <a:srgbClr val="0070C0"/>
                </a:solidFill>
              </a:rPr>
              <a:t> МР</a:t>
            </a:r>
          </a:p>
          <a:p>
            <a:pPr>
              <a:buNone/>
            </a:pPr>
            <a:r>
              <a:rPr lang="ru-RU" dirty="0" smtClean="0"/>
              <a:t>	Педагоги </a:t>
            </a:r>
            <a:r>
              <a:rPr lang="ru-RU" dirty="0"/>
              <a:t>сильно загружены «бумажной работой», сложно найти в себе силы и энергии для творчества и инноваций». Конкурсные мероприятия вызывают неоднозначное отношение рук ОУ и педагогов. Значительная часть педагогов – люди пенсионного и </a:t>
            </a:r>
            <a:r>
              <a:rPr lang="ru-RU" dirty="0" err="1"/>
              <a:t>предпенсионного</a:t>
            </a:r>
            <a:r>
              <a:rPr lang="ru-RU" dirty="0"/>
              <a:t> </a:t>
            </a:r>
            <a:r>
              <a:rPr lang="ru-RU" dirty="0" smtClean="0"/>
              <a:t> возраста</a:t>
            </a:r>
            <a:r>
              <a:rPr lang="ru-RU" dirty="0"/>
              <a:t>, поэтому в конкурсах  неоднократно приходиться участвовать одним и тем же педагогам.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108</TotalTime>
  <Words>432</Words>
  <Application>Microsoft Office PowerPoint</Application>
  <PresentationFormat>Экран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Круглый стол  «Оптимизация проведения конкурсов профессионального мастерства»</vt:lpstr>
      <vt:lpstr>По материалам доклада «О реализации национальной образовательной инициативы«Наша новая школа» в 2013 году» </vt:lpstr>
      <vt:lpstr>Совершенствование учительского корпуса</vt:lpstr>
      <vt:lpstr>Региональные профессиональные конкурсы</vt:lpstr>
      <vt:lpstr>В регионах России</vt:lpstr>
      <vt:lpstr>Педагогические сообщества</vt:lpstr>
      <vt:lpstr>Муниципальные конкурсы в Ярославской области в 2013г.</vt:lpstr>
      <vt:lpstr>г. Рыбинск</vt:lpstr>
      <vt:lpstr>Проблемы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Круглый стол</dc:title>
  <dc:creator>Комп</dc:creator>
  <cp:lastModifiedBy>Алевтина Николаевна Смирнова</cp:lastModifiedBy>
  <cp:revision>6</cp:revision>
  <dcterms:created xsi:type="dcterms:W3CDTF">2014-03-25T17:50:58Z</dcterms:created>
  <dcterms:modified xsi:type="dcterms:W3CDTF">2014-03-26T06:33:47Z</dcterms:modified>
</cp:coreProperties>
</file>