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75" r:id="rId5"/>
    <p:sldId id="269" r:id="rId6"/>
    <p:sldId id="276" r:id="rId7"/>
    <p:sldId id="279" r:id="rId8"/>
    <p:sldId id="280" r:id="rId9"/>
    <p:sldId id="277" r:id="rId10"/>
    <p:sldId id="284" r:id="rId11"/>
    <p:sldId id="285" r:id="rId12"/>
    <p:sldId id="281" r:id="rId13"/>
    <p:sldId id="282" r:id="rId14"/>
    <p:sldId id="283" r:id="rId15"/>
    <p:sldId id="286" r:id="rId16"/>
    <p:sldId id="287" r:id="rId17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2901" autoAdjust="0"/>
  </p:normalViewPr>
  <p:slideViewPr>
    <p:cSldViewPr snapToGrid="0">
      <p:cViewPr varScale="1">
        <p:scale>
          <a:sx n="61" d="100"/>
          <a:sy n="61" d="100"/>
        </p:scale>
        <p:origin x="1062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30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60CCD18-55E0-41B3-9DC7-739DEE0AD340}" type="datetime1">
              <a:rPr lang="ru-RU" smtClean="0"/>
              <a:t>21.08.2020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=""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1D13D6A-DFDD-4B27-9F53-83C0CD933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2E95664-4811-4F2E-9C58-5236E9ABD6FD}" type="datetime1">
              <a:rPr lang="ru-RU" noProof="0" smtClean="0"/>
              <a:t>21.08.2020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A1D7B6F-E65C-42E7-86A5-0A01C6C95227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=""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=""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=""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=""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=""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=""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=""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=""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=""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rtlCol="0"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ЩЕЛКНИТЕ, ЧТОБЫ ИЗМЕНИТЬ ОБРАЗЕЦ</a:t>
            </a:r>
          </a:p>
        </p:txBody>
      </p:sp>
      <p:sp>
        <p:nvSpPr>
          <p:cNvPr id="42" name="Рисунок 26">
            <a:extLst>
              <a:ext uri="{FF2B5EF4-FFF2-40B4-BE49-F238E27FC236}">
                <a16:creationId xmlns=""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rtlCol="0"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45" name="Текст 44">
            <a:extLst>
              <a:ext uri="{FF2B5EF4-FFF2-40B4-BE49-F238E27FC236}">
                <a16:creationId xmlns=""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 rtlCol="0"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МЕСЯЦ</a:t>
            </a:r>
            <a:br>
              <a:rPr lang="ru-RU" noProof="0"/>
            </a:br>
            <a:r>
              <a:rPr lang="ru-RU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благодарнос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Графический объект 35">
            <a:extLst>
              <a:ext uri="{FF2B5EF4-FFF2-40B4-BE49-F238E27FC236}">
                <a16:creationId xmlns=""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Полилиния: Фигура 41">
              <a:extLst>
                <a:ext uri="{FF2B5EF4-FFF2-40B4-BE49-F238E27FC236}">
                  <a16:creationId xmlns=""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=""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14" name="Полилиния: Фигура 13">
            <a:extLst>
              <a:ext uri="{FF2B5EF4-FFF2-40B4-BE49-F238E27FC236}">
                <a16:creationId xmlns=""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0" name="Полилиния: Фигура 9">
            <a:extLst>
              <a:ext uri="{FF2B5EF4-FFF2-40B4-BE49-F238E27FC236}">
                <a16:creationId xmlns=""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2" name="Полилиния: фигура 11">
            <a:extLst>
              <a:ext uri="{FF2B5EF4-FFF2-40B4-BE49-F238E27FC236}">
                <a16:creationId xmlns=""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=""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9" name="Полилиния: Фигура 8">
            <a:extLst>
              <a:ext uri="{FF2B5EF4-FFF2-40B4-BE49-F238E27FC236}">
                <a16:creationId xmlns=""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1" name="Полилиния: Фигура 10">
            <a:extLst>
              <a:ext uri="{FF2B5EF4-FFF2-40B4-BE49-F238E27FC236}">
                <a16:creationId xmlns=""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3" name="Полилиния: Фигура 12">
            <a:extLst>
              <a:ext uri="{FF2B5EF4-FFF2-40B4-BE49-F238E27FC236}">
                <a16:creationId xmlns=""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5" name="Полилиния: Фигура 14">
            <a:extLst>
              <a:ext uri="{FF2B5EF4-FFF2-40B4-BE49-F238E27FC236}">
                <a16:creationId xmlns=""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1" name="Заголовок 1">
            <a:extLst>
              <a:ext uri="{FF2B5EF4-FFF2-40B4-BE49-F238E27FC236}">
                <a16:creationId xmlns=""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 rtlCol="0"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Спасибо за внимание!</a:t>
            </a:r>
          </a:p>
        </p:txBody>
      </p:sp>
      <p:grpSp>
        <p:nvGrpSpPr>
          <p:cNvPr id="23" name="Графический объект 21">
            <a:extLst>
              <a:ext uri="{FF2B5EF4-FFF2-40B4-BE49-F238E27FC236}">
                <a16:creationId xmlns=""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Полилиния: Фигура 23">
              <a:extLst>
                <a:ext uri="{FF2B5EF4-FFF2-40B4-BE49-F238E27FC236}">
                  <a16:creationId xmlns=""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=""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0" name="Рисунок 28">
            <a:extLst>
              <a:ext uri="{FF2B5EF4-FFF2-40B4-BE49-F238E27FC236}">
                <a16:creationId xmlns=""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35" name="Текст 34">
            <a:extLst>
              <a:ext uri="{FF2B5EF4-FFF2-40B4-BE49-F238E27FC236}">
                <a16:creationId xmlns=""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=""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=""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=""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=""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=""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=""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=""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=""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=""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rtlCol="0"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23" name="Подзаголовок 2">
            <a:extLst>
              <a:ext uri="{FF2B5EF4-FFF2-40B4-BE49-F238E27FC236}">
                <a16:creationId xmlns=""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rtlCol="0"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=""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=""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noProof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</p:grpSp>
      <p:sp>
        <p:nvSpPr>
          <p:cNvPr id="21" name="Текст 2">
            <a:extLst>
              <a:ext uri="{FF2B5EF4-FFF2-40B4-BE49-F238E27FC236}">
                <a16:creationId xmlns=""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22" name="Объект 2">
            <a:extLst>
              <a:ext uri="{FF2B5EF4-FFF2-40B4-BE49-F238E27FC236}">
                <a16:creationId xmlns=""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7" name="Объект 2">
            <a:extLst>
              <a:ext uri="{FF2B5EF4-FFF2-40B4-BE49-F238E27FC236}">
                <a16:creationId xmlns=""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8" name="Объект 3">
            <a:extLst>
              <a:ext uri="{FF2B5EF4-FFF2-40B4-BE49-F238E27FC236}">
                <a16:creationId xmlns=""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7" name="Текст 2">
            <a:extLst>
              <a:ext uri="{FF2B5EF4-FFF2-40B4-BE49-F238E27FC236}">
                <a16:creationId xmlns=""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8" name="Объект 3">
            <a:extLst>
              <a:ext uri="{FF2B5EF4-FFF2-40B4-BE49-F238E27FC236}">
                <a16:creationId xmlns=""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9" name="Текст 4">
            <a:extLst>
              <a:ext uri="{FF2B5EF4-FFF2-40B4-BE49-F238E27FC236}">
                <a16:creationId xmlns=""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0" name="Объект 5">
            <a:extLst>
              <a:ext uri="{FF2B5EF4-FFF2-40B4-BE49-F238E27FC236}">
                <a16:creationId xmlns=""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=""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=""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=""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=""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=""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6" name="Объект 2">
            <a:extLst>
              <a:ext uri="{FF2B5EF4-FFF2-40B4-BE49-F238E27FC236}">
                <a16:creationId xmlns=""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9" name="Текст 3">
            <a:extLst>
              <a:ext uri="{FF2B5EF4-FFF2-40B4-BE49-F238E27FC236}">
                <a16:creationId xmlns=""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=""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=""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=""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=""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=""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7" name="Рисунок 2">
            <a:extLst>
              <a:ext uri="{FF2B5EF4-FFF2-40B4-BE49-F238E27FC236}">
                <a16:creationId xmlns=""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5183188" y="1347788"/>
            <a:ext cx="6172200" cy="4330539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18" name="Текст 3">
            <a:extLst>
              <a:ext uri="{FF2B5EF4-FFF2-40B4-BE49-F238E27FC236}">
                <a16:creationId xmlns=""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=""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=""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6" name="Рисунок 15">
            <a:extLst>
              <a:ext uri="{FF2B5EF4-FFF2-40B4-BE49-F238E27FC236}">
                <a16:creationId xmlns=""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Вручную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рафический объект 2">
            <a:extLst>
              <a:ext uri="{FF2B5EF4-FFF2-40B4-BE49-F238E27FC236}">
                <a16:creationId xmlns=""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3" name="Текст 21">
            <a:extLst>
              <a:ext uri="{FF2B5EF4-FFF2-40B4-BE49-F238E27FC236}">
                <a16:creationId xmlns=""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1</a:t>
            </a:r>
          </a:p>
        </p:txBody>
      </p:sp>
      <p:sp>
        <p:nvSpPr>
          <p:cNvPr id="26" name="Текст 24">
            <a:extLst>
              <a:ext uri="{FF2B5EF4-FFF2-40B4-BE49-F238E27FC236}">
                <a16:creationId xmlns=""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33" name="Текст 21">
            <a:extLst>
              <a:ext uri="{FF2B5EF4-FFF2-40B4-BE49-F238E27FC236}">
                <a16:creationId xmlns=""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2</a:t>
            </a:r>
          </a:p>
        </p:txBody>
      </p:sp>
      <p:sp>
        <p:nvSpPr>
          <p:cNvPr id="34" name="Текст 24">
            <a:extLst>
              <a:ext uri="{FF2B5EF4-FFF2-40B4-BE49-F238E27FC236}">
                <a16:creationId xmlns=""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37" name="Текст 21">
            <a:extLst>
              <a:ext uri="{FF2B5EF4-FFF2-40B4-BE49-F238E27FC236}">
                <a16:creationId xmlns=""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3</a:t>
            </a:r>
          </a:p>
        </p:txBody>
      </p:sp>
      <p:sp>
        <p:nvSpPr>
          <p:cNvPr id="38" name="Текст 24">
            <a:extLst>
              <a:ext uri="{FF2B5EF4-FFF2-40B4-BE49-F238E27FC236}">
                <a16:creationId xmlns=""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0" name="Текст 24">
            <a:extLst>
              <a:ext uri="{FF2B5EF4-FFF2-40B4-BE49-F238E27FC236}">
                <a16:creationId xmlns=""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3" name="Текст 24">
            <a:extLst>
              <a:ext uri="{FF2B5EF4-FFF2-40B4-BE49-F238E27FC236}">
                <a16:creationId xmlns=""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5" name="Текст 24">
            <a:extLst>
              <a:ext uri="{FF2B5EF4-FFF2-40B4-BE49-F238E27FC236}">
                <a16:creationId xmlns=""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6" name="Текст 24">
            <a:extLst>
              <a:ext uri="{FF2B5EF4-FFF2-40B4-BE49-F238E27FC236}">
                <a16:creationId xmlns=""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8" name="Текст 24">
            <a:extLst>
              <a:ext uri="{FF2B5EF4-FFF2-40B4-BE49-F238E27FC236}">
                <a16:creationId xmlns=""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9" name="Текст 24">
            <a:extLst>
              <a:ext uri="{FF2B5EF4-FFF2-40B4-BE49-F238E27FC236}">
                <a16:creationId xmlns=""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0" name="Текст 24">
            <a:extLst>
              <a:ext uri="{FF2B5EF4-FFF2-40B4-BE49-F238E27FC236}">
                <a16:creationId xmlns=""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5" name="Рисунок 12">
            <a:extLst>
              <a:ext uri="{FF2B5EF4-FFF2-40B4-BE49-F238E27FC236}">
                <a16:creationId xmlns=""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891723" y="3816446"/>
            <a:ext cx="1636776" cy="161848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6" name="Рисунок 12">
            <a:extLst>
              <a:ext uri="{FF2B5EF4-FFF2-40B4-BE49-F238E27FC236}">
                <a16:creationId xmlns=""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2590348" y="3816446"/>
            <a:ext cx="1636776" cy="161848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7" name="Рисунок 12">
            <a:extLst>
              <a:ext uri="{FF2B5EF4-FFF2-40B4-BE49-F238E27FC236}">
                <a16:creationId xmlns=""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4794793" y="3816446"/>
            <a:ext cx="2048256" cy="8961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8" name="Рисунок 9">
            <a:extLst>
              <a:ext uri="{FF2B5EF4-FFF2-40B4-BE49-F238E27FC236}">
                <a16:creationId xmlns=""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7876955" y="3864572"/>
            <a:ext cx="1481328" cy="758952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Как использовать этот шаблон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афический объект 16">
            <a:extLst>
              <a:ext uri="{FF2B5EF4-FFF2-40B4-BE49-F238E27FC236}">
                <a16:creationId xmlns=""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Полилиния: Фигура 7">
              <a:extLst>
                <a:ext uri="{FF2B5EF4-FFF2-40B4-BE49-F238E27FC236}">
                  <a16:creationId xmlns=""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9" name="Полилиния: Фигура 8">
              <a:extLst>
                <a:ext uri="{FF2B5EF4-FFF2-40B4-BE49-F238E27FC236}">
                  <a16:creationId xmlns=""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=""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=""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=""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rtlCol="0"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1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=""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grpSp>
        <p:nvGrpSpPr>
          <p:cNvPr id="19" name="Графический объект 17">
            <a:extLst>
              <a:ext uri="{FF2B5EF4-FFF2-40B4-BE49-F238E27FC236}">
                <a16:creationId xmlns=""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Полилиния: Фигура 19">
              <a:extLst>
                <a:ext uri="{FF2B5EF4-FFF2-40B4-BE49-F238E27FC236}">
                  <a16:creationId xmlns=""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1" name="Полилиния: Фигура 20">
              <a:extLst>
                <a:ext uri="{FF2B5EF4-FFF2-40B4-BE49-F238E27FC236}">
                  <a16:creationId xmlns=""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2" name="Полилиния: фигура 21">
              <a:extLst>
                <a:ext uri="{FF2B5EF4-FFF2-40B4-BE49-F238E27FC236}">
                  <a16:creationId xmlns=""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4" name="Рисунок 23">
            <a:extLst>
              <a:ext uri="{FF2B5EF4-FFF2-40B4-BE49-F238E27FC236}">
                <a16:creationId xmlns=""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афический объект 16">
            <a:extLst>
              <a:ext uri="{FF2B5EF4-FFF2-40B4-BE49-F238E27FC236}">
                <a16:creationId xmlns=""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Полилиния: Фигура 8">
              <a:extLst>
                <a:ext uri="{FF2B5EF4-FFF2-40B4-BE49-F238E27FC236}">
                  <a16:creationId xmlns=""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0" name="Полилиния: фигура 9">
              <a:extLst>
                <a:ext uri="{FF2B5EF4-FFF2-40B4-BE49-F238E27FC236}">
                  <a16:creationId xmlns=""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13" name="Группа 12">
            <a:extLst>
              <a:ext uri="{FF2B5EF4-FFF2-40B4-BE49-F238E27FC236}">
                <a16:creationId xmlns=""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Графический объект 23">
              <a:extLst>
                <a:ext uri="{FF2B5EF4-FFF2-40B4-BE49-F238E27FC236}">
                  <a16:creationId xmlns=""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2" name="Графический объект 6">
              <a:extLst>
                <a:ext uri="{FF2B5EF4-FFF2-40B4-BE49-F238E27FC236}">
                  <a16:creationId xmlns=""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16" name="Заголовок 1">
            <a:extLst>
              <a:ext uri="{FF2B5EF4-FFF2-40B4-BE49-F238E27FC236}">
                <a16:creationId xmlns=""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2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=""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8" name="Текст 16">
            <a:extLst>
              <a:ext uri="{FF2B5EF4-FFF2-40B4-BE49-F238E27FC236}">
                <a16:creationId xmlns=""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0" name="Текст 16">
            <a:extLst>
              <a:ext uri="{FF2B5EF4-FFF2-40B4-BE49-F238E27FC236}">
                <a16:creationId xmlns=""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grpSp>
        <p:nvGrpSpPr>
          <p:cNvPr id="22" name="Графический объект 20">
            <a:extLst>
              <a:ext uri="{FF2B5EF4-FFF2-40B4-BE49-F238E27FC236}">
                <a16:creationId xmlns=""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Полилиния: Фигура 22">
              <a:extLst>
                <a:ext uri="{FF2B5EF4-FFF2-40B4-BE49-F238E27FC236}">
                  <a16:creationId xmlns=""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4" name="Полилиния: Фигура 23">
              <a:extLst>
                <a:ext uri="{FF2B5EF4-FFF2-40B4-BE49-F238E27FC236}">
                  <a16:creationId xmlns=""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=""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7" name="Рисунок 26">
            <a:extLst>
              <a:ext uri="{FF2B5EF4-FFF2-40B4-BE49-F238E27FC236}">
                <a16:creationId xmlns=""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афический объект 16">
            <a:extLst>
              <a:ext uri="{FF2B5EF4-FFF2-40B4-BE49-F238E27FC236}">
                <a16:creationId xmlns=""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Полилиния: Фигура 18">
              <a:extLst>
                <a:ext uri="{FF2B5EF4-FFF2-40B4-BE49-F238E27FC236}">
                  <a16:creationId xmlns=""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0" name="Полилиния: Фигура 19">
              <a:extLst>
                <a:ext uri="{FF2B5EF4-FFF2-40B4-BE49-F238E27FC236}">
                  <a16:creationId xmlns=""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=""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=""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=""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Сравнение</a:t>
            </a:r>
          </a:p>
        </p:txBody>
      </p:sp>
      <p:sp>
        <p:nvSpPr>
          <p:cNvPr id="15" name="Текст 2">
            <a:extLst>
              <a:ext uri="{FF2B5EF4-FFF2-40B4-BE49-F238E27FC236}">
                <a16:creationId xmlns=""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16" name="Объект 3">
            <a:extLst>
              <a:ext uri="{FF2B5EF4-FFF2-40B4-BE49-F238E27FC236}">
                <a16:creationId xmlns=""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=""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2" name="Полилиния: фигура 21">
            <a:extLst>
              <a:ext uri="{FF2B5EF4-FFF2-40B4-BE49-F238E27FC236}">
                <a16:creationId xmlns=""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3" name="Полилиния: Фигура 22">
            <a:extLst>
              <a:ext uri="{FF2B5EF4-FFF2-40B4-BE49-F238E27FC236}">
                <a16:creationId xmlns=""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=""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=""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=""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диаграммы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=""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3" name="Диаграмма 21">
            <a:extLst>
              <a:ext uri="{FF2B5EF4-FFF2-40B4-BE49-F238E27FC236}">
                <a16:creationId xmlns=""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5159375" y="1347788"/>
            <a:ext cx="6121400" cy="4090987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диаграмму</a:t>
            </a:r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=""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=""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таб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=""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=""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=""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таблицы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=""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5" name="Таблица 14">
            <a:extLst>
              <a:ext uri="{FF2B5EF4-FFF2-40B4-BE49-F238E27FC236}">
                <a16:creationId xmlns=""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5159375" y="1347788"/>
            <a:ext cx="6121400" cy="4090987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таблицу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=""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=""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афический объект 16">
            <a:extLst>
              <a:ext uri="{FF2B5EF4-FFF2-40B4-BE49-F238E27FC236}">
                <a16:creationId xmlns=""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Полилиния: Фигура 6">
              <a:extLst>
                <a:ext uri="{FF2B5EF4-FFF2-40B4-BE49-F238E27FC236}">
                  <a16:creationId xmlns=""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8" name="Полилиния: Фигура 7">
              <a:extLst>
                <a:ext uri="{FF2B5EF4-FFF2-40B4-BE49-F238E27FC236}">
                  <a16:creationId xmlns=""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9" name="Графический объект 4">
            <a:extLst>
              <a:ext uri="{FF2B5EF4-FFF2-40B4-BE49-F238E27FC236}">
                <a16:creationId xmlns=""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=""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=""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16" name="Текст 3">
            <a:extLst>
              <a:ext uri="{FF2B5EF4-FFF2-40B4-BE49-F238E27FC236}">
                <a16:creationId xmlns=""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 rtl="0"/>
            <a:r>
              <a:rPr lang="ru-RU" noProof="0"/>
              <a:t>ОБРАЗЕЦ ТЕКСТА</a:t>
            </a:r>
          </a:p>
        </p:txBody>
      </p:sp>
      <p:sp>
        <p:nvSpPr>
          <p:cNvPr id="20" name="Рисунок 19">
            <a:extLst>
              <a:ext uri="{FF2B5EF4-FFF2-40B4-BE49-F238E27FC236}">
                <a16:creationId xmlns=""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5" name="Заголовок 22">
            <a:extLst>
              <a:ext uri="{FF2B5EF4-FFF2-40B4-BE49-F238E27FC236}">
                <a16:creationId xmlns=""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Большое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идео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афический объект 16">
            <a:extLst>
              <a:ext uri="{FF2B5EF4-FFF2-40B4-BE49-F238E27FC236}">
                <a16:creationId xmlns=""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=""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=""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rtlCol="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Замещающее медиа 12">
            <a:extLst>
              <a:ext uri="{FF2B5EF4-FFF2-40B4-BE49-F238E27FC236}">
                <a16:creationId xmlns=""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1743456" y="1113044"/>
            <a:ext cx="8705088" cy="4050792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медиа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=""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=""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r>
              <a:rPr lang="ru-RU" noProof="0"/>
              <a:t> </a:t>
            </a:r>
          </a:p>
        </p:txBody>
      </p:sp>
      <p:sp>
        <p:nvSpPr>
          <p:cNvPr id="19" name="Полилиния: Фигура 18">
            <a:extLst>
              <a:ext uri="{FF2B5EF4-FFF2-40B4-BE49-F238E27FC236}">
                <a16:creationId xmlns=""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=""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=""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>
            <a:extLst>
              <a:ext uri="{FF2B5EF4-FFF2-40B4-BE49-F238E27FC236}">
                <a16:creationId xmlns=""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fld id="{98C0CDE5-970C-4CC4-BF43-0DA127E73E82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68" r:id="rId19"/>
    <p:sldLayoutId id="2147483660" r:id="rId2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252248" y="5368012"/>
            <a:ext cx="3193959" cy="1155624"/>
          </a:xfrm>
        </p:spPr>
        <p:txBody>
          <a:bodyPr/>
          <a:lstStyle/>
          <a:p>
            <a:pPr algn="ctr"/>
            <a:r>
              <a:rPr lang="ru-RU" sz="2400" dirty="0" smtClean="0"/>
              <a:t>«</a:t>
            </a:r>
            <a:r>
              <a:rPr lang="ru-RU" sz="2400" dirty="0" err="1" smtClean="0"/>
              <a:t>ПРЕобразование</a:t>
            </a:r>
            <a:r>
              <a:rPr lang="ru-RU" sz="2400" dirty="0" smtClean="0"/>
              <a:t> </a:t>
            </a:r>
            <a:r>
              <a:rPr lang="ru-RU" sz="2400" dirty="0" smtClean="0"/>
              <a:t>школьной </a:t>
            </a:r>
            <a:r>
              <a:rPr lang="ru-RU" sz="2400" dirty="0" err="1" smtClean="0"/>
              <a:t>неуспешности</a:t>
            </a:r>
            <a:r>
              <a:rPr lang="ru-RU" sz="2400" dirty="0" smtClean="0"/>
              <a:t>»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1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-360000">
            <a:off x="-6933" y="1043963"/>
            <a:ext cx="4877734" cy="700842"/>
          </a:xfrm>
        </p:spPr>
        <p:txBody>
          <a:bodyPr>
            <a:noAutofit/>
          </a:bodyPr>
          <a:lstStyle/>
          <a:p>
            <a:pPr marL="0" indent="0"/>
            <a:r>
              <a:rPr lang="ru-RU" sz="1800" dirty="0"/>
              <a:t>Группа </a:t>
            </a:r>
            <a:br>
              <a:rPr lang="ru-RU" sz="1800" dirty="0"/>
            </a:br>
            <a:r>
              <a:rPr lang="ru-RU" sz="1800" dirty="0"/>
              <a:t>«Сельские  удаленные (малокомплектные) школы</a:t>
            </a:r>
            <a:r>
              <a:rPr lang="ru-RU" sz="1800" dirty="0" smtClean="0"/>
              <a:t>»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9" name="Прямоугольник 8"/>
          <p:cNvSpPr/>
          <p:nvPr/>
        </p:nvSpPr>
        <p:spPr>
          <a:xfrm rot="20735554">
            <a:off x="4430813" y="1634330"/>
            <a:ext cx="738989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Команды</a:t>
            </a: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Ярославской </a:t>
            </a:r>
            <a:r>
              <a:rPr lang="ru-RU" sz="2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области:</a:t>
            </a:r>
            <a:endParaRPr lang="ru-RU" sz="28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ru-RU" sz="28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Большесельского</a:t>
            </a:r>
            <a:r>
              <a:rPr lang="ru-RU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МР, Даниловского МР, </a:t>
            </a:r>
            <a:r>
              <a:rPr lang="ru-RU" sz="28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Мышкинского</a:t>
            </a:r>
            <a:r>
              <a:rPr lang="ru-RU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МР, Пошехонского МР и Ростовского МР </a:t>
            </a:r>
            <a:endParaRPr lang="ru-RU" sz="28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Ивановской </a:t>
            </a:r>
            <a:r>
              <a:rPr lang="ru-RU" sz="2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области: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МОУ </a:t>
            </a:r>
            <a:r>
              <a:rPr lang="ru-RU" sz="28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Решемская</a:t>
            </a:r>
            <a:r>
              <a:rPr lang="ru-RU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средняя </a:t>
            </a:r>
            <a:r>
              <a:rPr lang="ru-RU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школа</a:t>
            </a:r>
            <a:endParaRPr lang="ru-RU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Нижегородской области</a:t>
            </a:r>
          </a:p>
          <a:p>
            <a:pPr algn="ctr"/>
            <a:r>
              <a:rPr lang="ru-RU" sz="28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Уренского</a:t>
            </a:r>
            <a:r>
              <a:rPr lang="ru-RU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МР </a:t>
            </a:r>
            <a:endParaRPr lang="ru-RU" sz="28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Алтайского </a:t>
            </a:r>
            <a:r>
              <a:rPr lang="ru-RU" sz="2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края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Модератор: Полищук С.М.</a:t>
            </a:r>
            <a:endParaRPr lang="ru-RU" sz="28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68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10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Стратегии школы</a:t>
            </a:r>
            <a:endParaRPr lang="ru-RU" sz="2400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5"/>
          </p:nvPr>
        </p:nvSpPr>
        <p:spPr>
          <a:xfrm>
            <a:off x="6463547" y="685700"/>
            <a:ext cx="5202936" cy="1115568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2200" dirty="0" smtClean="0">
                <a:latin typeface="+mj-lt"/>
                <a:ea typeface="+mj-ea"/>
                <a:cs typeface="+mj-cs"/>
              </a:rPr>
              <a:t>Действия школы</a:t>
            </a:r>
            <a:endParaRPr lang="ru-RU" sz="2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59185176"/>
              </p:ext>
            </p:extLst>
          </p:nvPr>
        </p:nvGraphicFramePr>
        <p:xfrm>
          <a:off x="222195" y="1801268"/>
          <a:ext cx="11444288" cy="4741422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1444288"/>
              </a:tblGrid>
              <a:tr h="449397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Внедрение технологии смыслового чтения</a:t>
                      </a:r>
                      <a:endParaRPr lang="ru-RU" sz="2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284222"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ровести стартовую диагностику по определению уровня </a:t>
                      </a:r>
                      <a:r>
                        <a:rPr lang="ru-RU" sz="24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сформированности</a:t>
                      </a:r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 учащихся читательской грамотности.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Сформировать группы по результатам диагностики.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Разработать </a:t>
                      </a:r>
                      <a:r>
                        <a:rPr lang="ru-RU" sz="24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разноуровневую</a:t>
                      </a:r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программу  по повышению читательской грамотности.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Провести итоговую диагностику по определению уровня </a:t>
                      </a:r>
                      <a:r>
                        <a:rPr lang="ru-RU" sz="24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сформированности</a:t>
                      </a:r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 учащихся читательской грамотности.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Читательское портфолио учащихся.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Проекты по прочитанным художественным произведениях с выходом на районный конкурс проектов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 ПОС на базе школ по разработке программ</a:t>
                      </a:r>
                      <a:endParaRPr lang="ru-RU" sz="240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71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187048"/>
            <a:ext cx="4866143" cy="524848"/>
          </a:xfrm>
        </p:spPr>
        <p:txBody>
          <a:bodyPr/>
          <a:lstStyle/>
          <a:p>
            <a:pPr algn="ctr"/>
            <a:r>
              <a:rPr lang="ru-RU" sz="2400" dirty="0" smtClean="0"/>
              <a:t>«</a:t>
            </a:r>
            <a:r>
              <a:rPr lang="ru-RU" sz="2400" dirty="0" err="1" smtClean="0"/>
              <a:t>ПРЕобразование</a:t>
            </a:r>
            <a:r>
              <a:rPr lang="ru-RU" sz="2400" dirty="0" smtClean="0"/>
              <a:t> понимания»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11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Помощь окружения</a:t>
            </a:r>
            <a:endParaRPr lang="ru-RU" sz="2400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5"/>
          </p:nvPr>
        </p:nvSpPr>
        <p:spPr>
          <a:xfrm>
            <a:off x="6463547" y="685700"/>
            <a:ext cx="5202936" cy="1115568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2200" dirty="0" smtClean="0">
                <a:latin typeface="+mj-lt"/>
                <a:ea typeface="+mj-ea"/>
                <a:cs typeface="+mj-cs"/>
              </a:rPr>
              <a:t>Действия школы</a:t>
            </a:r>
            <a:endParaRPr lang="ru-RU" sz="2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399096"/>
              </p:ext>
            </p:extLst>
          </p:nvPr>
        </p:nvGraphicFramePr>
        <p:xfrm>
          <a:off x="-5883" y="1897887"/>
          <a:ext cx="11987676" cy="4513002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1965978"/>
                <a:gridCol w="2766755"/>
                <a:gridCol w="2337597"/>
                <a:gridCol w="2733191"/>
                <a:gridCol w="2184155"/>
              </a:tblGrid>
              <a:tr h="12990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Запрос на профессиональное развитие (в том числе, но не ограничиваясь, ИРО)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</a:t>
                      </a:r>
                      <a:r>
                        <a:rPr lang="ru-RU" sz="1800" dirty="0">
                          <a:effectLst/>
                        </a:rPr>
                        <a:t>апрос к муниципалитету (УО, ММС, другие ОО)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Запрос к специализированным организациям (ПМПК, ЦППМСП и т.д.)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Запрос к местному </a:t>
                      </a:r>
                      <a:r>
                        <a:rPr lang="ru-RU" sz="1800" dirty="0" smtClean="0">
                          <a:effectLst/>
                        </a:rPr>
                        <a:t>сообществу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2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Стратегия </a:t>
                      </a:r>
                      <a:r>
                        <a:rPr lang="ru-RU" sz="1800" dirty="0" smtClean="0">
                          <a:effectLst/>
                        </a:rPr>
                        <a:t> 3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</a:rPr>
                        <a:t>Смысловое чтение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ЦО и ККО запрос на проведение диагностики читательской грамотности (с последующим анализом результатов).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ППК ГАУ ДПО ЯО ИРО для педагогов «Смысловое чтение как способ формирования читательской грамотности»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Цикл межшкольных семинаров-практикумов «Смысловое чтение» с уроками и внеурочными занятиями с последующим обсуждением и анализом.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Практикумы, тренинги, консультирование педагогов, родителей (дети с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дислексией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дисграфией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ОНР, ЗПР и др.) со специалистами психолого-медико-педагогической службы.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Сетевое взаимодействие с детской библиотекой в проведении читательского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флэшмоба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учащихся и родителей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школ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22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12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Стратегии школы</a:t>
            </a:r>
            <a:endParaRPr lang="ru-RU" sz="2400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5"/>
          </p:nvPr>
        </p:nvSpPr>
        <p:spPr>
          <a:xfrm>
            <a:off x="6463547" y="685700"/>
            <a:ext cx="5202936" cy="1115568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2200" dirty="0" smtClean="0">
                <a:latin typeface="+mj-lt"/>
                <a:ea typeface="+mj-ea"/>
                <a:cs typeface="+mj-cs"/>
              </a:rPr>
              <a:t>Действия школы</a:t>
            </a:r>
            <a:endParaRPr lang="ru-RU" sz="2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53008911"/>
              </p:ext>
            </p:extLst>
          </p:nvPr>
        </p:nvGraphicFramePr>
        <p:xfrm>
          <a:off x="222195" y="1801268"/>
          <a:ext cx="11444288" cy="4741422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1444288"/>
              </a:tblGrid>
              <a:tr h="449397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Внедрение формирующего оценивания</a:t>
                      </a:r>
                      <a:endParaRPr lang="ru-RU" sz="2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284222"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внутрифирменное обучение,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endParaRPr lang="ru-RU" sz="2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применение всем </a:t>
                      </a:r>
                      <a:r>
                        <a:rPr lang="ru-RU" sz="2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педколлективом</a:t>
                      </a:r>
                      <a:r>
                        <a:rPr lang="ru-RU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техник формирующего оценивания,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мониторинг эффективности внедрения 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анализ, корректировка рабочих программ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</a:t>
                      </a:r>
                      <a:r>
                        <a:rPr lang="ru-RU" sz="2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деятельности профессиональных обучающихся сообществ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2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стажировка на базе школы-партнера</a:t>
                      </a:r>
                      <a:endParaRPr lang="ru-RU" sz="280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67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187048"/>
            <a:ext cx="4866143" cy="524848"/>
          </a:xfrm>
        </p:spPr>
        <p:txBody>
          <a:bodyPr/>
          <a:lstStyle/>
          <a:p>
            <a:pPr algn="ctr"/>
            <a:r>
              <a:rPr lang="ru-RU" sz="2400" dirty="0" smtClean="0"/>
              <a:t>«</a:t>
            </a:r>
            <a:r>
              <a:rPr lang="ru-RU" sz="2400" dirty="0" err="1" smtClean="0"/>
              <a:t>ПРЕобразование</a:t>
            </a:r>
            <a:r>
              <a:rPr lang="ru-RU" sz="2400" dirty="0" smtClean="0"/>
              <a:t> понимания»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13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Помощь окружения</a:t>
            </a:r>
            <a:endParaRPr lang="ru-RU" sz="2400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5"/>
          </p:nvPr>
        </p:nvSpPr>
        <p:spPr>
          <a:xfrm>
            <a:off x="6463547" y="685700"/>
            <a:ext cx="5202936" cy="1115568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2200" dirty="0" smtClean="0">
                <a:latin typeface="+mj-lt"/>
                <a:ea typeface="+mj-ea"/>
                <a:cs typeface="+mj-cs"/>
              </a:rPr>
              <a:t>Действия школы</a:t>
            </a:r>
            <a:endParaRPr lang="ru-RU" sz="2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600731"/>
              </p:ext>
            </p:extLst>
          </p:nvPr>
        </p:nvGraphicFramePr>
        <p:xfrm>
          <a:off x="-5883" y="1897887"/>
          <a:ext cx="11987676" cy="4171837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1965978"/>
                <a:gridCol w="2766755"/>
                <a:gridCol w="2337597"/>
                <a:gridCol w="2733191"/>
                <a:gridCol w="2184155"/>
              </a:tblGrid>
              <a:tr h="12990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Запрос на профессиональное развитие (в том числе, но не ограничиваясь, ИРО)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</a:t>
                      </a:r>
                      <a:r>
                        <a:rPr lang="ru-RU" sz="1800" dirty="0">
                          <a:effectLst/>
                        </a:rPr>
                        <a:t>апрос к муниципалитету (УО, ММС, другие ОО)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Запрос к специализированным организациям (ПМПК, ЦППМСП и т.д.)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Запрос к местному </a:t>
                      </a:r>
                      <a:r>
                        <a:rPr lang="ru-RU" sz="1800" dirty="0" smtClean="0">
                          <a:effectLst/>
                        </a:rPr>
                        <a:t>сообществу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2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Стратегия </a:t>
                      </a:r>
                      <a:r>
                        <a:rPr lang="ru-RU" sz="1800" dirty="0" smtClean="0">
                          <a:effectLst/>
                        </a:rPr>
                        <a:t> 4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</a:rPr>
                        <a:t>Формирующее оценивание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КПК «Формирующее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оценивание в школе»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Стажировка 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команды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школы,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Тьторское  сопровождение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Консультации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специалистов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Заявка на определение программ обучения ПМПК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Включение родителей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образовательный процесс ребенка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Партнерские соглашения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75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157654" y="2436767"/>
            <a:ext cx="5722884" cy="3453305"/>
          </a:xfrm>
        </p:spPr>
        <p:txBody>
          <a:bodyPr>
            <a:normAutofit fontScale="92500"/>
          </a:bodyPr>
          <a:lstStyle/>
          <a:p>
            <a:r>
              <a:rPr lang="ru-RU" sz="2400" dirty="0">
                <a:solidFill>
                  <a:schemeClr val="dk1"/>
                </a:solidFill>
              </a:rPr>
              <a:t>Дефицит </a:t>
            </a:r>
            <a:r>
              <a:rPr lang="ru-RU" sz="2400" dirty="0" err="1">
                <a:solidFill>
                  <a:schemeClr val="dk1"/>
                </a:solidFill>
              </a:rPr>
              <a:t>общеучебных</a:t>
            </a:r>
            <a:r>
              <a:rPr lang="ru-RU" sz="2400" dirty="0">
                <a:solidFill>
                  <a:schemeClr val="dk1"/>
                </a:solidFill>
              </a:rPr>
              <a:t> умений</a:t>
            </a:r>
          </a:p>
          <a:p>
            <a:pPr lvl="0"/>
            <a:r>
              <a:rPr lang="ru-RU" sz="2400" dirty="0">
                <a:solidFill>
                  <a:schemeClr val="dk1"/>
                </a:solidFill>
              </a:rPr>
              <a:t>Дефицит  умения учиться </a:t>
            </a:r>
          </a:p>
          <a:p>
            <a:r>
              <a:rPr lang="ru-RU" sz="2400" dirty="0">
                <a:solidFill>
                  <a:schemeClr val="dk1"/>
                </a:solidFill>
              </a:rPr>
              <a:t>Низкая </a:t>
            </a:r>
            <a:r>
              <a:rPr lang="ru-RU" sz="2400" dirty="0">
                <a:solidFill>
                  <a:schemeClr val="dk1"/>
                </a:solidFill>
              </a:rPr>
              <a:t>успеваемость</a:t>
            </a:r>
          </a:p>
          <a:p>
            <a:r>
              <a:rPr lang="ru-RU" sz="2400" dirty="0">
                <a:solidFill>
                  <a:schemeClr val="dk1"/>
                </a:solidFill>
              </a:rPr>
              <a:t>Низкие баллы по итоговой и промежуточной аттестации</a:t>
            </a:r>
            <a:endParaRPr lang="ru-RU" sz="2400" dirty="0">
              <a:solidFill>
                <a:schemeClr val="dk1"/>
              </a:solidFill>
            </a:endParaRPr>
          </a:p>
          <a:p>
            <a:r>
              <a:rPr lang="ru-RU" sz="2400" dirty="0">
                <a:solidFill>
                  <a:schemeClr val="dk1"/>
                </a:solidFill>
              </a:rPr>
              <a:t>Недостаточное владение русским языком</a:t>
            </a:r>
            <a:endParaRPr lang="ru-RU" sz="2400" dirty="0">
              <a:solidFill>
                <a:schemeClr val="dk1"/>
              </a:solidFill>
            </a:endParaRPr>
          </a:p>
          <a:p>
            <a:r>
              <a:rPr lang="ru-RU" sz="2400" dirty="0" err="1">
                <a:solidFill>
                  <a:schemeClr val="dk1"/>
                </a:solidFill>
              </a:rPr>
              <a:t>Невключённость</a:t>
            </a:r>
            <a:r>
              <a:rPr lang="ru-RU" sz="2400" dirty="0">
                <a:solidFill>
                  <a:schemeClr val="dk1"/>
                </a:solidFill>
              </a:rPr>
              <a:t> в жизнь класса и </a:t>
            </a:r>
            <a:r>
              <a:rPr lang="ru-RU" sz="2400" dirty="0" smtClean="0">
                <a:solidFill>
                  <a:schemeClr val="dk1"/>
                </a:solidFill>
              </a:rPr>
              <a:t>школы</a:t>
            </a:r>
          </a:p>
          <a:p>
            <a:r>
              <a:rPr lang="ru-RU" sz="2400" dirty="0" err="1">
                <a:solidFill>
                  <a:schemeClr val="dk1"/>
                </a:solidFill>
              </a:rPr>
              <a:t>Девиантное</a:t>
            </a:r>
            <a:r>
              <a:rPr lang="ru-RU" sz="2400" dirty="0">
                <a:solidFill>
                  <a:schemeClr val="dk1"/>
                </a:solidFill>
              </a:rPr>
              <a:t> поведение</a:t>
            </a:r>
          </a:p>
          <a:p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6297600" y="6101255"/>
            <a:ext cx="4866143" cy="524848"/>
          </a:xfrm>
        </p:spPr>
        <p:txBody>
          <a:bodyPr/>
          <a:lstStyle/>
          <a:p>
            <a:pPr algn="ctr"/>
            <a:r>
              <a:rPr lang="ru-RU" sz="2400" dirty="0" smtClean="0"/>
              <a:t>«</a:t>
            </a:r>
            <a:r>
              <a:rPr lang="ru-RU" sz="2400" dirty="0" err="1" smtClean="0"/>
              <a:t>ПРЕобразование</a:t>
            </a:r>
            <a:r>
              <a:rPr lang="ru-RU" sz="2400" dirty="0" smtClean="0"/>
              <a:t> понимания»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2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/>
              <a:t>Основания для включения в группу риска</a:t>
            </a:r>
          </a:p>
        </p:txBody>
      </p:sp>
      <p:sp>
        <p:nvSpPr>
          <p:cNvPr id="12" name="Объект 11"/>
          <p:cNvSpPr>
            <a:spLocks noGrp="1"/>
          </p:cNvSpPr>
          <p:nvPr>
            <p:ph sz="half" idx="14"/>
          </p:nvPr>
        </p:nvSpPr>
        <p:spPr>
          <a:xfrm>
            <a:off x="6207363" y="2436767"/>
            <a:ext cx="5459120" cy="3123130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>
                <a:solidFill>
                  <a:schemeClr val="dk1"/>
                </a:solidFill>
              </a:rPr>
              <a:t>Отсутствие мотивации к обучению</a:t>
            </a:r>
          </a:p>
          <a:p>
            <a:pPr algn="just"/>
            <a:r>
              <a:rPr lang="ru-RU" sz="2400" dirty="0">
                <a:solidFill>
                  <a:schemeClr val="dk1"/>
                </a:solidFill>
              </a:rPr>
              <a:t>Неродной русский </a:t>
            </a:r>
            <a:r>
              <a:rPr lang="ru-RU" sz="2400" dirty="0">
                <a:solidFill>
                  <a:schemeClr val="dk1"/>
                </a:solidFill>
              </a:rPr>
              <a:t>язык</a:t>
            </a:r>
          </a:p>
          <a:p>
            <a:pPr algn="just"/>
            <a:r>
              <a:rPr lang="ru-RU" sz="2400" dirty="0">
                <a:solidFill>
                  <a:schemeClr val="dk1"/>
                </a:solidFill>
              </a:rPr>
              <a:t>Положение </a:t>
            </a:r>
            <a:r>
              <a:rPr lang="ru-RU" sz="2400" dirty="0">
                <a:solidFill>
                  <a:schemeClr val="dk1"/>
                </a:solidFill>
              </a:rPr>
              <a:t>семьи на уровне бедности или ниже</a:t>
            </a:r>
          </a:p>
          <a:p>
            <a:pPr algn="just"/>
            <a:r>
              <a:rPr lang="ru-RU" sz="2400" dirty="0">
                <a:solidFill>
                  <a:schemeClr val="dk1"/>
                </a:solidFill>
              </a:rPr>
              <a:t>Отсутствие </a:t>
            </a:r>
            <a:r>
              <a:rPr lang="ru-RU" sz="2400" dirty="0">
                <a:solidFill>
                  <a:schemeClr val="dk1"/>
                </a:solidFill>
              </a:rPr>
              <a:t>позитивной ролевой модели в </a:t>
            </a:r>
            <a:r>
              <a:rPr lang="ru-RU" sz="2400" dirty="0">
                <a:solidFill>
                  <a:schemeClr val="dk1"/>
                </a:solidFill>
              </a:rPr>
              <a:t>семье</a:t>
            </a:r>
          </a:p>
          <a:p>
            <a:pPr algn="just"/>
            <a:r>
              <a:rPr lang="ru-RU" sz="2400" dirty="0">
                <a:solidFill>
                  <a:schemeClr val="dk1"/>
                </a:solidFill>
              </a:rPr>
              <a:t>Отсутствие </a:t>
            </a:r>
            <a:r>
              <a:rPr lang="ru-RU" sz="2400" dirty="0">
                <a:solidFill>
                  <a:schemeClr val="dk1"/>
                </a:solidFill>
              </a:rPr>
              <a:t>высшего образования у отца или </a:t>
            </a:r>
            <a:r>
              <a:rPr lang="ru-RU" sz="2400" dirty="0" smtClean="0">
                <a:solidFill>
                  <a:schemeClr val="dk1"/>
                </a:solidFill>
              </a:rPr>
              <a:t>матери</a:t>
            </a:r>
          </a:p>
          <a:p>
            <a:pPr algn="just"/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dk1"/>
                </a:solidFill>
              </a:rPr>
              <a:t>Косность традиционной классно-урочной системы</a:t>
            </a:r>
            <a:endParaRPr lang="ru-RU" sz="2400" dirty="0">
              <a:solidFill>
                <a:schemeClr val="dk1"/>
              </a:solidFill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idx="15"/>
          </p:nvPr>
        </p:nvSpPr>
        <p:spPr>
          <a:xfrm>
            <a:off x="6463547" y="685700"/>
            <a:ext cx="5202936" cy="1115568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2200" dirty="0">
                <a:latin typeface="+mj-lt"/>
                <a:ea typeface="+mj-ea"/>
                <a:cs typeface="+mj-cs"/>
              </a:rPr>
              <a:t>Причины </a:t>
            </a:r>
            <a:r>
              <a:rPr lang="ru-RU" sz="2200" dirty="0" err="1">
                <a:latin typeface="+mj-lt"/>
                <a:ea typeface="+mj-ea"/>
                <a:cs typeface="+mj-cs"/>
              </a:rPr>
              <a:t>неуспешности</a:t>
            </a:r>
            <a:endParaRPr lang="ru-RU" sz="22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9392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6297600" y="6101255"/>
            <a:ext cx="4866143" cy="524848"/>
          </a:xfrm>
        </p:spPr>
        <p:txBody>
          <a:bodyPr/>
          <a:lstStyle/>
          <a:p>
            <a:pPr algn="ctr"/>
            <a:r>
              <a:rPr lang="ru-RU" sz="2400" dirty="0" smtClean="0"/>
              <a:t>«</a:t>
            </a:r>
            <a:r>
              <a:rPr lang="ru-RU" sz="2400" dirty="0" err="1" smtClean="0"/>
              <a:t>ПРЕобразование</a:t>
            </a:r>
            <a:r>
              <a:rPr lang="ru-RU" sz="2400" dirty="0" smtClean="0"/>
              <a:t> понимания»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3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Стратегии школы</a:t>
            </a:r>
            <a:endParaRPr lang="ru-RU" sz="2400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5"/>
          </p:nvPr>
        </p:nvSpPr>
        <p:spPr>
          <a:xfrm>
            <a:off x="6463547" y="685700"/>
            <a:ext cx="5202936" cy="1115568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2200" dirty="0" smtClean="0">
                <a:latin typeface="+mj-lt"/>
                <a:ea typeface="+mj-ea"/>
                <a:cs typeface="+mj-cs"/>
              </a:rPr>
              <a:t>Действия школы</a:t>
            </a:r>
            <a:endParaRPr lang="ru-RU" sz="2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27312142"/>
              </p:ext>
            </p:extLst>
          </p:nvPr>
        </p:nvGraphicFramePr>
        <p:xfrm>
          <a:off x="0" y="2094001"/>
          <a:ext cx="11444288" cy="4503237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722144"/>
                <a:gridCol w="5722144"/>
              </a:tblGrid>
              <a:tr h="449397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Внедрение</a:t>
                      </a:r>
                      <a:r>
                        <a:rPr lang="ru-RU" sz="2000" baseline="0" dirty="0" smtClean="0"/>
                        <a:t> индивидуального учебного плана</a:t>
                      </a:r>
                      <a:endParaRPr lang="ru-RU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7551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Администрация ОУ:</a:t>
                      </a:r>
                    </a:p>
                    <a:p>
                      <a:r>
                        <a:rPr lang="ru-RU" sz="20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Составление, согласование (с родителями) и утверждение Индивидуального плана работы с обучающимся.</a:t>
                      </a:r>
                    </a:p>
                    <a:p>
                      <a:r>
                        <a:rPr lang="ru-RU" sz="20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Контроль за реализацией индивидуального плана.</a:t>
                      </a:r>
                    </a:p>
                    <a:p>
                      <a:r>
                        <a:rPr lang="ru-RU" sz="20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Составление графика индивидуальных занятий.</a:t>
                      </a:r>
                    </a:p>
                    <a:p>
                      <a:r>
                        <a:rPr lang="ru-RU" sz="20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Подготовить и провести мероприятия по толерантности (в течение учебного года) – на уровне класса, школы.</a:t>
                      </a:r>
                    </a:p>
                    <a:p>
                      <a:r>
                        <a:rPr lang="ru-RU" sz="20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Сотрудничество с представителями диаспоры.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Педагогический коллектив:</a:t>
                      </a:r>
                      <a:r>
                        <a:rPr lang="ru-RU" sz="20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sz="20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Создание комфортных условий.</a:t>
                      </a:r>
                    </a:p>
                    <a:p>
                      <a:r>
                        <a:rPr lang="ru-RU" sz="20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Определение сопровождающего педагога.</a:t>
                      </a:r>
                    </a:p>
                    <a:p>
                      <a:r>
                        <a:rPr lang="ru-RU" sz="20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Привлечение к работе психолога (сотрудничество).</a:t>
                      </a:r>
                    </a:p>
                    <a:p>
                      <a:r>
                        <a:rPr lang="ru-RU" sz="20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Корректировка РП по предметам (по необходимости).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Обучающиеся: </a:t>
                      </a:r>
                    </a:p>
                    <a:p>
                      <a:r>
                        <a:rPr lang="ru-RU" sz="20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Закрепление сопровождающего обучающегося.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Вовлечение в школьное самоуправление (актив класса).</a:t>
                      </a:r>
                      <a:endParaRPr lang="ru-RU" sz="2000" dirty="0" smtClean="0">
                        <a:solidFill>
                          <a:srgbClr val="C00000"/>
                        </a:solidFill>
                      </a:endParaRPr>
                    </a:p>
                    <a:p>
                      <a:endParaRPr lang="ru-RU" sz="2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70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187048"/>
            <a:ext cx="4866143" cy="524848"/>
          </a:xfrm>
        </p:spPr>
        <p:txBody>
          <a:bodyPr/>
          <a:lstStyle/>
          <a:p>
            <a:pPr algn="ctr"/>
            <a:r>
              <a:rPr lang="ru-RU" sz="2400" dirty="0" smtClean="0"/>
              <a:t>«</a:t>
            </a:r>
            <a:r>
              <a:rPr lang="ru-RU" sz="2400" dirty="0" err="1" smtClean="0"/>
              <a:t>ПРЕобразование</a:t>
            </a:r>
            <a:r>
              <a:rPr lang="ru-RU" sz="2400" dirty="0" smtClean="0"/>
              <a:t> понимания»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4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Помощь окружения</a:t>
            </a:r>
            <a:endParaRPr lang="ru-RU" sz="2400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5"/>
          </p:nvPr>
        </p:nvSpPr>
        <p:spPr>
          <a:xfrm>
            <a:off x="6463547" y="685700"/>
            <a:ext cx="5202936" cy="1115568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2200" dirty="0" smtClean="0">
                <a:latin typeface="+mj-lt"/>
                <a:ea typeface="+mj-ea"/>
                <a:cs typeface="+mj-cs"/>
              </a:rPr>
              <a:t>Действия школы</a:t>
            </a:r>
            <a:endParaRPr lang="ru-RU" sz="2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668816"/>
              </p:ext>
            </p:extLst>
          </p:nvPr>
        </p:nvGraphicFramePr>
        <p:xfrm>
          <a:off x="-5883" y="1897887"/>
          <a:ext cx="11987676" cy="4402455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1965978"/>
                <a:gridCol w="2766755"/>
                <a:gridCol w="2337597"/>
                <a:gridCol w="2733191"/>
                <a:gridCol w="2184155"/>
              </a:tblGrid>
              <a:tr h="1135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Запрос на профессиональное развитие (в том числе, но не ограничиваясь, ИРО)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</a:t>
                      </a:r>
                      <a:r>
                        <a:rPr lang="ru-RU" sz="1800" dirty="0">
                          <a:effectLst/>
                        </a:rPr>
                        <a:t>апрос к муниципалитету (УО, ММС, другие ОО)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Запрос к специализированным организациям (ПМПК, ЦППМСП и т.д.)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Запрос к местному </a:t>
                      </a:r>
                      <a:r>
                        <a:rPr lang="ru-RU" sz="1800" dirty="0" smtClean="0">
                          <a:effectLst/>
                        </a:rPr>
                        <a:t>сообществу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72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Стратегия 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Индивидуальный учебный план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err="1">
                          <a:effectLst/>
                        </a:rPr>
                        <a:t>Вебинары</a:t>
                      </a:r>
                      <a:r>
                        <a:rPr lang="ru-RU" sz="1800" dirty="0">
                          <a:effectLst/>
                        </a:rPr>
                        <a:t> для проф. сообществ по обучению создания ИУП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</a:rPr>
                        <a:t>Специализированные ППК\</a:t>
                      </a:r>
                      <a:r>
                        <a:rPr lang="ru-RU" sz="1800" dirty="0" err="1">
                          <a:effectLst/>
                        </a:rPr>
                        <a:t>вебинары</a:t>
                      </a:r>
                      <a:r>
                        <a:rPr lang="ru-RU" sz="1800" dirty="0">
                          <a:effectLst/>
                        </a:rPr>
                        <a:t>\семинары для узких специалистов (например, психолог)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800" dirty="0" err="1">
                          <a:effectLst/>
                        </a:rPr>
                        <a:t>Воркшоп</a:t>
                      </a:r>
                      <a:r>
                        <a:rPr lang="ru-RU" sz="1800" dirty="0">
                          <a:effectLst/>
                        </a:rPr>
                        <a:t> по созданию ИУП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</a:rPr>
                        <a:t>Обмен опытом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</a:rPr>
                        <a:t>Создание шаблонов документов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</a:rPr>
                        <a:t>Тренинги для педагогов\родителей\учащихся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</a:rPr>
                        <a:t>Психолого-педагогические консилиумы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</a:rPr>
                        <a:t>Организация консультаций для детей, педагогов, родителей.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</a:rPr>
                        <a:t>Проведение заседаний ПМПК.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</a:rPr>
                        <a:t>«Совет родителей», «Совет отцов»-помощь в работе с родителями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</a:rPr>
                        <a:t>«Молодежный центр </a:t>
                      </a:r>
                      <a:r>
                        <a:rPr lang="ru-RU" sz="1800" dirty="0" smtClean="0">
                          <a:effectLst/>
                        </a:rPr>
                        <a:t>- организация </a:t>
                      </a:r>
                      <a:r>
                        <a:rPr lang="ru-RU" sz="1800" dirty="0">
                          <a:effectLst/>
                        </a:rPr>
                        <a:t>тематических мероприятий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</a:rPr>
                        <a:t>Музей </a:t>
                      </a:r>
                      <a:r>
                        <a:rPr lang="ru-RU" sz="1800" dirty="0" smtClean="0">
                          <a:effectLst/>
                        </a:rPr>
                        <a:t>- проведение </a:t>
                      </a:r>
                      <a:r>
                        <a:rPr lang="ru-RU" sz="1800" dirty="0">
                          <a:effectLst/>
                        </a:rPr>
                        <a:t>образовательных программ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820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187048"/>
            <a:ext cx="4866143" cy="524848"/>
          </a:xfrm>
        </p:spPr>
        <p:txBody>
          <a:bodyPr/>
          <a:lstStyle/>
          <a:p>
            <a:pPr algn="ctr"/>
            <a:r>
              <a:rPr lang="ru-RU" sz="2400" dirty="0" smtClean="0"/>
              <a:t>«</a:t>
            </a:r>
            <a:r>
              <a:rPr lang="ru-RU" sz="2400" dirty="0" err="1" smtClean="0"/>
              <a:t>ПРЕобразование</a:t>
            </a:r>
            <a:r>
              <a:rPr lang="ru-RU" sz="2400" dirty="0" smtClean="0"/>
              <a:t> понимания»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5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Помощь окружения</a:t>
            </a:r>
            <a:endParaRPr lang="ru-RU" sz="2400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5"/>
          </p:nvPr>
        </p:nvSpPr>
        <p:spPr>
          <a:xfrm>
            <a:off x="6463547" y="685700"/>
            <a:ext cx="5202936" cy="1115568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2200" dirty="0" smtClean="0">
                <a:latin typeface="+mj-lt"/>
                <a:ea typeface="+mj-ea"/>
                <a:cs typeface="+mj-cs"/>
              </a:rPr>
              <a:t>Действия школы</a:t>
            </a:r>
            <a:endParaRPr lang="ru-RU" sz="2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796729"/>
              </p:ext>
            </p:extLst>
          </p:nvPr>
        </p:nvGraphicFramePr>
        <p:xfrm>
          <a:off x="-5883" y="1897887"/>
          <a:ext cx="11987676" cy="4171837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1965978"/>
                <a:gridCol w="2766755"/>
                <a:gridCol w="2337597"/>
                <a:gridCol w="2733191"/>
                <a:gridCol w="2184155"/>
              </a:tblGrid>
              <a:tr h="12990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Запрос на профессиональное развитие (в том числе, но не ограничиваясь, ИРО)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</a:t>
                      </a:r>
                      <a:r>
                        <a:rPr lang="ru-RU" sz="1800" dirty="0">
                          <a:effectLst/>
                        </a:rPr>
                        <a:t>апрос к муниципалитету (УО, ММС, другие ОО)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Запрос к специализированным организациям (ПМПК, ЦППМСП и т.д.)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Запрос к местному </a:t>
                      </a:r>
                      <a:r>
                        <a:rPr lang="ru-RU" sz="1800" dirty="0" smtClean="0">
                          <a:effectLst/>
                        </a:rPr>
                        <a:t>сообществу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2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Стратегия 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Индивидуальный учебный план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Обучение «Особенности работы с детьми разных национальностей»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Сотрудничество в направлении оформления документов, гражданства; в направлении установления связей с представителями диаспоры; оказание материальной поддержки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необходимости рекомендовать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Сотрудничество с представителями диаспоры (для организации и проведения различных мероприятий и уроков)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12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6297600" y="6101255"/>
            <a:ext cx="4866143" cy="524848"/>
          </a:xfrm>
        </p:spPr>
        <p:txBody>
          <a:bodyPr/>
          <a:lstStyle/>
          <a:p>
            <a:pPr algn="ctr"/>
            <a:r>
              <a:rPr lang="ru-RU" sz="2400" dirty="0" smtClean="0"/>
              <a:t>«</a:t>
            </a:r>
            <a:r>
              <a:rPr lang="ru-RU" sz="2400" dirty="0" err="1" smtClean="0"/>
              <a:t>ПРЕобразование</a:t>
            </a:r>
            <a:r>
              <a:rPr lang="ru-RU" sz="2400" dirty="0" smtClean="0"/>
              <a:t> понимания»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6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Стратегии школы</a:t>
            </a:r>
            <a:endParaRPr lang="ru-RU" sz="2400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5"/>
          </p:nvPr>
        </p:nvSpPr>
        <p:spPr>
          <a:xfrm>
            <a:off x="6463547" y="685700"/>
            <a:ext cx="5202936" cy="1115568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2200" dirty="0" smtClean="0">
                <a:latin typeface="+mj-lt"/>
                <a:ea typeface="+mj-ea"/>
                <a:cs typeface="+mj-cs"/>
              </a:rPr>
              <a:t>Действия школы</a:t>
            </a:r>
            <a:endParaRPr lang="ru-RU" sz="2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91113727"/>
              </p:ext>
            </p:extLst>
          </p:nvPr>
        </p:nvGraphicFramePr>
        <p:xfrm>
          <a:off x="222195" y="2267421"/>
          <a:ext cx="11444288" cy="4224751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1444288"/>
              </a:tblGrid>
              <a:tr h="449397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Дифференцированное обучение</a:t>
                      </a:r>
                      <a:endParaRPr lang="ru-RU" sz="2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67551">
                <a:tc>
                  <a:txBody>
                    <a:bodyPr/>
                    <a:lstStyle/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800" i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Обучение педагогов методам и приемам дифференцированного обучения</a:t>
                      </a:r>
                      <a:endParaRPr lang="ru-RU" sz="2800" kern="120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800" i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технологических карт уроков</a:t>
                      </a:r>
                      <a:endParaRPr lang="ru-RU" sz="2800" kern="120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800" i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Оказание методической помощи педагогам (работа</a:t>
                      </a:r>
                      <a:r>
                        <a:rPr lang="ru-RU" sz="2800" i="1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i="1" kern="1200" baseline="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тьютора</a:t>
                      </a:r>
                      <a:r>
                        <a:rPr lang="ru-RU" sz="2800" i="1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2800" kern="120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800" i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Мониторинг результатов </a:t>
                      </a:r>
                      <a:endParaRPr lang="ru-RU" sz="2800" kern="120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70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6297600" y="6101255"/>
            <a:ext cx="4866143" cy="524848"/>
          </a:xfrm>
        </p:spPr>
        <p:txBody>
          <a:bodyPr/>
          <a:lstStyle/>
          <a:p>
            <a:pPr algn="ctr"/>
            <a:r>
              <a:rPr lang="ru-RU" sz="2400" dirty="0" smtClean="0"/>
              <a:t>«</a:t>
            </a:r>
            <a:r>
              <a:rPr lang="ru-RU" sz="2400" dirty="0" err="1" smtClean="0"/>
              <a:t>ПРЕобразование</a:t>
            </a:r>
            <a:r>
              <a:rPr lang="ru-RU" sz="2400" dirty="0" smtClean="0"/>
              <a:t> понимания»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7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Стратегии школы</a:t>
            </a:r>
            <a:endParaRPr lang="ru-RU" sz="2400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5"/>
          </p:nvPr>
        </p:nvSpPr>
        <p:spPr>
          <a:xfrm>
            <a:off x="6463547" y="685700"/>
            <a:ext cx="5202936" cy="1115568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2200" dirty="0" smtClean="0">
                <a:latin typeface="+mj-lt"/>
                <a:ea typeface="+mj-ea"/>
                <a:cs typeface="+mj-cs"/>
              </a:rPr>
              <a:t>Действия школы</a:t>
            </a:r>
            <a:endParaRPr lang="ru-RU" sz="2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16019696"/>
              </p:ext>
            </p:extLst>
          </p:nvPr>
        </p:nvGraphicFramePr>
        <p:xfrm>
          <a:off x="222195" y="2267421"/>
          <a:ext cx="11444288" cy="4224751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1444288"/>
              </a:tblGrid>
              <a:tr h="449397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Индивидуализация Дифференциация обучения</a:t>
                      </a:r>
                      <a:endParaRPr lang="ru-RU" sz="2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67551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индивидуальных маршрутов ликвидации предметных дефицитов обучающихся (индивидуальные и групповые занятия, индивидуальные домашние задания) в рамках урочной и внеурочной деятельности.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Мониторинг динамики ликвидации предметных дефицитов.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Корректировка рабочих программ педагогов и календарно-тематического планирования 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Принятие управленческих решений</a:t>
                      </a:r>
                      <a:endParaRPr lang="ru-RU" sz="240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23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6297600" y="6101255"/>
            <a:ext cx="4866143" cy="524848"/>
          </a:xfrm>
        </p:spPr>
        <p:txBody>
          <a:bodyPr/>
          <a:lstStyle/>
          <a:p>
            <a:pPr algn="ctr"/>
            <a:r>
              <a:rPr lang="ru-RU" sz="2400" dirty="0" smtClean="0"/>
              <a:t>«</a:t>
            </a:r>
            <a:r>
              <a:rPr lang="ru-RU" sz="2400" dirty="0" err="1" smtClean="0"/>
              <a:t>ПРЕобразование</a:t>
            </a:r>
            <a:r>
              <a:rPr lang="ru-RU" sz="2400" dirty="0" smtClean="0"/>
              <a:t> понимания»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8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Стратегии школы</a:t>
            </a:r>
            <a:endParaRPr lang="ru-RU" sz="2400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5"/>
          </p:nvPr>
        </p:nvSpPr>
        <p:spPr>
          <a:xfrm>
            <a:off x="6463547" y="685700"/>
            <a:ext cx="5202936" cy="1115568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2200" dirty="0" smtClean="0">
                <a:latin typeface="+mj-lt"/>
                <a:ea typeface="+mj-ea"/>
                <a:cs typeface="+mj-cs"/>
              </a:rPr>
              <a:t>Действия школы</a:t>
            </a:r>
            <a:endParaRPr lang="ru-RU" sz="2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40903110"/>
              </p:ext>
            </p:extLst>
          </p:nvPr>
        </p:nvGraphicFramePr>
        <p:xfrm>
          <a:off x="222195" y="2267421"/>
          <a:ext cx="11444288" cy="4590511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1444288"/>
              </a:tblGrid>
              <a:tr h="449397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 психолого-педагогического сопровождения обучающихся для преодоления их </a:t>
                      </a:r>
                      <a:r>
                        <a:rPr lang="ru-RU" sz="24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неуспешности</a:t>
                      </a:r>
                      <a:endParaRPr lang="ru-RU" sz="2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67551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Педагогическая поддержка на уроке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абота классного руководителя, социального педагога и психолога по вопросам оказания помощи детям «группы риска»: наблюдение, консультирование, тренинги  и т.д.. 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Работа классного руководителя, социального педагога и психолога по психолого-педагогическому сопровождению родителей: родительские собрания, семинары и т.д.</a:t>
                      </a:r>
                    </a:p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Программа вовлечения родителей в деятельность школы «Школа и семья – лучшие друзья»;</a:t>
                      </a:r>
                    </a:p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Работа в школьном волонтерском отряде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81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0" y="6187048"/>
            <a:ext cx="4866143" cy="524848"/>
          </a:xfrm>
        </p:spPr>
        <p:txBody>
          <a:bodyPr/>
          <a:lstStyle/>
          <a:p>
            <a:pPr algn="ctr"/>
            <a:r>
              <a:rPr lang="ru-RU" sz="2400" dirty="0" smtClean="0"/>
              <a:t>«</a:t>
            </a:r>
            <a:r>
              <a:rPr lang="ru-RU" sz="2400" dirty="0" err="1" smtClean="0"/>
              <a:t>ПРЕобразование</a:t>
            </a:r>
            <a:r>
              <a:rPr lang="ru-RU" sz="2400" dirty="0" smtClean="0"/>
              <a:t> понимания»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9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Помощь окружения</a:t>
            </a:r>
            <a:endParaRPr lang="ru-RU" sz="2400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5"/>
          </p:nvPr>
        </p:nvSpPr>
        <p:spPr>
          <a:xfrm>
            <a:off x="6463547" y="685700"/>
            <a:ext cx="5202936" cy="1115568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sz="2200" dirty="0" smtClean="0">
                <a:latin typeface="+mj-lt"/>
                <a:ea typeface="+mj-ea"/>
                <a:cs typeface="+mj-cs"/>
              </a:rPr>
              <a:t>Действия школы</a:t>
            </a:r>
            <a:endParaRPr lang="ru-RU" sz="2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848004"/>
              </p:ext>
            </p:extLst>
          </p:nvPr>
        </p:nvGraphicFramePr>
        <p:xfrm>
          <a:off x="-5883" y="1897887"/>
          <a:ext cx="11987676" cy="4171837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1965978"/>
                <a:gridCol w="2766755"/>
                <a:gridCol w="2337597"/>
                <a:gridCol w="2733191"/>
                <a:gridCol w="2184155"/>
              </a:tblGrid>
              <a:tr h="12990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Запрос на профессиональное развитие (в том числе, но не ограничиваясь, ИРО)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</a:t>
                      </a:r>
                      <a:r>
                        <a:rPr lang="ru-RU" sz="1800" dirty="0">
                          <a:effectLst/>
                        </a:rPr>
                        <a:t>апрос к муниципалитету (УО, ММС, другие ОО)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Запрос к специализированным организациям (ПМПК, ЦППМСП и т.д.)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Запрос к местному </a:t>
                      </a:r>
                      <a:r>
                        <a:rPr lang="ru-RU" sz="1800" dirty="0" smtClean="0">
                          <a:effectLst/>
                        </a:rPr>
                        <a:t>сообществу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2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Стратегия </a:t>
                      </a:r>
                      <a:r>
                        <a:rPr lang="ru-RU" sz="1800" dirty="0" smtClean="0">
                          <a:effectLst/>
                        </a:rPr>
                        <a:t> 2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</a:rPr>
                        <a:t>Дифференцированное обучение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200"/>
                        <a:buFont typeface="+mj-lt"/>
                        <a:buAutoNum type="arabicPeriod"/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Вебинары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для проф. сообществ по обучению стратегии дифференцированного обучения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AutoNum type="arabicPeriod"/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Специализированные ППК\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вебинары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\семинары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AutoNum type="arabicPeriod"/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Тьюториал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 дифференцированному обучению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AutoNum type="arabicPeriod"/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Педагогические прогулки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Тренинги для педагогов\родителей\учащихся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 консультаций для детей, педагогов, родителей.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0287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47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78490_TF66931380" id="{DC75C98B-783C-4255-87B5-0120853E11B3}" vid="{F1DCB6F4-F218-4B29-83D3-19569F209179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E4DFFA-4044-499B-B253-CECDC4E80F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F2E390-9EA7-455D-AC1E-A444746248A2}">
  <ds:schemaRefs>
    <ds:schemaRef ds:uri="16c05727-aa75-4e4a-9b5f-8a80a1165891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71af3243-3dd4-4a8d-8c0d-dd76da1f02a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3EDE487-EF5C-4E3A-89EA-C4A4C06ADA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для начальной школы</Template>
  <TotalTime>0</TotalTime>
  <Words>1058</Words>
  <Application>Microsoft Office PowerPoint</Application>
  <PresentationFormat>Широкоэкранный</PresentationFormat>
  <Paragraphs>192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Comic Sans MS</vt:lpstr>
      <vt:lpstr>Franklin Gothic Book</vt:lpstr>
      <vt:lpstr>Times New Roman</vt:lpstr>
      <vt:lpstr>Wingdings</vt:lpstr>
      <vt:lpstr>Тема Office</vt:lpstr>
      <vt:lpstr>Группа  «Сельские  удаленные (малокомплектные) школы» </vt:lpstr>
      <vt:lpstr>Основания для включения в группу риска</vt:lpstr>
      <vt:lpstr>Стратегии школы</vt:lpstr>
      <vt:lpstr>Помощь окружения</vt:lpstr>
      <vt:lpstr>Помощь окружения</vt:lpstr>
      <vt:lpstr>Стратегии школы</vt:lpstr>
      <vt:lpstr>Стратегии школы</vt:lpstr>
      <vt:lpstr>Стратегии школы</vt:lpstr>
      <vt:lpstr>Помощь окружения</vt:lpstr>
      <vt:lpstr>Стратегии школы</vt:lpstr>
      <vt:lpstr>Помощь окружения</vt:lpstr>
      <vt:lpstr>Стратегии школы</vt:lpstr>
      <vt:lpstr>Помощь окружения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2020-08-13T06:00:29Z</dcterms:created>
  <dcterms:modified xsi:type="dcterms:W3CDTF">2020-08-21T10:11:10Z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