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71" r:id="rId4"/>
    <p:sldId id="261" r:id="rId5"/>
    <p:sldId id="268" r:id="rId6"/>
    <p:sldId id="269" r:id="rId7"/>
    <p:sldId id="272" r:id="rId8"/>
    <p:sldId id="273" r:id="rId9"/>
    <p:sldId id="274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08377-4906-480F-8D42-994AC987E27A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E7302-05F5-4915-A4B4-5812C460B3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4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0FB67-790E-4123-A055-AADC177319CC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6BE8F-40D5-4BD3-9A8A-F63D34743A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nleyhs.sa.edu.au/section/programs/inclusion-supported-learning-centre/students-at-risk/star-students-at-risk-intervention-pla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Индивидуальный план поддержки учащегося с риском </a:t>
            </a:r>
            <a:r>
              <a:rPr lang="ru-RU" dirty="0" err="1" smtClean="0"/>
              <a:t>неуспешности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Планирование поддержки 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Снижение доли пропусков занятий, дисциплинарных проблем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Повышение  средних учебных результатов.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Рост доли школьников, закончивших старшую ступень.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97096"/>
              </p:ext>
            </p:extLst>
          </p:nvPr>
        </p:nvGraphicFramePr>
        <p:xfrm>
          <a:off x="323528" y="980727"/>
          <a:ext cx="8568952" cy="5544615"/>
        </p:xfrm>
        <a:graphic>
          <a:graphicData uri="http://schemas.openxmlformats.org/drawingml/2006/table">
            <a:tbl>
              <a:tblPr/>
              <a:tblGrid>
                <a:gridCol w="1204794"/>
                <a:gridCol w="7364158"/>
              </a:tblGrid>
              <a:tr h="396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Действия школы по реализации / внедрению стратегии (кратко)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Трудности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_группа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 (проявления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неуспешности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+ внешние факторы + физические или психологические факторы):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Стратегия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Стратегия 2 </a:t>
                      </a:r>
                      <a:b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(если нужно)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Трудности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_группа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 (проявления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неуспешности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+ внешние факторы + физические или психологические факторы):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Стратегия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33253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Планирование запроса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Профессиональное развитие для  овладения методами  проектного обучения доступно на ресурсах </a:t>
            </a:r>
            <a:r>
              <a:rPr lang="en-US" dirty="0" smtClean="0">
                <a:solidFill>
                  <a:schemeClr val="bg1"/>
                </a:solidFill>
              </a:rPr>
              <a:t>SC ATE Center of Excellence. </a:t>
            </a:r>
            <a:r>
              <a:rPr lang="ru-RU" dirty="0" smtClean="0">
                <a:solidFill>
                  <a:schemeClr val="bg1"/>
                </a:solidFill>
              </a:rPr>
              <a:t>Техники командного обучения , проблемного  обучения, интегрированного преподавания должны быть освоены в  результате  тренингов. Две четырёхдневные  рабочие группы  могут быть организованы по запросу. 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660417"/>
              </p:ext>
            </p:extLst>
          </p:nvPr>
        </p:nvGraphicFramePr>
        <p:xfrm>
          <a:off x="683568" y="1628800"/>
          <a:ext cx="7920879" cy="5040561"/>
        </p:xfrm>
        <a:graphic>
          <a:graphicData uri="http://schemas.openxmlformats.org/drawingml/2006/table">
            <a:tbl>
              <a:tblPr/>
              <a:tblGrid>
                <a:gridCol w="1080120"/>
                <a:gridCol w="1556476"/>
                <a:gridCol w="1801567"/>
                <a:gridCol w="1741358"/>
                <a:gridCol w="1741358"/>
              </a:tblGrid>
              <a:tr h="2600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Запрос к муниципалитету (УО, ММС, другие ОО)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Запрос к специализированным организациям (ПМПК, ЦППМСП и т.д.)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Запрос к местному сообществу (родительское сообщество, некоммерческие организации и т.д.)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Стратегия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Стратегия 2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Стратегия….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0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96752"/>
          </a:xfrm>
        </p:spPr>
        <p:txBody>
          <a:bodyPr>
            <a:normAutofit/>
          </a:bodyPr>
          <a:lstStyle/>
          <a:p>
            <a:pPr algn="l"/>
            <a:r>
              <a:rPr lang="ru-RU" sz="2200" cap="all" dirty="0"/>
              <a:t>Пример: </a:t>
            </a:r>
            <a:r>
              <a:rPr lang="en-US" sz="2200" cap="all" dirty="0"/>
              <a:t>STAR (STUDENTS AT RISK) </a:t>
            </a:r>
            <a:r>
              <a:rPr lang="ru-RU" sz="2200" cap="all" dirty="0" smtClean="0"/>
              <a:t> План  поддержки </a:t>
            </a:r>
            <a:r>
              <a:rPr lang="ru-RU" sz="2200" dirty="0" smtClean="0"/>
              <a:t> </a:t>
            </a:r>
            <a:r>
              <a:rPr lang="ru-RU" sz="2200" dirty="0"/>
              <a:t>(</a:t>
            </a:r>
            <a:r>
              <a:rPr lang="en-US" sz="1600" dirty="0"/>
              <a:t>Henley  High School</a:t>
            </a:r>
            <a:r>
              <a:rPr lang="en-US" sz="2200" dirty="0"/>
              <a:t>) </a:t>
            </a:r>
            <a:r>
              <a:rPr lang="en-US" sz="1600" u="sng" dirty="0">
                <a:hlinkClick r:id="rId2"/>
              </a:rPr>
              <a:t>http://www.henleyhs.sa.edu.au/section/programs/inclusion-supported-learning-centre/students-at-risk/star-students-at-risk-intervention-plans</a:t>
            </a:r>
            <a:r>
              <a:rPr lang="ru-RU" sz="1600" cap="all" dirty="0"/>
              <a:t>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Риск  </a:t>
            </a:r>
            <a:r>
              <a:rPr lang="ru-RU" sz="2400" dirty="0"/>
              <a:t>определяется как низкие учебные достижения,  проблемное окружение,  дефицит языковой и математической грамотности,  плохое поведение, низкая посещаемость, семейные и социальные проблемы. </a:t>
            </a:r>
          </a:p>
          <a:p>
            <a:pPr>
              <a:buNone/>
            </a:pPr>
            <a:r>
              <a:rPr lang="ru-RU" sz="2400" b="1" dirty="0"/>
              <a:t>    Как  идентифицируются  </a:t>
            </a:r>
            <a:r>
              <a:rPr lang="ru-RU" sz="2400" b="1" dirty="0" smtClean="0"/>
              <a:t>группы риска </a:t>
            </a:r>
            <a:r>
              <a:rPr lang="en-US" sz="2400" b="1" dirty="0"/>
              <a:t>?</a:t>
            </a:r>
            <a:endParaRPr lang="ru-RU" sz="2400" b="1" dirty="0"/>
          </a:p>
          <a:p>
            <a:pPr lvl="0"/>
            <a:r>
              <a:rPr lang="ru-RU" sz="2400" dirty="0"/>
              <a:t>Свидетельства учителей </a:t>
            </a:r>
          </a:p>
          <a:p>
            <a:pPr lvl="0"/>
            <a:r>
              <a:rPr lang="ru-RU" sz="2400" dirty="0"/>
              <a:t>Наблюдения ближайшего окружения</a:t>
            </a:r>
          </a:p>
          <a:p>
            <a:pPr lvl="0"/>
            <a:r>
              <a:rPr lang="ru-RU" sz="2400" dirty="0"/>
              <a:t>NAPLAN  данные</a:t>
            </a:r>
          </a:p>
          <a:p>
            <a:pPr lvl="0"/>
            <a:r>
              <a:rPr lang="ru-RU" sz="2400" dirty="0"/>
              <a:t>Уровень социально-эмоционального развития</a:t>
            </a:r>
          </a:p>
          <a:p>
            <a:pPr>
              <a:buNone/>
            </a:pPr>
            <a:r>
              <a:rPr lang="ru-RU" sz="2400" dirty="0"/>
              <a:t>     Некоторым ученикам  предписывается  </a:t>
            </a:r>
            <a:r>
              <a:rPr lang="en-US" sz="2400" dirty="0"/>
              <a:t> </a:t>
            </a:r>
            <a:r>
              <a:rPr lang="ru-RU" sz="2400" dirty="0" smtClean="0"/>
              <a:t>Индивидуальный план поддержки, </a:t>
            </a:r>
            <a:r>
              <a:rPr lang="ru-RU" sz="2400" dirty="0"/>
              <a:t>другим  -  мониторинг  достижений.</a:t>
            </a:r>
          </a:p>
          <a:p>
            <a:pPr>
              <a:buNone/>
            </a:pPr>
            <a:r>
              <a:rPr lang="ru-RU" sz="2400" dirty="0"/>
              <a:t>      </a:t>
            </a:r>
            <a:r>
              <a:rPr lang="ru-RU" sz="2400" b="1" dirty="0"/>
              <a:t>Критерии  для  назначения интервенций</a:t>
            </a:r>
            <a:r>
              <a:rPr lang="en-US" sz="2400" dirty="0"/>
              <a:t>:</a:t>
            </a:r>
            <a:endParaRPr lang="ru-RU" sz="2400" dirty="0"/>
          </a:p>
          <a:p>
            <a:pPr lvl="0"/>
            <a:r>
              <a:rPr lang="ru-RU" sz="2400" dirty="0"/>
              <a:t>Не достигнуты уровни  </a:t>
            </a:r>
            <a:r>
              <a:rPr lang="en-US" sz="2400" dirty="0"/>
              <a:t> D or E </a:t>
            </a:r>
            <a:r>
              <a:rPr lang="ru-RU" sz="2400" dirty="0"/>
              <a:t> по </a:t>
            </a:r>
            <a:r>
              <a:rPr lang="en-US" sz="2400" dirty="0"/>
              <a:t> 2 </a:t>
            </a:r>
            <a:r>
              <a:rPr lang="ru-RU" sz="2400" dirty="0"/>
              <a:t>или более предметам </a:t>
            </a:r>
          </a:p>
          <a:p>
            <a:pPr lvl="0"/>
            <a:r>
              <a:rPr lang="ru-RU" sz="2400" dirty="0"/>
              <a:t>Проблемы  посещаемости </a:t>
            </a:r>
            <a:endParaRPr lang="ru-RU" sz="2400" dirty="0" smtClean="0"/>
          </a:p>
          <a:p>
            <a:pPr lvl="0"/>
            <a:r>
              <a:rPr lang="ru-RU" sz="2400" dirty="0" smtClean="0"/>
              <a:t>Проблемы поведения </a:t>
            </a:r>
          </a:p>
          <a:p>
            <a:r>
              <a:rPr lang="ru-RU" sz="2400" dirty="0" smtClean="0"/>
              <a:t>Недостаточный  прогресс  по предыдущему  </a:t>
            </a:r>
            <a:r>
              <a:rPr lang="en-US" sz="2400" dirty="0" smtClean="0"/>
              <a:t> Intervention Plan  </a:t>
            </a:r>
            <a:endParaRPr lang="ru-RU" sz="2400" dirty="0" smtClean="0"/>
          </a:p>
          <a:p>
            <a:pPr lvl="0"/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7947883" cy="5198046"/>
          </a:xfrm>
        </p:spPr>
        <p:txBody>
          <a:bodyPr>
            <a:normAutofit fontScale="25000" lnSpcReduction="20000"/>
          </a:bodyPr>
          <a:lstStyle/>
          <a:p>
            <a:pPr lvl="0"/>
            <a:endParaRPr lang="ru-RU" sz="6000" dirty="0"/>
          </a:p>
          <a:p>
            <a:pPr lvl="0"/>
            <a:endParaRPr lang="ru-RU" sz="6000" dirty="0"/>
          </a:p>
          <a:p>
            <a:pPr lvl="0"/>
            <a:endParaRPr lang="ru-RU" sz="6000" dirty="0"/>
          </a:p>
          <a:p>
            <a:pPr>
              <a:lnSpc>
                <a:spcPct val="170000"/>
              </a:lnSpc>
              <a:buNone/>
            </a:pPr>
            <a:r>
              <a:rPr lang="ru-RU" sz="9600" dirty="0" smtClean="0"/>
              <a:t>ИПП  </a:t>
            </a:r>
            <a:r>
              <a:rPr lang="ru-RU" sz="9600" dirty="0"/>
              <a:t>разрабатывается   и представляется учителям и  руководителям программ.</a:t>
            </a:r>
          </a:p>
          <a:p>
            <a:pPr>
              <a:lnSpc>
                <a:spcPct val="170000"/>
              </a:lnSpc>
            </a:pPr>
            <a:r>
              <a:rPr lang="ru-RU" sz="9600" dirty="0"/>
              <a:t>Учащиеся  находятся под постоянным мониторингом. </a:t>
            </a:r>
          </a:p>
          <a:p>
            <a:pPr>
              <a:lnSpc>
                <a:spcPct val="170000"/>
              </a:lnSpc>
            </a:pPr>
            <a:r>
              <a:rPr lang="ru-RU" sz="9600" dirty="0"/>
              <a:t>Разработка и  продвижение </a:t>
            </a:r>
            <a:r>
              <a:rPr lang="ru-RU" sz="9600" dirty="0" smtClean="0"/>
              <a:t> Индивидуального плана  поддержки </a:t>
            </a:r>
            <a:r>
              <a:rPr lang="ru-RU" sz="9600" dirty="0"/>
              <a:t>– это ответственность  ассистента директора </a:t>
            </a:r>
          </a:p>
          <a:p>
            <a:pPr>
              <a:lnSpc>
                <a:spcPct val="170000"/>
              </a:lnSpc>
            </a:pPr>
            <a:r>
              <a:rPr lang="ru-RU" sz="9600" dirty="0"/>
              <a:t>Реализация  </a:t>
            </a:r>
            <a:r>
              <a:rPr lang="ru-RU" sz="9600" dirty="0" smtClean="0"/>
              <a:t> плана </a:t>
            </a:r>
            <a:r>
              <a:rPr lang="ru-RU" sz="9600" dirty="0"/>
              <a:t>, касающаяся  учебного </a:t>
            </a:r>
            <a:r>
              <a:rPr lang="ru-RU" sz="9600" dirty="0" smtClean="0"/>
              <a:t>процесса, </a:t>
            </a:r>
            <a:r>
              <a:rPr lang="ru-RU" sz="9600" dirty="0"/>
              <a:t>– ответственность  учителя при поддержки  руководителей программ.</a:t>
            </a:r>
          </a:p>
          <a:p>
            <a:endParaRPr lang="ru-RU" sz="4000" dirty="0"/>
          </a:p>
          <a:p>
            <a:pPr>
              <a:buNone/>
            </a:pPr>
            <a:r>
              <a:rPr lang="en-US" sz="4000" dirty="0"/>
              <a:t> </a:t>
            </a:r>
            <a:endParaRPr lang="ru-RU" sz="4000" dirty="0"/>
          </a:p>
          <a:p>
            <a:pPr>
              <a:buNone/>
            </a:pPr>
            <a:r>
              <a:rPr lang="en-US" sz="4000" dirty="0"/>
              <a:t> </a:t>
            </a:r>
            <a:endParaRPr lang="ru-RU" sz="4000" dirty="0"/>
          </a:p>
          <a:p>
            <a:endParaRPr lang="ru-RU" sz="4000" dirty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400" dirty="0"/>
              <a:t>План интервенций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476672"/>
          <a:ext cx="9108504" cy="6379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972616"/>
                <a:gridCol w="936104"/>
                <a:gridCol w="864096"/>
                <a:gridCol w="864096"/>
                <a:gridCol w="936104"/>
                <a:gridCol w="936104"/>
                <a:gridCol w="792088"/>
                <a:gridCol w="720080"/>
                <a:gridCol w="899592"/>
              </a:tblGrid>
              <a:tr h="9814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Эффективные стратегии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Низкая успеваемость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Недостаток интереса/ усилий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Calibri"/>
                          <a:ea typeface="Calibri"/>
                          <a:cs typeface="Times New Roman"/>
                        </a:rPr>
                        <a:t>Дисциплпроблемы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Чувство отстранён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Calibri"/>
                          <a:ea typeface="Calibri"/>
                          <a:cs typeface="Times New Roman"/>
                        </a:rPr>
                        <a:t>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Психо-эмоциональные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травмы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СЭС 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неблагополучие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Отсутствие родителей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Неполная семья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Недостаточное владение языком</a:t>
                      </a:r>
                    </a:p>
                  </a:txBody>
                  <a:tcPr marL="68580" marR="68580" marT="0" marB="0"/>
                </a:tc>
              </a:tr>
              <a:tr h="490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Calibri"/>
                          <a:ea typeface="Calibri"/>
                          <a:cs typeface="Times New Roman"/>
                        </a:rPr>
                        <a:t>Школа+комьюнити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Times New Roman"/>
                        </a:rPr>
                        <a:t>овторение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Times New Roman"/>
                        </a:rPr>
                        <a:t>продление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73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Calibri"/>
                          <a:ea typeface="Calibri"/>
                          <a:cs typeface="Times New Roman"/>
                        </a:rPr>
                        <a:t>Взиамодействие</a:t>
                      </a: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 школы и </a:t>
                      </a:r>
                      <a:r>
                        <a:rPr lang="ru-RU" sz="1400" dirty="0" err="1" smtClean="0">
                          <a:latin typeface="Calibri"/>
                          <a:ea typeface="Calibri"/>
                          <a:cs typeface="Times New Roman"/>
                        </a:rPr>
                        <a:t>клмьюнити</a:t>
                      </a:r>
                      <a:endParaRPr lang="ru-RU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73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Безопасная образовательная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среда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73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Раннее вмешательство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Вовлечение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семьи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9814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Программы раннего детского 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развития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736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Раннее развитие чтения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реализации плана на уровне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/>
          </a:bodyPr>
          <a:lstStyle/>
          <a:p>
            <a:r>
              <a:rPr lang="ru-RU" dirty="0" smtClean="0"/>
              <a:t>Снижение доли пропусков занятий, дисциплинарных проблем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Повышение  средних учебных результатов.</a:t>
            </a:r>
          </a:p>
          <a:p>
            <a:r>
              <a:rPr lang="ru-RU" dirty="0" smtClean="0"/>
              <a:t>Рост доли школьников, закончивших старшую ступень.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Профессиональное развитие учителей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Профессиональное развитие для  овладения методами  проектного обучения доступно на ресурсах </a:t>
            </a:r>
            <a:r>
              <a:rPr lang="en-US" dirty="0" smtClean="0"/>
              <a:t>SC ATE Center of Excellence. </a:t>
            </a:r>
            <a:r>
              <a:rPr lang="ru-RU" dirty="0" smtClean="0"/>
              <a:t>Техники командного обучения , проблемного  обучения, интегрированного преподавания должны быть освоены в  результате  тренингов. Две четырёхдневные  рабочие группы  могут быть организованы по запросу.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Поддержка на уровне школы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7260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Повторение/продление </a:t>
            </a:r>
            <a:r>
              <a:rPr lang="ru-RU" dirty="0"/>
              <a:t>обучения/каникулярные лагеря</a:t>
            </a:r>
          </a:p>
          <a:p>
            <a:r>
              <a:rPr lang="ru-RU" dirty="0"/>
              <a:t>Программы вовлечения родителей в деятельность школы</a:t>
            </a:r>
          </a:p>
          <a:p>
            <a:r>
              <a:rPr lang="ru-RU" dirty="0"/>
              <a:t>Вовлечение учащихся в волонтёрское движение </a:t>
            </a:r>
          </a:p>
          <a:p>
            <a:r>
              <a:rPr lang="ru-RU" dirty="0"/>
              <a:t>Адресная профориентация и консультирование</a:t>
            </a:r>
          </a:p>
          <a:p>
            <a:r>
              <a:rPr lang="ru-RU" dirty="0"/>
              <a:t>Занятия со специалистами (логопед, психолог, социальный педагог)</a:t>
            </a:r>
          </a:p>
          <a:p>
            <a:r>
              <a:rPr lang="ru-RU" dirty="0"/>
              <a:t>Индивидуальный учебный план </a:t>
            </a:r>
          </a:p>
          <a:p>
            <a:r>
              <a:rPr lang="ru-RU" dirty="0" err="1"/>
              <a:t>Тьюторское</a:t>
            </a:r>
            <a:r>
              <a:rPr lang="ru-RU" dirty="0"/>
              <a:t> сопровождение учащихся</a:t>
            </a:r>
          </a:p>
          <a:p>
            <a:r>
              <a:rPr lang="ru-RU" dirty="0"/>
              <a:t>Развивающие беседы</a:t>
            </a:r>
          </a:p>
          <a:p>
            <a:r>
              <a:rPr lang="ru-RU" dirty="0"/>
              <a:t>Программы социально-эмоционального развития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Педагогическая поддержка на уроке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805264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pPr>
              <a:lnSpc>
                <a:spcPct val="160000"/>
              </a:lnSpc>
            </a:pPr>
            <a:r>
              <a:rPr lang="ru-RU" dirty="0"/>
              <a:t>Дополнительные занятия в выделенных группах</a:t>
            </a:r>
          </a:p>
          <a:p>
            <a:pPr>
              <a:lnSpc>
                <a:spcPct val="160000"/>
              </a:lnSpc>
            </a:pPr>
            <a:r>
              <a:rPr lang="ru-RU" dirty="0"/>
              <a:t>Дифференцированное обучение на уроках</a:t>
            </a:r>
          </a:p>
          <a:p>
            <a:pPr>
              <a:lnSpc>
                <a:spcPct val="160000"/>
              </a:lnSpc>
            </a:pPr>
            <a:r>
              <a:rPr lang="ru-RU" dirty="0"/>
              <a:t>Организация урока как учебной деятельности </a:t>
            </a:r>
          </a:p>
          <a:p>
            <a:pPr>
              <a:lnSpc>
                <a:spcPct val="160000"/>
              </a:lnSpc>
            </a:pPr>
            <a:r>
              <a:rPr lang="ru-RU" dirty="0"/>
              <a:t>Специальные технологии для детей с особыми учебными потребностями (</a:t>
            </a:r>
            <a:r>
              <a:rPr lang="ru-RU" dirty="0" err="1"/>
              <a:t>дислексия</a:t>
            </a:r>
            <a:r>
              <a:rPr lang="ru-RU" dirty="0"/>
              <a:t>, </a:t>
            </a:r>
            <a:r>
              <a:rPr lang="ru-RU" dirty="0" err="1"/>
              <a:t>дисграфия</a:t>
            </a:r>
            <a:r>
              <a:rPr lang="ru-RU" dirty="0"/>
              <a:t>) и проблемами поведения </a:t>
            </a:r>
          </a:p>
          <a:p>
            <a:pPr>
              <a:lnSpc>
                <a:spcPct val="160000"/>
              </a:lnSpc>
            </a:pPr>
            <a:r>
              <a:rPr lang="en-US" dirty="0"/>
              <a:t>C</a:t>
            </a:r>
            <a:r>
              <a:rPr lang="ru-RU" dirty="0" err="1"/>
              <a:t>мысловое</a:t>
            </a:r>
            <a:r>
              <a:rPr lang="ru-RU" dirty="0"/>
              <a:t> чтение </a:t>
            </a:r>
          </a:p>
          <a:p>
            <a:pPr>
              <a:lnSpc>
                <a:spcPct val="160000"/>
              </a:lnSpc>
            </a:pPr>
            <a:r>
              <a:rPr lang="ru-RU" dirty="0"/>
              <a:t>Формирующее оценивание</a:t>
            </a:r>
          </a:p>
          <a:p>
            <a:pPr>
              <a:lnSpc>
                <a:spcPct val="160000"/>
              </a:lnSpc>
            </a:pPr>
            <a:r>
              <a:rPr lang="ru-RU" dirty="0"/>
              <a:t>Развитие "4К"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Формы организации профессионального развития учителей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Исследование </a:t>
            </a:r>
            <a:r>
              <a:rPr lang="ru-RU" dirty="0"/>
              <a:t>урока </a:t>
            </a:r>
          </a:p>
          <a:p>
            <a:r>
              <a:rPr lang="ru-RU" dirty="0"/>
              <a:t>Профессиональные обучающиеся сообщества</a:t>
            </a:r>
          </a:p>
          <a:p>
            <a:r>
              <a:rPr lang="ru-RU" dirty="0"/>
              <a:t>Программа </a:t>
            </a:r>
            <a:r>
              <a:rPr lang="en-US" dirty="0"/>
              <a:t>TESA</a:t>
            </a:r>
            <a:endParaRPr lang="ru-RU" dirty="0"/>
          </a:p>
          <a:p>
            <a:r>
              <a:rPr lang="ru-RU" dirty="0"/>
              <a:t>Индивидуальные планы профессионального развития </a:t>
            </a:r>
          </a:p>
          <a:p>
            <a:r>
              <a:rPr lang="ru-RU" dirty="0"/>
              <a:t>Программы </a:t>
            </a:r>
            <a:r>
              <a:rPr lang="ru-RU" dirty="0" err="1"/>
              <a:t>тьюторского</a:t>
            </a:r>
            <a:r>
              <a:rPr lang="ru-RU" dirty="0"/>
              <a:t> сопровождения учителей </a:t>
            </a:r>
          </a:p>
          <a:p>
            <a:r>
              <a:rPr lang="ru-RU" dirty="0"/>
              <a:t>Адресные программы повышения квалификации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588</Words>
  <Application>Microsoft Office PowerPoint</Application>
  <PresentationFormat>Экран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Индивидуальный план поддержки учащегося с риском неуспешности</vt:lpstr>
      <vt:lpstr>Пример: STAR (STUDENTS AT RISK)  План  поддержки  (Henley  High School) http://www.henleyhs.sa.edu.au/section/programs/inclusion-supported-learning-centre/students-at-risk/star-students-at-risk-intervention-plans  </vt:lpstr>
      <vt:lpstr>Действия школы</vt:lpstr>
      <vt:lpstr>План интервенций</vt:lpstr>
      <vt:lpstr>Результаты реализации плана на уровне школы</vt:lpstr>
      <vt:lpstr>Профессиональное развитие учителей</vt:lpstr>
      <vt:lpstr>Поддержка на уровне школы </vt:lpstr>
      <vt:lpstr>Педагогическая поддержка на уроке</vt:lpstr>
      <vt:lpstr>Формы организации профессионального развития учителей </vt:lpstr>
      <vt:lpstr> Планирование поддержки  школы</vt:lpstr>
      <vt:lpstr>Планирование запроса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план поддержки учащегося с риском неуспешности</dc:title>
  <dc:creator>Marina Pinskaya</dc:creator>
  <cp:lastModifiedBy>Юлия Сергеевна Никитина</cp:lastModifiedBy>
  <cp:revision>4</cp:revision>
  <dcterms:created xsi:type="dcterms:W3CDTF">2020-08-19T18:47:48Z</dcterms:created>
  <dcterms:modified xsi:type="dcterms:W3CDTF">2020-08-20T06:12:59Z</dcterms:modified>
</cp:coreProperties>
</file>