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63" r:id="rId3"/>
    <p:sldId id="257" r:id="rId4"/>
    <p:sldId id="258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8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556E44E-ECEE-43F9-85E4-61D6990B5952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89265E-1F76-4F4C-9C5E-B6B095CA038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Контекстные</a:t>
            </a:r>
            <a:r>
              <a:rPr lang="ru-RU" baseline="0" dirty="0" smtClean="0"/>
              <a:t> </a:t>
            </a:r>
            <a:r>
              <a:rPr lang="ru-RU" baseline="0" dirty="0" err="1" smtClean="0"/>
              <a:t>хар-ки</a:t>
            </a:r>
            <a:r>
              <a:rPr lang="ru-RU" baseline="0" dirty="0" smtClean="0"/>
              <a:t>, в конце используем только эти. Отбор характеристик по значимости.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6756A5C-A63F-4A63-B362-1DA9D30DFF0A}" type="slidenum">
              <a:rPr lang="ru-RU" smtClean="0"/>
              <a:pPr/>
              <a:t>3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9756088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="" xmlns:p14="http://schemas.microsoft.com/office/powerpoint/2010/main" val="348856783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B88EF6-4015-4967-BE54-4B6D9F98C836}" type="datetimeFigureOut">
              <a:rPr lang="ru-RU" smtClean="0"/>
              <a:pPr/>
              <a:t>19.08.2020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3A663-612C-4104-B7E2-21258F25334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wa.org/" TargetMode="External"/><Relationship Id="rId2" Type="http://schemas.openxmlformats.org/officeDocument/2006/relationships/hyperlink" Target="http://www.greatschoolspartnership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edglossary.org/at-risk/" TargetMode="External"/><Relationship Id="rId4" Type="http://schemas.openxmlformats.org/officeDocument/2006/relationships/hyperlink" Target="http://www.nmefoundation.org/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Социальные риски школьной </a:t>
            </a:r>
            <a:r>
              <a:rPr lang="ru-RU" dirty="0" err="1" smtClean="0"/>
              <a:t>неуспешности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-315416"/>
            <a:ext cx="8892480" cy="1296144"/>
          </a:xfrm>
        </p:spPr>
        <p:txBody>
          <a:bodyPr>
            <a:noAutofit/>
          </a:bodyPr>
          <a:lstStyle/>
          <a:p>
            <a:r>
              <a:rPr lang="ru-RU" sz="1800" dirty="0"/>
              <a:t/>
            </a:r>
            <a:br>
              <a:rPr lang="ru-RU" sz="1800" dirty="0"/>
            </a:br>
            <a:r>
              <a:rPr lang="ru-RU" sz="2400" dirty="0">
                <a:solidFill>
                  <a:schemeClr val="bg1"/>
                </a:solidFill>
              </a:rPr>
              <a:t>Основания для включения в группу риска</a:t>
            </a:r>
            <a:r>
              <a:rPr lang="ru-RU" sz="1800" dirty="0">
                <a:solidFill>
                  <a:schemeClr val="bg1"/>
                </a:solidFill>
              </a:rPr>
              <a:t/>
            </a:r>
            <a:br>
              <a:rPr lang="ru-RU" sz="1800" dirty="0">
                <a:solidFill>
                  <a:schemeClr val="bg1"/>
                </a:solidFill>
              </a:rPr>
            </a:br>
            <a:r>
              <a:rPr lang="en-US" sz="1600" dirty="0">
                <a:solidFill>
                  <a:schemeClr val="bg1"/>
                </a:solidFill>
              </a:rPr>
              <a:t>The Glossary of Education Reform </a:t>
            </a:r>
            <a:r>
              <a:rPr lang="ru-RU" sz="1600" dirty="0">
                <a:solidFill>
                  <a:schemeClr val="bg1"/>
                </a:solidFill>
              </a:rPr>
              <a:t>, служба </a:t>
            </a:r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600" u="sng" dirty="0">
                <a:solidFill>
                  <a:schemeClr val="bg1"/>
                </a:solidFill>
                <a:hlinkClick r:id="rId2"/>
              </a:rPr>
              <a:t>Great Schools Partnership</a:t>
            </a:r>
            <a:r>
              <a:rPr lang="en-US" sz="1600" dirty="0">
                <a:solidFill>
                  <a:schemeClr val="bg1"/>
                </a:solidFill>
              </a:rPr>
              <a:t>,  </a:t>
            </a:r>
            <a:r>
              <a:rPr lang="en-US" sz="1600" u="sng" dirty="0">
                <a:solidFill>
                  <a:schemeClr val="bg1"/>
                </a:solidFill>
                <a:hlinkClick r:id="rId3"/>
              </a:rPr>
              <a:t>Education Writers Association</a:t>
            </a:r>
            <a:r>
              <a:rPr lang="en-US" sz="1600" dirty="0">
                <a:solidFill>
                  <a:schemeClr val="bg1"/>
                </a:solidFill>
              </a:rPr>
              <a:t>, </a:t>
            </a:r>
            <a:r>
              <a:rPr lang="ru-RU" sz="1600" dirty="0">
                <a:solidFill>
                  <a:schemeClr val="bg1"/>
                </a:solidFill>
              </a:rPr>
              <a:t>и </a:t>
            </a:r>
            <a:r>
              <a:rPr lang="en-US" sz="1600" dirty="0">
                <a:solidFill>
                  <a:schemeClr val="bg1"/>
                </a:solidFill>
              </a:rPr>
              <a:t> </a:t>
            </a:r>
            <a:r>
              <a:rPr lang="en-US" sz="1600" u="sng" dirty="0">
                <a:solidFill>
                  <a:schemeClr val="bg1"/>
                </a:solidFill>
                <a:hlinkClick r:id="rId4"/>
              </a:rPr>
              <a:t>Nellie Mae Education </a:t>
            </a:r>
            <a:r>
              <a:rPr lang="en-US" sz="1600" u="sng" dirty="0">
                <a:hlinkClick r:id="rId4"/>
              </a:rPr>
              <a:t>Foundation</a:t>
            </a:r>
            <a:r>
              <a:rPr lang="en-US" sz="1600" dirty="0"/>
              <a:t>, </a:t>
            </a:r>
            <a:r>
              <a:rPr lang="en-US" sz="1600" u="sng" dirty="0">
                <a:hlinkClick r:id="rId5"/>
              </a:rPr>
              <a:t> https://www.edglossary.org/at-risk</a:t>
            </a:r>
            <a:r>
              <a:rPr lang="en-US" sz="1800" u="sng" dirty="0">
                <a:hlinkClick r:id="rId5"/>
              </a:rPr>
              <a:t>/</a:t>
            </a:r>
            <a:r>
              <a:rPr lang="ru-RU" sz="1800" dirty="0"/>
              <a:t>      </a:t>
            </a:r>
            <a:endParaRPr lang="ru-RU" sz="1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052736"/>
            <a:ext cx="9144000" cy="5904656"/>
          </a:xfrm>
        </p:spPr>
        <p:txBody>
          <a:bodyPr>
            <a:noAutofit/>
          </a:bodyPr>
          <a:lstStyle/>
          <a:p>
            <a:pPr lvl="0" algn="just" fontAlgn="base"/>
            <a:r>
              <a:rPr lang="ru-RU" sz="2000" dirty="0" smtClean="0"/>
              <a:t>Инвалидность </a:t>
            </a:r>
            <a:r>
              <a:rPr lang="ru-RU" sz="2000" dirty="0"/>
              <a:t>и специальные учебные потребности</a:t>
            </a:r>
          </a:p>
          <a:p>
            <a:pPr lvl="0" algn="just" fontAlgn="base"/>
            <a:r>
              <a:rPr lang="ru-RU" sz="2000" dirty="0"/>
              <a:t>Продолжительные проблемы со </a:t>
            </a:r>
            <a:r>
              <a:rPr lang="ru-RU" sz="2000" dirty="0" err="1"/>
              <a:t>зоровьем</a:t>
            </a:r>
            <a:endParaRPr lang="ru-RU" sz="2000" dirty="0"/>
          </a:p>
          <a:p>
            <a:pPr lvl="0" algn="just" fontAlgn="base"/>
            <a:r>
              <a:rPr lang="ru-RU" sz="2000" dirty="0"/>
              <a:t>Регулярные прогулы,  </a:t>
            </a:r>
            <a:r>
              <a:rPr lang="ru-RU" sz="2000" dirty="0" err="1"/>
              <a:t>девиантное</a:t>
            </a:r>
            <a:r>
              <a:rPr lang="ru-RU" sz="2000" dirty="0"/>
              <a:t> поведение</a:t>
            </a:r>
          </a:p>
          <a:p>
            <a:pPr lvl="0" algn="just" fontAlgn="base"/>
            <a:r>
              <a:rPr lang="ru-RU" sz="2000" dirty="0"/>
              <a:t>Семья на социальном пособии </a:t>
            </a:r>
          </a:p>
          <a:p>
            <a:pPr lvl="0" algn="just" fontAlgn="base"/>
            <a:r>
              <a:rPr lang="ru-RU" sz="2000" dirty="0"/>
              <a:t>Образовательный уровень родителей, уровень доходов,  статус занятости, миграционный статус.</a:t>
            </a:r>
          </a:p>
          <a:p>
            <a:pPr lvl="0" algn="just" fontAlgn="base"/>
            <a:r>
              <a:rPr lang="ru-RU" sz="2000" dirty="0"/>
              <a:t>Язык  домашнего общения  не английский</a:t>
            </a:r>
          </a:p>
          <a:p>
            <a:pPr algn="just" fontAlgn="base">
              <a:lnSpc>
                <a:spcPct val="120000"/>
              </a:lnSpc>
              <a:buNone/>
            </a:pPr>
            <a:r>
              <a:rPr lang="ru-RU" sz="2000" i="1" dirty="0"/>
              <a:t>В большинстве случаев «факторы риска» скорее ситуационные, нежели врождённые.  За исключением специальных учебных потребностей,  риск вызывают не  неспособность ученика успешно учиться,  а, преимущественно, его жизненные обстоятельства.  Например, то, что он обучается в школе с низкой успеваемостью, в школе с недостаточным финансированием,  с недостатком подготовленных специалистов, низкий профессиональный уровень учителей  может рассматриваться как факторы риска.  А также то, что  обстановка в школе способствует прогулам, пропуску учебных курсов. </a:t>
            </a:r>
          </a:p>
          <a:p>
            <a:endParaRPr lang="ru-RU" sz="2000" i="1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"/>
          <p:cNvSpPr txBox="1">
            <a:spLocks/>
          </p:cNvSpPr>
          <p:nvPr/>
        </p:nvSpPr>
        <p:spPr>
          <a:xfrm>
            <a:off x="1257300" y="168965"/>
            <a:ext cx="6699075" cy="59573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Социальные  факторы,  влияющие на образовательные  достижения 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Блок-схема: объединение 1"/>
          <p:cNvSpPr/>
          <p:nvPr/>
        </p:nvSpPr>
        <p:spPr>
          <a:xfrm>
            <a:off x="971600" y="980728"/>
            <a:ext cx="6600508" cy="5685183"/>
          </a:xfrm>
          <a:prstGeom prst="flowChartMerge">
            <a:avLst/>
          </a:prstGeom>
          <a:solidFill>
            <a:schemeClr val="tx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TextBox 20"/>
          <p:cNvSpPr txBox="1"/>
          <p:nvPr/>
        </p:nvSpPr>
        <p:spPr>
          <a:xfrm>
            <a:off x="1835696" y="1059318"/>
            <a:ext cx="504056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PT Serif" panose="020A0603040505020204" pitchFamily="18" charset="-52"/>
              </a:rPr>
              <a:t>Количество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ea typeface="PT Serif" panose="020A0603040505020204" pitchFamily="18" charset="-52"/>
              </a:rPr>
              <a:t>жителей, тип населённого </a:t>
            </a:r>
            <a:r>
              <a:rPr lang="ru-RU" sz="1600" b="1" dirty="0" smtClean="0">
                <a:solidFill>
                  <a:schemeClr val="bg1"/>
                </a:solidFill>
                <a:latin typeface="Arial Narrow" panose="020B0606020202030204" pitchFamily="34" charset="0"/>
                <a:ea typeface="PT Serif" panose="020A0603040505020204" pitchFamily="18" charset="-52"/>
              </a:rPr>
              <a:t>пункта, количество школ на территории, тип школы, количество учащихся, образование родителей, профессиональное положение родителей, среднемесячный доход семьи, культурный капитал, материальное положение, родной язык, положение мигрантов, количество </a:t>
            </a:r>
            <a:r>
              <a:rPr lang="ru-RU" sz="1600" b="1" dirty="0">
                <a:solidFill>
                  <a:schemeClr val="bg1"/>
                </a:solidFill>
                <a:latin typeface="Arial Narrow" panose="020B0606020202030204" pitchFamily="34" charset="0"/>
                <a:ea typeface="PT Serif" panose="020A0603040505020204" pitchFamily="18" charset="-52"/>
              </a:rPr>
              <a:t>школ на территории</a:t>
            </a:r>
          </a:p>
        </p:txBody>
      </p:sp>
      <p:cxnSp>
        <p:nvCxnSpPr>
          <p:cNvPr id="5" name="Прямая соединительная линия 4"/>
          <p:cNvCxnSpPr/>
          <p:nvPr/>
        </p:nvCxnSpPr>
        <p:spPr>
          <a:xfrm flipV="1">
            <a:off x="1763688" y="2636912"/>
            <a:ext cx="4898877" cy="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sp>
        <p:nvSpPr>
          <p:cNvPr id="25" name="Блок-схема: объединение 24"/>
          <p:cNvSpPr/>
          <p:nvPr/>
        </p:nvSpPr>
        <p:spPr>
          <a:xfrm>
            <a:off x="1979712" y="2708921"/>
            <a:ext cx="4656310" cy="4149080"/>
          </a:xfrm>
          <a:prstGeom prst="flowChartMerge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1" name="TextBox 30"/>
          <p:cNvSpPr txBox="1"/>
          <p:nvPr/>
        </p:nvSpPr>
        <p:spPr>
          <a:xfrm>
            <a:off x="3275856" y="3068960"/>
            <a:ext cx="2181765" cy="20928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 Narrow" panose="020B0606020202030204" pitchFamily="34" charset="0"/>
                <a:ea typeface="PT Serif" panose="020A0603040505020204" pitchFamily="18" charset="-52"/>
              </a:rPr>
              <a:t>Социально-экономический статус и культурный капитал  семьи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 Narrow" panose="020B0606020202030204" pitchFamily="34" charset="0"/>
                <a:ea typeface="PT Serif" panose="020A0603040505020204" pitchFamily="18" charset="-52"/>
              </a:rPr>
              <a:t>Социальный контекст школы</a:t>
            </a:r>
          </a:p>
          <a:p>
            <a:pPr marL="285750" indent="-285750">
              <a:lnSpc>
                <a:spcPts val="18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Arial Narrow" panose="020B0606020202030204" pitchFamily="34" charset="0"/>
                <a:ea typeface="PT Serif" panose="020A0603040505020204" pitchFamily="18" charset="-52"/>
              </a:rPr>
              <a:t>Характеристики территории </a:t>
            </a:r>
            <a:endParaRPr lang="ru-RU" sz="1600" dirty="0">
              <a:latin typeface="Arial Narrow" panose="020B0606020202030204" pitchFamily="34" charset="0"/>
              <a:ea typeface="PT Serif" panose="020A0603040505020204" pitchFamily="18" charset="-52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29146819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91264" cy="692696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Социальные риски трудностей в обучении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602129"/>
          <a:ext cx="9144000" cy="651369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51720"/>
                <a:gridCol w="1944216"/>
                <a:gridCol w="3024336"/>
                <a:gridCol w="2123728"/>
              </a:tblGrid>
              <a:tr h="379593"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35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Макро уровень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35"/>
                        </a:spcAft>
                      </a:pPr>
                      <a:r>
                        <a:rPr lang="ru-RU" sz="1100">
                          <a:latin typeface="Times New Roman"/>
                          <a:ea typeface="Times New Roman"/>
                          <a:cs typeface="Times New Roman"/>
                        </a:rPr>
                        <a:t>Мезо уровень</a:t>
                      </a:r>
                      <a:endParaRPr lang="ru-RU" sz="11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50000"/>
                        </a:lnSpc>
                        <a:spcAft>
                          <a:spcPts val="835"/>
                        </a:spcAft>
                      </a:pPr>
                      <a:r>
                        <a:rPr lang="ru-RU" sz="1100" dirty="0">
                          <a:latin typeface="Times New Roman"/>
                          <a:ea typeface="Times New Roman"/>
                          <a:cs typeface="Times New Roman"/>
                        </a:rPr>
                        <a:t>Микро уровень</a:t>
                      </a: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4454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территории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 школы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 семьи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Психо-эмоциональное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неблагополучие,  вызванное внешними причинами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047664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социально и экономически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депривированные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территории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территории компактного проживания мигрантов и меньшинств</a:t>
                      </a:r>
                      <a:endParaRPr lang="ru-RU" sz="1400" dirty="0" smtClean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отдалённые территории с бедной образовательной, культурной и социальной инфраструктурой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негативный  школьный  климат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невозможность  получения поддержки от учителей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небезопасность школьной среды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подвоз учащихся либо недостаточная  транспортная   доступность  школы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недостаточная  обеспеченность  кадрами/частая  смена  учителей 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низкий СЭС школы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асоциальное  поведение родителей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отсутствие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полного среднего  образования у родителей (матери)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неполная  семья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нахождение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родителей  в местах заключения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семейное  насилие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отсутствие позитивной ролевой модели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отсутствие родителей, проживания в приёмной семье или интернате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изъятия из семьи социальными службами.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частая смена  места жительства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вынужденные  пропуски занятий.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иноязычие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инокультурность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algn="just">
                        <a:lnSpc>
                          <a:spcPct val="115000"/>
                        </a:lnSpc>
                        <a:spcAft>
                          <a:spcPts val="835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травмирующими  событиями в семье,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насилием в семье,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насилием  по отношению к ребенку  вне семьи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деструктивным   стилем родительского воспитания;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 marL="342900" lvl="0" indent="-342900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Symbol"/>
                        <a:buChar char=""/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конфликтом  с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сиблингом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в том числе, насилием со стороны старшего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сиблинга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20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Социальные риски коммуникативных трудностей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0" y="548680"/>
          <a:ext cx="9324524" cy="66959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87624"/>
                <a:gridCol w="1512166"/>
                <a:gridCol w="1512168"/>
                <a:gridCol w="1656184"/>
                <a:gridCol w="1584176"/>
                <a:gridCol w="1872206"/>
              </a:tblGrid>
              <a:tr h="7837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Область трудностей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Тип трудностей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территории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семьи 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школы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latin typeface="Times New Roman"/>
                          <a:ea typeface="Times New Roman"/>
                          <a:cs typeface="Times New Roman"/>
                        </a:rPr>
                        <a:t>Психо-эмоциональное неблагополучие</a:t>
                      </a:r>
                      <a:endParaRPr lang="ru-RU" sz="16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585467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коммуникативной сфере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 отношениях с учителем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в том числе ч</a:t>
                      </a:r>
                      <a:r>
                        <a:rPr lang="ru-RU" sz="16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астичная или полная закрытость к принятию учебных задач, д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еструктивное поведение, направленное на срыв урока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latin typeface="Times New Roman"/>
                          <a:ea typeface="Times New Roman"/>
                          <a:cs typeface="Times New Roman"/>
                        </a:rPr>
                        <a:t>В отношениях с  соучениками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невключённость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в совместную учебную деятельность.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В высокой степени вероятны в социально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и экономически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депривированных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территориях;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территориях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компактного проживания мигрантов 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меньшинств.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высокой степени вероятны в случаях  асоциального поведения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родителей; 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отсутствия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родителей;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частой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смены места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жительства; вынужденных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пропусков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занятий;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иноязычия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6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инокультурности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высокой степени вероятны в случаях в случаях негативного школьного климата,</a:t>
                      </a:r>
                      <a:r>
                        <a:rPr lang="ru-RU" sz="1600" dirty="0">
                          <a:latin typeface="Calibri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невозможности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получить поддержку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от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учителей;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небезопасной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школьной среды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6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В высокой степени вероятны в случаях </a:t>
                      </a: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травмирующих событий в семье,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насилия в семье,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деструктивного  стиля родительского воспитания;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конфликта с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сиблингом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, в том числе, насилия со стороны старшего </a:t>
                      </a:r>
                      <a:r>
                        <a:rPr lang="ru-RU" sz="1600" dirty="0" err="1">
                          <a:latin typeface="Times New Roman"/>
                          <a:ea typeface="Times New Roman"/>
                          <a:cs typeface="Times New Roman"/>
                        </a:rPr>
                        <a:t>сиблинга</a:t>
                      </a: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;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 насилия по отношению к ребенку   вне семьи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Times New Roman"/>
                          <a:ea typeface="Times New Roman"/>
                          <a:cs typeface="Times New Roman"/>
                        </a:rPr>
                        <a:t>.  </a:t>
                      </a:r>
                      <a:endParaRPr lang="ru-RU" sz="16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Autofit/>
          </a:bodyPr>
          <a:lstStyle/>
          <a:p>
            <a:r>
              <a:rPr lang="ru-RU" sz="2800" dirty="0" smtClean="0"/>
              <a:t>Социальные риски когнитивных трудностей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35496" y="836712"/>
          <a:ext cx="9108504" cy="60212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96144"/>
                <a:gridCol w="1440160"/>
                <a:gridCol w="1512168"/>
                <a:gridCol w="1812032"/>
                <a:gridCol w="1524000"/>
                <a:gridCol w="1524000"/>
              </a:tblGrid>
              <a:tr h="75266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Область трудностей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Тип трудностей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территории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семьи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школы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Психо-эмоциональное неблагополучие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03548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области </a:t>
                      </a:r>
                      <a:r>
                        <a:rPr lang="ru-RU" sz="1400" b="1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общеучебных</a:t>
                      </a:r>
                      <a:r>
                        <a:rPr lang="ru-RU" sz="1400" b="1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универсальных действий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Отсутствие организационных навыков, умения учиться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Отсутствия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полного среднего  образования у родителей (матери);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Подвоз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учащихся либо недостаточная транспортная  доступность   школы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Недостаточная  обеспеченность кадрами/частая   смена  учителей   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Негативный школьный климат/культура школы;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Низкий СЭС школы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Деструктивный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стиль родительского воспитания : </a:t>
                      </a:r>
                      <a:r>
                        <a:rPr lang="ru-RU" sz="1400" dirty="0" err="1" smtClean="0">
                          <a:latin typeface="Times New Roman"/>
                          <a:ea typeface="Times New Roman"/>
                          <a:cs typeface="Times New Roman"/>
                        </a:rPr>
                        <a:t>попустительство,гиперопека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сверхконтроль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00709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Отсутствие  навыков критического мышления,  умения работать с информацией,  соответствующих возрасту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Отдалённые территории с бедной образовательной, культурной и социальной инфраструктурой.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5798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Отставание по основным предметам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отдалённые территории  с бедной образовательной, культурной и социальной инфраструктурой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Отсутствия полного среднего  образования у родителей (матери);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Иноязычие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;,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частая смена места жительства, вынужденные пропуски  занятий.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0"/>
            <a:ext cx="8363272" cy="620688"/>
          </a:xfrm>
        </p:spPr>
        <p:txBody>
          <a:bodyPr>
            <a:normAutofit/>
          </a:bodyPr>
          <a:lstStyle/>
          <a:p>
            <a:r>
              <a:rPr lang="ru-RU" sz="2800" dirty="0" smtClean="0"/>
              <a:t>Социальные риски трудностей в адаптации </a:t>
            </a:r>
            <a:endParaRPr lang="ru-RU" sz="2800" dirty="0"/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-1" y="692696"/>
          <a:ext cx="9144001" cy="68834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27585"/>
                <a:gridCol w="1656184"/>
                <a:gridCol w="1800200"/>
                <a:gridCol w="1944216"/>
                <a:gridCol w="1152128"/>
                <a:gridCol w="1763688"/>
              </a:tblGrid>
              <a:tr h="65843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Область трудностей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Тип трудностей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территории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семьи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Социальное неблагополучие школы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Психо-эмоциональное неблагополучие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645824">
                <a:tc row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b="1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 smtClean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400" b="1" dirty="0">
                          <a:latin typeface="Times New Roman"/>
                          <a:ea typeface="Times New Roman"/>
                          <a:cs typeface="Times New Roman"/>
                        </a:rPr>
                        <a:t>области социальной адаптации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Риски вовлеченности в буллинг в роли жертвы или агрессора и иного агрессивного поведения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Неблагополучное окружение вне семьи,  в   территориях с бедной образовательной, культурной и социальной инфраструктурой.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Неполная  семья, асоциальное поведение родителей, нахождение в местах заключения.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Отсутствие родителей, проживание в приёмной семье или интернате, изъятие из семьи социальными службами.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latin typeface="Times New Roman"/>
                          <a:ea typeface="Times New Roman"/>
                          <a:cs typeface="Times New Roman"/>
                        </a:rPr>
                        <a:t>Семейное  насилие, отсутствие позитивной ролевой модели. </a:t>
                      </a:r>
                      <a:endParaRPr lang="ru-RU" sz="140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 row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Негативный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школьный  климат , небезопасная  среда.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Травмирующие  события в семье,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насилие в семье,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насилие  по отношению к ребенку  вне семьи,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отсутствие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значимого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взрослого.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36815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Школьная тревожность,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дезорганизация  учебной деятельности в ситуациях «социальной оценки»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endParaRPr lang="ru-RU" sz="1400" dirty="0"/>
                    </a:p>
                  </a:txBody>
                  <a:tcPr marL="68580" marR="68580" marT="0" marB="0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Деструктивный  стиль родительского воспитания :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гиперопека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сверхконтроль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22151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latin typeface="Times New Roman"/>
                          <a:ea typeface="Times New Roman"/>
                          <a:cs typeface="Times New Roman"/>
                        </a:rPr>
                        <a:t>Невовлечённость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 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коллектив,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отсутствие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мотивации,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неприятие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общих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ценностей.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400" dirty="0" smtClean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Неблагополучное окружение вне семьи</a:t>
                      </a:r>
                      <a:endParaRPr lang="ru-RU" sz="1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Асоциальное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поведение отсутствие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родителей,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семейное  насилие, отсутствие позитивной ролевой модели.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Негативный 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климат,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отсутствие  поддержки</a:t>
                      </a:r>
                      <a:r>
                        <a:rPr lang="ru-RU" sz="1400" baseline="0" dirty="0" smtClean="0">
                          <a:latin typeface="Times New Roman"/>
                          <a:ea typeface="Times New Roman"/>
                          <a:cs typeface="Times New Roman"/>
                        </a:rPr>
                        <a:t>;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небезопасная  среда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.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Деструктивный стиль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 воспитания,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травмирующие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события, насилие 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400" dirty="0" smtClean="0">
                          <a:latin typeface="Times New Roman"/>
                          <a:ea typeface="Times New Roman"/>
                          <a:cs typeface="Times New Roman"/>
                        </a:rPr>
                        <a:t>семье и  вне </a:t>
                      </a:r>
                      <a:r>
                        <a:rPr lang="ru-RU" sz="1400" dirty="0">
                          <a:latin typeface="Times New Roman"/>
                          <a:ea typeface="Times New Roman"/>
                          <a:cs typeface="Times New Roman"/>
                        </a:rPr>
                        <a:t>семьи.  </a:t>
                      </a:r>
                      <a:endParaRPr lang="ru-RU" sz="14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D66EC58E-EE0B-7F4E-BFA5-CFA02437E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400" b="1" dirty="0"/>
              <a:t>Типология </a:t>
            </a:r>
            <a:r>
              <a:rPr lang="ru-RU" sz="2400" b="1" dirty="0" smtClean="0"/>
              <a:t>причин трудностей </a:t>
            </a:r>
            <a:r>
              <a:rPr lang="ru-RU" sz="2400" b="1" dirty="0"/>
              <a:t>в обучении как основа практики работы с ними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7DA3BF16-DE81-FC42-A7D6-791975983F0C}"/>
              </a:ext>
            </a:extLst>
          </p:cNvPr>
          <p:cNvSpPr/>
          <p:nvPr/>
        </p:nvSpPr>
        <p:spPr>
          <a:xfrm>
            <a:off x="3386709" y="4263002"/>
            <a:ext cx="2370581" cy="1277050"/>
          </a:xfrm>
          <a:prstGeom prst="rect">
            <a:avLst/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Типология программ диагностики и коррекции трудностей в обучении</a:t>
            </a:r>
            <a:endParaRPr lang="ru-RU" b="1" dirty="0"/>
          </a:p>
        </p:txBody>
      </p:sp>
      <p:sp>
        <p:nvSpPr>
          <p:cNvPr id="6" name="Прямоугольник 5">
            <a:extLst>
              <a:ext uri="{FF2B5EF4-FFF2-40B4-BE49-F238E27FC236}">
                <a16:creationId xmlns="" xmlns:a16="http://schemas.microsoft.com/office/drawing/2014/main" id="{F893E750-54A3-7A4F-8B25-5549192613A8}"/>
              </a:ext>
            </a:extLst>
          </p:cNvPr>
          <p:cNvSpPr/>
          <p:nvPr/>
        </p:nvSpPr>
        <p:spPr>
          <a:xfrm>
            <a:off x="745238" y="4263002"/>
            <a:ext cx="2370581" cy="1283208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Адресаты программ коррекции трудностей в обучении</a:t>
            </a:r>
            <a:endParaRPr lang="ru-RU" b="1" dirty="0"/>
          </a:p>
        </p:txBody>
      </p:sp>
      <p:sp>
        <p:nvSpPr>
          <p:cNvPr id="7" name="Прямоугольник 6">
            <a:extLst>
              <a:ext uri="{FF2B5EF4-FFF2-40B4-BE49-F238E27FC236}">
                <a16:creationId xmlns="" xmlns:a16="http://schemas.microsoft.com/office/drawing/2014/main" id="{9B285B12-3C55-154B-ACF6-9C9CD19EFECC}"/>
              </a:ext>
            </a:extLst>
          </p:cNvPr>
          <p:cNvSpPr/>
          <p:nvPr/>
        </p:nvSpPr>
        <p:spPr>
          <a:xfrm>
            <a:off x="6059424" y="4277669"/>
            <a:ext cx="2370581" cy="1283208"/>
          </a:xfrm>
          <a:prstGeom prst="rect">
            <a:avLst/>
          </a:prstGeom>
          <a:ln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b="1" dirty="0"/>
              <a:t>Типология программ индивидуализации педагогической деятельности</a:t>
            </a:r>
            <a:r>
              <a:rPr lang="ru-RU" dirty="0"/>
              <a:t> </a:t>
            </a:r>
            <a:endParaRPr lang="ru-RU" b="1" dirty="0"/>
          </a:p>
        </p:txBody>
      </p:sp>
      <p:sp>
        <p:nvSpPr>
          <p:cNvPr id="8" name="Прямоугольник 7">
            <a:extLst>
              <a:ext uri="{FF2B5EF4-FFF2-40B4-BE49-F238E27FC236}">
                <a16:creationId xmlns="" xmlns:a16="http://schemas.microsoft.com/office/drawing/2014/main" id="{C6A25C65-EC4C-2E46-94DF-C042A474A23D}"/>
              </a:ext>
            </a:extLst>
          </p:cNvPr>
          <p:cNvSpPr/>
          <p:nvPr/>
        </p:nvSpPr>
        <p:spPr>
          <a:xfrm>
            <a:off x="3140202" y="2052569"/>
            <a:ext cx="2863596" cy="1255082"/>
          </a:xfrm>
          <a:prstGeom prst="rect">
            <a:avLst/>
          </a:prstGeom>
          <a:ln w="19050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smtClean="0"/>
              <a:t>Социальные риски </a:t>
            </a:r>
            <a:r>
              <a:rPr lang="ru-RU" sz="2400" b="1" dirty="0" smtClean="0"/>
              <a:t>трудностей </a:t>
            </a:r>
            <a:r>
              <a:rPr lang="ru-RU" sz="2400" b="1" dirty="0"/>
              <a:t>в обучении</a:t>
            </a:r>
          </a:p>
        </p:txBody>
      </p:sp>
      <p:cxnSp>
        <p:nvCxnSpPr>
          <p:cNvPr id="9" name="Прямая со стрелкой 8">
            <a:extLst>
              <a:ext uri="{FF2B5EF4-FFF2-40B4-BE49-F238E27FC236}">
                <a16:creationId xmlns="" xmlns:a16="http://schemas.microsoft.com/office/drawing/2014/main" id="{814377AF-7CDA-9249-8F43-88F87D745B81}"/>
              </a:ext>
            </a:extLst>
          </p:cNvPr>
          <p:cNvCxnSpPr>
            <a:cxnSpLocks/>
          </p:cNvCxnSpPr>
          <p:nvPr/>
        </p:nvCxnSpPr>
        <p:spPr>
          <a:xfrm flipH="1">
            <a:off x="2267712" y="3318635"/>
            <a:ext cx="1377697" cy="8738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>
            <a:extLst>
              <a:ext uri="{FF2B5EF4-FFF2-40B4-BE49-F238E27FC236}">
                <a16:creationId xmlns="" xmlns:a16="http://schemas.microsoft.com/office/drawing/2014/main" id="{680FF777-57BC-9E4B-B415-23741DF5A5B2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4572000" y="3329619"/>
            <a:ext cx="0" cy="93338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>
            <a:extLst>
              <a:ext uri="{FF2B5EF4-FFF2-40B4-BE49-F238E27FC236}">
                <a16:creationId xmlns="" xmlns:a16="http://schemas.microsoft.com/office/drawing/2014/main" id="{C24DE602-1925-B544-908B-52173068E7D0}"/>
              </a:ext>
            </a:extLst>
          </p:cNvPr>
          <p:cNvCxnSpPr>
            <a:cxnSpLocks/>
          </p:cNvCxnSpPr>
          <p:nvPr/>
        </p:nvCxnSpPr>
        <p:spPr>
          <a:xfrm>
            <a:off x="5498593" y="3318635"/>
            <a:ext cx="1560575" cy="94436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="" xmlns:p14="http://schemas.microsoft.com/office/powerpoint/2010/main" val="120729608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2322</TotalTime>
  <Words>876</Words>
  <Application>Microsoft Office PowerPoint</Application>
  <PresentationFormat>Экран (4:3)</PresentationFormat>
  <Paragraphs>164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Социальные риски школьной неуспешности</vt:lpstr>
      <vt:lpstr> Основания для включения в группу риска The Glossary of Education Reform , служба  Great Schools Partnership,  Education Writers Association, и  Nellie Mae Education Foundation,  https://www.edglossary.org/at-risk/      </vt:lpstr>
      <vt:lpstr>Слайд 3</vt:lpstr>
      <vt:lpstr>Социальные риски трудностей в обучении</vt:lpstr>
      <vt:lpstr>Социальные риски коммуникативных трудностей</vt:lpstr>
      <vt:lpstr>Социальные риски когнитивных трудностей</vt:lpstr>
      <vt:lpstr>Социальные риски трудностей в адаптации </vt:lpstr>
      <vt:lpstr>Типология причин трудностей в обучении как основа практики работы с ними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Социальные риски школьной неуспешности</dc:title>
  <dc:creator>Marina Pinskaya</dc:creator>
  <cp:lastModifiedBy>Marina Pinskaya</cp:lastModifiedBy>
  <cp:revision>3</cp:revision>
  <dcterms:created xsi:type="dcterms:W3CDTF">2020-08-17T16:17:53Z</dcterms:created>
  <dcterms:modified xsi:type="dcterms:W3CDTF">2020-08-19T19:20:55Z</dcterms:modified>
</cp:coreProperties>
</file>