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8" r:id="rId6"/>
    <p:sldId id="262" r:id="rId7"/>
    <p:sldId id="263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C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2" autoAdjust="0"/>
  </p:normalViewPr>
  <p:slideViewPr>
    <p:cSldViewPr>
      <p:cViewPr varScale="1">
        <p:scale>
          <a:sx n="89" d="100"/>
          <a:sy n="89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wich\Videos\Movavi%20Library\9gr\&#1053;&#1086;&#1074;&#1072;&#1103;%20&#1087;&#1072;&#1087;&#1082;&#1072;\123.av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836712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</a:rPr>
              <a:t>Департамент образования мэрии города Ярославля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Муниципальное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дошкольное образовательное учреждение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детский сад комбинированного вида №109 «Изюминка»</a:t>
            </a:r>
            <a:endParaRPr lang="ru-RU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2924944"/>
            <a:ext cx="7643867" cy="2009775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b="1" i="1" dirty="0" smtClean="0"/>
              <a:t>Разработка и внедрение модели организации инклюзивного образования детей с ограниченными возможностями здоровью в рамках реализации ФГОС дошкольного образования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0034" y="4786322"/>
            <a:ext cx="7747224" cy="113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733256"/>
            <a:ext cx="17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Ярославль 2014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Изюминка\oformlenie-4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36912"/>
            <a:ext cx="3261048" cy="114300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311C48"/>
                </a:solidFill>
              </a:rPr>
              <a:t/>
            </a:r>
            <a:br>
              <a:rPr lang="ru-RU" sz="5400" b="1" i="1" dirty="0" smtClean="0">
                <a:solidFill>
                  <a:srgbClr val="311C48"/>
                </a:solidFill>
              </a:rPr>
            </a:br>
            <a:r>
              <a:rPr lang="ru-RU" sz="5400" b="1" i="1" dirty="0" smtClean="0">
                <a:solidFill>
                  <a:srgbClr val="311C48"/>
                </a:solidFill>
              </a:rPr>
              <a:t>Спасибо </a:t>
            </a:r>
            <a:br>
              <a:rPr lang="ru-RU" sz="5400" b="1" i="1" dirty="0" smtClean="0">
                <a:solidFill>
                  <a:srgbClr val="311C48"/>
                </a:solidFill>
              </a:rPr>
            </a:br>
            <a:r>
              <a:rPr lang="ru-RU" sz="5400" b="1" i="1" dirty="0" smtClean="0">
                <a:solidFill>
                  <a:srgbClr val="311C48"/>
                </a:solidFill>
              </a:rPr>
              <a:t>за внимание</a:t>
            </a:r>
            <a:endParaRPr lang="ru-RU" sz="5400" b="1" i="1" dirty="0">
              <a:solidFill>
                <a:srgbClr val="311C48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0"/>
            <a:ext cx="57864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7772400" cy="158417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Цель 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048872" cy="4320480"/>
          </a:xfrm>
        </p:spPr>
        <p:txBody>
          <a:bodyPr>
            <a:normAutofit/>
          </a:bodyPr>
          <a:lstStyle/>
          <a:p>
            <a:pPr>
              <a:spcBef>
                <a:spcPts val="100"/>
              </a:spcBef>
            </a:pPr>
            <a:r>
              <a:rPr lang="ru-RU" sz="2400" b="1" i="1" smtClean="0">
                <a:solidFill>
                  <a:srgbClr val="311C48"/>
                </a:solidFill>
              </a:rPr>
              <a:t>Разработка  многовекторной</a:t>
            </a:r>
            <a:r>
              <a:rPr lang="ru-RU" sz="2400" b="1" i="1" dirty="0" smtClean="0">
                <a:solidFill>
                  <a:srgbClr val="311C48"/>
                </a:solidFill>
              </a:rPr>
              <a:t>   модели </a:t>
            </a:r>
          </a:p>
          <a:p>
            <a:pPr>
              <a:spcBef>
                <a:spcPts val="100"/>
              </a:spcBef>
            </a:pPr>
            <a:r>
              <a:rPr lang="ru-RU" sz="2400" b="1" i="1" dirty="0" smtClean="0">
                <a:solidFill>
                  <a:srgbClr val="311C48"/>
                </a:solidFill>
              </a:rPr>
              <a:t>организации  и  внедрения в  практику инклюзивного  образования </a:t>
            </a:r>
          </a:p>
          <a:p>
            <a:pPr>
              <a:spcBef>
                <a:spcPts val="100"/>
              </a:spcBef>
            </a:pPr>
            <a:r>
              <a:rPr lang="ru-RU" sz="2400" b="1" i="1" dirty="0" smtClean="0">
                <a:solidFill>
                  <a:srgbClr val="311C48"/>
                </a:solidFill>
              </a:rPr>
              <a:t>с  учетом  образовательных  потребностей,  индивидуальных  возможностей детей, </a:t>
            </a:r>
          </a:p>
          <a:p>
            <a:pPr>
              <a:spcBef>
                <a:spcPts val="100"/>
              </a:spcBef>
            </a:pPr>
            <a:r>
              <a:rPr lang="ru-RU" sz="2400" b="1" i="1" dirty="0" smtClean="0">
                <a:solidFill>
                  <a:srgbClr val="311C48"/>
                </a:solidFill>
              </a:rPr>
              <a:t>    видов учреждений,  </a:t>
            </a:r>
          </a:p>
          <a:p>
            <a:pPr>
              <a:spcBef>
                <a:spcPts val="100"/>
              </a:spcBef>
            </a:pPr>
            <a:r>
              <a:rPr lang="ru-RU" sz="2400" b="1" i="1" dirty="0" smtClean="0">
                <a:solidFill>
                  <a:srgbClr val="311C48"/>
                </a:solidFill>
              </a:rPr>
              <a:t>реализующих  программы </a:t>
            </a:r>
          </a:p>
          <a:p>
            <a:pPr>
              <a:spcBef>
                <a:spcPts val="100"/>
              </a:spcBef>
            </a:pPr>
            <a:r>
              <a:rPr lang="ru-RU" sz="2400" b="1" i="1" dirty="0" smtClean="0">
                <a:solidFill>
                  <a:srgbClr val="311C48"/>
                </a:solidFill>
              </a:rPr>
              <a:t> дошкольного  образования</a:t>
            </a:r>
            <a:endParaRPr lang="ru-RU" sz="2400" i="1" dirty="0">
              <a:solidFill>
                <a:srgbClr val="311C4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:\Сад года_2012\1179603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171400"/>
            <a:ext cx="6367463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9" name="Группа 108"/>
          <p:cNvGrpSpPr/>
          <p:nvPr/>
        </p:nvGrpSpPr>
        <p:grpSpPr>
          <a:xfrm>
            <a:off x="0" y="3212976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0" name="Овал 109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1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5724128" y="1412776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3" name="Овал 112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4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4355976" y="0"/>
            <a:ext cx="2448272" cy="2448272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6" name="Овал 115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7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084168" y="3501008"/>
            <a:ext cx="2348880" cy="2348880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4" name="Овал 73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5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4427984" y="4581128"/>
            <a:ext cx="2376264" cy="2287617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7" name="Овал 106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8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3779912" y="2636912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4" name="Овал 103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5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979712" y="4077072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8" name="Овал 97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9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2915816" y="908720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1" name="Овал 100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2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475656" y="2132856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5" name="Овал 94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6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 rot="19690786">
            <a:off x="-337469" y="809225"/>
            <a:ext cx="328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Нормативная – правовая 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757405"/>
            <a:ext cx="1960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/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5868144" y="3933056"/>
            <a:ext cx="289719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311C48"/>
                </a:solidFill>
                <a:cs typeface="Times New Roman" pitchFamily="18" charset="0"/>
              </a:rPr>
              <a:t>ФГОС</a:t>
            </a:r>
          </a:p>
          <a:p>
            <a:pPr algn="ctr"/>
            <a:r>
              <a:rPr lang="ru-RU" sz="1400" b="1" i="1" dirty="0" smtClean="0">
                <a:solidFill>
                  <a:srgbClr val="311C48"/>
                </a:solidFill>
                <a:cs typeface="Times New Roman" pitchFamily="18" charset="0"/>
              </a:rPr>
              <a:t> дошкольного образования</a:t>
            </a:r>
          </a:p>
          <a:p>
            <a:pPr algn="ctr"/>
            <a:r>
              <a:rPr lang="ru-RU" sz="1400" b="1" i="1" dirty="0" smtClean="0">
                <a:solidFill>
                  <a:srgbClr val="311C48"/>
                </a:solidFill>
                <a:cs typeface="Times New Roman" pitchFamily="18" charset="0"/>
              </a:rPr>
              <a:t> от 17,10,2013 г. </a:t>
            </a:r>
          </a:p>
          <a:p>
            <a:pPr algn="ctr"/>
            <a:r>
              <a:rPr lang="ru-RU" sz="1400" b="1" i="1" dirty="0" smtClean="0">
                <a:solidFill>
                  <a:srgbClr val="311C48"/>
                </a:solidFill>
                <a:cs typeface="Times New Roman" pitchFamily="18" charset="0"/>
              </a:rPr>
              <a:t>№1155</a:t>
            </a:r>
            <a:endParaRPr lang="ru-RU" sz="1400" b="1" i="1" dirty="0">
              <a:solidFill>
                <a:srgbClr val="311C48"/>
              </a:solidFill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43808" y="148478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Приказ  </a:t>
            </a:r>
          </a:p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Министерства  образования  и  науки  РФ  от  30  августа 2013 г. №1014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324544" y="3789040"/>
            <a:ext cx="26444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Федеральный </a:t>
            </a:r>
          </a:p>
          <a:p>
            <a:pPr lvl="1"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Закон  </a:t>
            </a:r>
          </a:p>
          <a:p>
            <a:pPr lvl="1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«Об  образовании  в  </a:t>
            </a:r>
          </a:p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Российской  Федерации»</a:t>
            </a:r>
          </a:p>
          <a:p>
            <a:pPr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        от  29.12.2012 г № 273-ФЗ  </a:t>
            </a:r>
          </a:p>
          <a:p>
            <a:pPr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Статья  5</a:t>
            </a:r>
          </a:p>
          <a:p>
            <a:endParaRPr lang="ru-RU" b="1" dirty="0"/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1979712" y="4293096"/>
            <a:ext cx="253715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600" b="1" dirty="0" smtClean="0">
              <a:ln w="11430"/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«Об интегрированном воспитании и обучении детей с отклонениями в развитии в дошкольных образовательных учреждениях» </a:t>
            </a:r>
            <a:endParaRPr lang="ru-RU" sz="1400" b="1" i="1" dirty="0">
              <a:solidFill>
                <a:srgbClr val="311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4499992" y="764704"/>
            <a:ext cx="2376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311C48"/>
                </a:solidFill>
              </a:rPr>
              <a:t>«Дорожная  карта»   </a:t>
            </a:r>
            <a:r>
              <a:rPr lang="ru-RU" sz="1400" b="1" i="1" dirty="0" smtClean="0">
                <a:solidFill>
                  <a:srgbClr val="311C48"/>
                </a:solidFill>
              </a:rPr>
              <a:t>от  21.08.2013 </a:t>
            </a:r>
          </a:p>
          <a:p>
            <a:pPr algn="ctr"/>
            <a:r>
              <a:rPr lang="ru-RU" sz="1400" b="1" i="1" dirty="0" smtClean="0">
                <a:solidFill>
                  <a:srgbClr val="311C48"/>
                </a:solidFill>
              </a:rPr>
              <a:t>№ 1090-п</a:t>
            </a:r>
            <a:endParaRPr lang="ru-RU" sz="1400" b="1" i="1" dirty="0">
              <a:solidFill>
                <a:srgbClr val="311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5436096" y="1628800"/>
            <a:ext cx="2753179" cy="191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Указ</a:t>
            </a:r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  </a:t>
            </a:r>
          </a:p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Президента  РФ</a:t>
            </a:r>
          </a:p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  от  01.06.2012 № 761 </a:t>
            </a:r>
          </a:p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«О  национальной  стратегии  действий  в  интересах  детей  </a:t>
            </a:r>
          </a:p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на  2012 – 2017  годы»</a:t>
            </a:r>
          </a:p>
          <a:p>
            <a:pPr lvl="1" algn="just"/>
            <a:endParaRPr lang="ru-RU" sz="1400" b="1" dirty="0" smtClean="0">
              <a:ln w="1143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3851920" y="5229200"/>
            <a:ext cx="30243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Государственная  </a:t>
            </a:r>
          </a:p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программа  РФ  </a:t>
            </a:r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«Доступная  среда»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1619672" y="2924944"/>
            <a:ext cx="232113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   Письмо </a:t>
            </a:r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Минобразования РФ   от  16.01.2002 №  N 03-51-5ин/23-03</a:t>
            </a:r>
            <a:endParaRPr lang="ru-RU" sz="1400" b="1" i="1" dirty="0">
              <a:solidFill>
                <a:srgbClr val="311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203848" y="2852936"/>
            <a:ext cx="32403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«Об  утверждении </a:t>
            </a:r>
          </a:p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 Порядка  организации</a:t>
            </a:r>
          </a:p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  и  осуществления  образовательной  деятельности  </a:t>
            </a:r>
          </a:p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по  основным  </a:t>
            </a:r>
          </a:p>
          <a:p>
            <a:pPr lvl="1" algn="ctr"/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образовательным  программам  дошкольного 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3411494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  <p:bldP spid="51" grpId="0"/>
      <p:bldP spid="51" grpId="1"/>
      <p:bldP spid="51" grpId="2"/>
      <p:bldP spid="41" grpId="0"/>
      <p:bldP spid="41" grpId="1"/>
      <p:bldP spid="41" grpId="2"/>
      <p:bldP spid="48" grpId="0"/>
      <p:bldP spid="48" grpId="1"/>
      <p:bldP spid="48" grpId="2"/>
      <p:bldP spid="39" grpId="0"/>
      <p:bldP spid="39" grpId="1"/>
      <p:bldP spid="39" grpId="2"/>
      <p:bldP spid="35" grpId="0"/>
      <p:bldP spid="35" grpId="1"/>
      <p:bldP spid="35" grpId="2"/>
      <p:bldP spid="38" grpId="0"/>
      <p:bldP spid="38" grpId="1"/>
      <p:bldP spid="38" grpId="2"/>
      <p:bldP spid="37" grpId="0"/>
      <p:bldP spid="37" grpId="1"/>
      <p:bldP spid="37" grpId="2"/>
      <p:bldP spid="40" grpId="0"/>
      <p:bldP spid="40" grpId="1"/>
      <p:bldP spid="4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Новая папка\1309183359_bankoboev.ru_flag_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9004"/>
            <a:ext cx="9144000" cy="7315200"/>
          </a:xfrm>
          <a:prstGeom prst="rect">
            <a:avLst/>
          </a:prstGeom>
          <a:noFill/>
        </p:spPr>
      </p:pic>
      <p:pic>
        <p:nvPicPr>
          <p:cNvPr id="1028" name="Picture 4" descr="G:\Новая папка\742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908720"/>
            <a:ext cx="5292080" cy="4475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2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3314700" cy="2085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3124200" cy="1990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4664"/>
            <a:ext cx="3371850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348880"/>
            <a:ext cx="3657600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941168"/>
            <a:ext cx="389572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81128"/>
            <a:ext cx="3552825" cy="200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4581128"/>
            <a:ext cx="3419475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3861048"/>
            <a:ext cx="1028700" cy="923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3861048"/>
            <a:ext cx="638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4293096"/>
            <a:ext cx="647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2204864"/>
            <a:ext cx="733425" cy="781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1988840"/>
            <a:ext cx="5905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2204864"/>
            <a:ext cx="676275" cy="71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PB2629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84984"/>
            <a:ext cx="3851920" cy="23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F:\Новая папка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93096"/>
            <a:ext cx="3199236" cy="2171427"/>
          </a:xfrm>
          <a:prstGeom prst="rect">
            <a:avLst/>
          </a:prstGeom>
          <a:noFill/>
        </p:spPr>
      </p:pic>
      <p:pic>
        <p:nvPicPr>
          <p:cNvPr id="14" name="Picture 12" descr="IMG_0358"/>
          <p:cNvPicPr>
            <a:picLocks noChangeAspect="1" noChangeArrowheads="1"/>
          </p:cNvPicPr>
          <p:nvPr/>
        </p:nvPicPr>
        <p:blipFill>
          <a:blip r:embed="rId4" cstate="print"/>
          <a:srcRect t="-1253" b="13966"/>
          <a:stretch>
            <a:fillRect/>
          </a:stretch>
        </p:blipFill>
        <p:spPr bwMode="auto">
          <a:xfrm>
            <a:off x="0" y="3645024"/>
            <a:ext cx="365616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F:\Новая папка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24744"/>
            <a:ext cx="2915047" cy="2915047"/>
          </a:xfrm>
          <a:prstGeom prst="rect">
            <a:avLst/>
          </a:prstGeom>
          <a:noFill/>
        </p:spPr>
      </p:pic>
      <p:pic>
        <p:nvPicPr>
          <p:cNvPr id="2054" name="Picture 6" descr="F:\Новая папка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0"/>
            <a:ext cx="3888432" cy="2592288"/>
          </a:xfrm>
          <a:prstGeom prst="rect">
            <a:avLst/>
          </a:prstGeom>
          <a:noFill/>
        </p:spPr>
      </p:pic>
      <p:pic>
        <p:nvPicPr>
          <p:cNvPr id="2055" name="Picture 7" descr="F:\Новая папка\i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4978" y="1268760"/>
            <a:ext cx="3569022" cy="237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0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E:\Сад года_2012\1179603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171400"/>
            <a:ext cx="6367463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8"/>
          <p:cNvGrpSpPr/>
          <p:nvPr/>
        </p:nvGrpSpPr>
        <p:grpSpPr>
          <a:xfrm>
            <a:off x="0" y="3212976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0" name="Овал 109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1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11"/>
          <p:cNvGrpSpPr/>
          <p:nvPr/>
        </p:nvGrpSpPr>
        <p:grpSpPr>
          <a:xfrm>
            <a:off x="5668356" y="1412776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3" name="Овал 112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4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14"/>
          <p:cNvGrpSpPr/>
          <p:nvPr/>
        </p:nvGrpSpPr>
        <p:grpSpPr>
          <a:xfrm>
            <a:off x="4355976" y="0"/>
            <a:ext cx="2448272" cy="2448272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6" name="Овал 115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7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72"/>
          <p:cNvGrpSpPr/>
          <p:nvPr/>
        </p:nvGrpSpPr>
        <p:grpSpPr>
          <a:xfrm>
            <a:off x="6084168" y="3501008"/>
            <a:ext cx="2348880" cy="2348880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4" name="Овал 73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5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105"/>
          <p:cNvGrpSpPr/>
          <p:nvPr/>
        </p:nvGrpSpPr>
        <p:grpSpPr>
          <a:xfrm>
            <a:off x="4427984" y="4581128"/>
            <a:ext cx="2376264" cy="2287617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7" name="Овал 106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8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02"/>
          <p:cNvGrpSpPr/>
          <p:nvPr/>
        </p:nvGrpSpPr>
        <p:grpSpPr>
          <a:xfrm>
            <a:off x="3779912" y="2636912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4" name="Овал 103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5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96"/>
          <p:cNvGrpSpPr/>
          <p:nvPr/>
        </p:nvGrpSpPr>
        <p:grpSpPr>
          <a:xfrm>
            <a:off x="1979712" y="4149080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8" name="Овал 97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9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9"/>
          <p:cNvGrpSpPr/>
          <p:nvPr/>
        </p:nvGrpSpPr>
        <p:grpSpPr>
          <a:xfrm>
            <a:off x="2915816" y="908720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1" name="Овал 100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2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93"/>
          <p:cNvGrpSpPr/>
          <p:nvPr/>
        </p:nvGrpSpPr>
        <p:grpSpPr>
          <a:xfrm>
            <a:off x="1475656" y="2132856"/>
            <a:ext cx="2564904" cy="2564904"/>
            <a:chOff x="1296174" y="2348885"/>
            <a:chExt cx="2762667" cy="276266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5" name="Овал 94"/>
            <p:cNvSpPr/>
            <p:nvPr/>
          </p:nvSpPr>
          <p:spPr>
            <a:xfrm>
              <a:off x="1296174" y="2348885"/>
              <a:ext cx="2762667" cy="2762667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6" name="Овал 4"/>
            <p:cNvSpPr/>
            <p:nvPr/>
          </p:nvSpPr>
          <p:spPr>
            <a:xfrm>
              <a:off x="1628749" y="2681460"/>
              <a:ext cx="1953501" cy="19535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 rot="19690786">
            <a:off x="-337469" y="809225"/>
            <a:ext cx="328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Внедрение инклюзивного образования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757405"/>
            <a:ext cx="1960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/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5868144" y="3717032"/>
            <a:ext cx="289719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311C48"/>
                </a:solidFill>
                <a:cs typeface="Times New Roman" pitchFamily="18" charset="0"/>
              </a:rPr>
              <a:t>Схема </a:t>
            </a:r>
          </a:p>
          <a:p>
            <a:pPr algn="ctr"/>
            <a:r>
              <a:rPr lang="ru-RU" sz="1600" b="1" i="1" dirty="0" smtClean="0">
                <a:solidFill>
                  <a:srgbClr val="311C48"/>
                </a:solidFill>
                <a:cs typeface="Times New Roman" pitchFamily="18" charset="0"/>
              </a:rPr>
              <a:t>межсетевого взаимодействия</a:t>
            </a:r>
            <a:endParaRPr lang="ru-RU" sz="1400" b="1" i="1" dirty="0">
              <a:solidFill>
                <a:srgbClr val="311C48"/>
              </a:solidFill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43808" y="1484784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Диагностические карты обследования детей с учетом специфики нарушен</a:t>
            </a:r>
            <a:r>
              <a:rPr lang="ru-RU" sz="1400" b="1" i="1" dirty="0" smtClean="0">
                <a:ln w="11430"/>
                <a:solidFill>
                  <a:srgbClr val="311C48"/>
                </a:solidFill>
              </a:rPr>
              <a:t>ий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-324544" y="3717032"/>
            <a:ext cx="26444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Нормативно – правовые акты согласно  ФГОС и инклюзивного образования</a:t>
            </a:r>
            <a:endParaRPr lang="ru-RU" sz="1400" b="1" i="1" dirty="0" smtClean="0">
              <a:ln w="11430"/>
              <a:solidFill>
                <a:srgbClr val="311C48"/>
              </a:solidFill>
            </a:endParaRP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5884380" y="1913636"/>
            <a:ext cx="23488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1600" b="1" dirty="0" smtClean="0">
              <a:ln w="11430"/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Алгоритм индивидуальной программы развития педагога</a:t>
            </a:r>
            <a:endParaRPr lang="ru-RU" sz="1600" b="1" i="1" dirty="0">
              <a:solidFill>
                <a:srgbClr val="311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4283968" y="404664"/>
            <a:ext cx="2592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311C48"/>
                </a:solidFill>
              </a:rPr>
              <a:t>Приемы,</a:t>
            </a:r>
          </a:p>
          <a:p>
            <a:pPr algn="ctr"/>
            <a:r>
              <a:rPr lang="ru-RU" sz="1600" b="1" i="1" dirty="0" smtClean="0">
                <a:solidFill>
                  <a:srgbClr val="311C48"/>
                </a:solidFill>
              </a:rPr>
              <a:t> формы и методы специальной</a:t>
            </a:r>
          </a:p>
          <a:p>
            <a:pPr algn="ctr"/>
            <a:r>
              <a:rPr lang="ru-RU" sz="1600" b="1" i="1" dirty="0" smtClean="0">
                <a:solidFill>
                  <a:srgbClr val="311C48"/>
                </a:solidFill>
              </a:rPr>
              <a:t> работы с родителями</a:t>
            </a:r>
            <a:endParaRPr lang="ru-RU" sz="1400" b="1" i="1" dirty="0">
              <a:solidFill>
                <a:srgbClr val="311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1880320" y="4895869"/>
            <a:ext cx="254766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Внутрифирменная программа повышения компетенций сотрудников</a:t>
            </a:r>
            <a:endParaRPr lang="ru-RU" sz="1400" b="1" i="1" dirty="0" smtClean="0">
              <a:ln w="11430"/>
              <a:solidFill>
                <a:srgbClr val="311C48"/>
              </a:solidFill>
            </a:endParaRPr>
          </a:p>
          <a:p>
            <a:pPr lvl="1" algn="just"/>
            <a:endParaRPr lang="ru-RU" sz="1400" b="1" dirty="0" smtClean="0">
              <a:ln w="1143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3851920" y="5229200"/>
            <a:ext cx="3024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Инклюзивная </a:t>
            </a:r>
          </a:p>
          <a:p>
            <a:pPr lvl="1"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предметно – развивающая среда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1619672" y="2636912"/>
            <a:ext cx="232113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Карта готовности учреждения к организации инклюзивного образования</a:t>
            </a:r>
            <a:endParaRPr lang="ru-RU" sz="1400" b="1" i="1" dirty="0">
              <a:solidFill>
                <a:srgbClr val="311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707904" y="3284984"/>
            <a:ext cx="23762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1600" b="1" i="1" dirty="0" smtClean="0">
                <a:ln w="11430"/>
                <a:solidFill>
                  <a:srgbClr val="311C48"/>
                </a:solidFill>
              </a:rPr>
              <a:t>Отобранные и апробированные технологии  работы с детьми с ОВЗ</a:t>
            </a:r>
          </a:p>
        </p:txBody>
      </p:sp>
    </p:spTree>
    <p:extLst>
      <p:ext uri="{BB962C8B-B14F-4D97-AF65-F5344CB8AC3E}">
        <p14:creationId xmlns:p14="http://schemas.microsoft.com/office/powerpoint/2010/main" xmlns="" val="3411494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8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6" grpId="2"/>
      <p:bldP spid="51" grpId="0"/>
      <p:bldP spid="51" grpId="1"/>
      <p:bldP spid="51" grpId="2"/>
      <p:bldP spid="41" grpId="0"/>
      <p:bldP spid="41" grpId="1"/>
      <p:bldP spid="41" grpId="2"/>
      <p:bldP spid="48" grpId="0"/>
      <p:bldP spid="48" grpId="1"/>
      <p:bldP spid="48" grpId="2"/>
      <p:bldP spid="39" grpId="0"/>
      <p:bldP spid="39" grpId="1"/>
      <p:bldP spid="39" grpId="2"/>
      <p:bldP spid="35" grpId="0"/>
      <p:bldP spid="35" grpId="1"/>
      <p:bldP spid="35" grpId="2"/>
      <p:bldP spid="38" grpId="0"/>
      <p:bldP spid="38" grpId="1"/>
      <p:bldP spid="38" grpId="2"/>
      <p:bldP spid="37" grpId="0"/>
      <p:bldP spid="37" grpId="1"/>
      <p:bldP spid="37" grpId="2"/>
      <p:bldP spid="40" grpId="0"/>
      <p:bldP spid="40" grpId="1"/>
      <p:bldP spid="4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242733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500034" y="1214422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Нарушение слуха</a:t>
            </a:r>
            <a:endParaRPr lang="ru-RU" sz="1600" b="1" i="1" dirty="0"/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71290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572264" y="785794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зрения</a:t>
            </a:r>
            <a:endParaRPr lang="ru-RU" sz="1600" b="1" i="1" dirty="0"/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2928408" cy="146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/>
          <p:cNvSpPr txBox="1"/>
          <p:nvPr/>
        </p:nvSpPr>
        <p:spPr>
          <a:xfrm>
            <a:off x="500034" y="3286124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опорно-двигательного аппарата</a:t>
            </a:r>
            <a:endParaRPr lang="ru-RU" sz="1600" b="1" i="1" dirty="0"/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429000"/>
            <a:ext cx="242733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4429124" y="392906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речи</a:t>
            </a:r>
            <a:endParaRPr lang="ru-RU" sz="1600" b="1" i="1" dirty="0"/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1093" y="1928802"/>
            <a:ext cx="271290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TextBox 36"/>
          <p:cNvSpPr txBox="1"/>
          <p:nvPr/>
        </p:nvSpPr>
        <p:spPr>
          <a:xfrm>
            <a:off x="6858016" y="2428868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Задержка психического развития</a:t>
            </a:r>
            <a:endParaRPr lang="ru-RU" sz="1600" b="1" i="1" dirty="0"/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24273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2714612" y="21429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Нарушения эмоционально-волевой сферы</a:t>
            </a:r>
            <a:endParaRPr lang="ru-RU" sz="1600" b="1" i="1" dirty="0"/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39" y="1357298"/>
            <a:ext cx="305202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/>
          <p:cNvSpPr txBox="1"/>
          <p:nvPr/>
        </p:nvSpPr>
        <p:spPr>
          <a:xfrm>
            <a:off x="3643306" y="164305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Сочетанные нарушения развития</a:t>
            </a:r>
            <a:endParaRPr lang="ru-RU" sz="1600" b="1" i="1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751" y="-387424"/>
            <a:ext cx="938275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941168"/>
            <a:ext cx="8712968" cy="175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838" y="3409950"/>
            <a:ext cx="58737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7656" y="4429132"/>
            <a:ext cx="3096344" cy="216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4211960" y="3356992"/>
            <a:ext cx="832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Блок</a:t>
            </a:r>
            <a:endParaRPr lang="ru-RU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35896" y="105273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Целевые ориентиры</a:t>
            </a:r>
            <a:endParaRPr lang="ru-RU" sz="2400" b="1" i="1" dirty="0"/>
          </a:p>
        </p:txBody>
      </p:sp>
      <p:sp>
        <p:nvSpPr>
          <p:cNvPr id="28" name="TextBox 27"/>
          <p:cNvSpPr txBox="1"/>
          <p:nvPr/>
        </p:nvSpPr>
        <p:spPr>
          <a:xfrm rot="3342291">
            <a:off x="4115662" y="3527276"/>
            <a:ext cx="2906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Технологический</a:t>
            </a:r>
            <a:endParaRPr lang="ru-RU" sz="22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99992" y="2420888"/>
            <a:ext cx="2712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/>
              <a:t>-</a:t>
            </a:r>
            <a:endParaRPr lang="ru-RU" sz="2200" b="1" i="1" dirty="0"/>
          </a:p>
        </p:txBody>
      </p:sp>
      <p:sp>
        <p:nvSpPr>
          <p:cNvPr id="27" name="TextBox 26"/>
          <p:cNvSpPr txBox="1"/>
          <p:nvPr/>
        </p:nvSpPr>
        <p:spPr>
          <a:xfrm rot="18157981">
            <a:off x="2732672" y="3166817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Содержательно</a:t>
            </a:r>
            <a:endParaRPr lang="ru-RU" sz="2200" b="1" i="1" dirty="0"/>
          </a:p>
        </p:txBody>
      </p:sp>
      <p:sp>
        <p:nvSpPr>
          <p:cNvPr id="24" name="TextBox 23"/>
          <p:cNvSpPr txBox="1"/>
          <p:nvPr/>
        </p:nvSpPr>
        <p:spPr>
          <a:xfrm rot="2335962">
            <a:off x="374149" y="1254709"/>
            <a:ext cx="2669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Предметно-развивающая среда</a:t>
            </a:r>
            <a:endParaRPr lang="ru-RU" sz="2400" b="1" i="1" dirty="0"/>
          </a:p>
        </p:txBody>
      </p:sp>
      <p:sp>
        <p:nvSpPr>
          <p:cNvPr id="25" name="TextBox 24"/>
          <p:cNvSpPr txBox="1"/>
          <p:nvPr/>
        </p:nvSpPr>
        <p:spPr>
          <a:xfrm rot="19051801">
            <a:off x="6175711" y="164064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Кадры</a:t>
            </a:r>
            <a:endParaRPr lang="ru-RU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35896" y="414908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Диагностический </a:t>
            </a:r>
          </a:p>
          <a:p>
            <a:pPr algn="ctr"/>
            <a:r>
              <a:rPr lang="ru-RU" b="1" i="1" dirty="0" smtClean="0"/>
              <a:t>блок</a:t>
            </a:r>
            <a:endParaRPr lang="ru-RU" b="1" i="1" dirty="0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4538" y="3416300"/>
            <a:ext cx="33337" cy="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581128"/>
            <a:ext cx="262099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429132"/>
            <a:ext cx="27051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3" grpId="1"/>
      <p:bldP spid="33" grpId="0"/>
      <p:bldP spid="33" grpId="1"/>
      <p:bldP spid="35" grpId="0"/>
      <p:bldP spid="35" grpId="1"/>
      <p:bldP spid="37" grpId="0"/>
      <p:bldP spid="37" grpId="1"/>
      <p:bldP spid="39" grpId="0"/>
      <p:bldP spid="39" grpId="1"/>
      <p:bldP spid="41" grpId="0"/>
      <p:bldP spid="41" grpId="1"/>
      <p:bldP spid="30" grpId="0"/>
      <p:bldP spid="26" grpId="0"/>
      <p:bldP spid="28" grpId="0"/>
      <p:bldP spid="29" grpId="0"/>
      <p:bldP spid="27" grpId="0"/>
      <p:bldP spid="24" grpId="0"/>
      <p:bldP spid="25" grpId="0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267</Words>
  <Application>Microsoft Office PowerPoint</Application>
  <PresentationFormat>Экран (4:3)</PresentationFormat>
  <Paragraphs>76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  проекта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Kwich</dc:creator>
  <cp:lastModifiedBy>Kwich</cp:lastModifiedBy>
  <cp:revision>50</cp:revision>
  <dcterms:created xsi:type="dcterms:W3CDTF">2014-02-12T10:22:28Z</dcterms:created>
  <dcterms:modified xsi:type="dcterms:W3CDTF">2014-02-24T19:05:37Z</dcterms:modified>
</cp:coreProperties>
</file>