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2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E367-6066-4725-BF4E-9659746E8CC0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53726-A0B4-4A40-AEB1-B84E4EAE17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6B63CA-210C-4306-96C7-6039B305D267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E5D1B7-5AD5-42AE-A81C-4503F63E30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642919"/>
            <a:ext cx="8172480" cy="2957532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200" b="1" dirty="0"/>
              <a:t>Развитие </a:t>
            </a:r>
            <a:r>
              <a:rPr lang="ru-RU" sz="2200" b="1" dirty="0" err="1"/>
              <a:t>техносферы</a:t>
            </a:r>
            <a:r>
              <a:rPr lang="ru-RU" sz="2200" b="1" dirty="0"/>
              <a:t>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учреждения    </a:t>
            </a:r>
            <a:r>
              <a:rPr lang="ru-RU" sz="2200" b="1" dirty="0"/>
              <a:t>дополнительного образования </a:t>
            </a:r>
            <a:r>
              <a:rPr lang="ru-RU" sz="2200" b="1" dirty="0" smtClean="0"/>
              <a:t>детей, </a:t>
            </a:r>
            <a:br>
              <a:rPr lang="ru-RU" sz="2200" b="1" dirty="0" smtClean="0"/>
            </a:br>
            <a:r>
              <a:rPr lang="ru-RU" sz="2200" b="1" dirty="0" smtClean="0"/>
              <a:t>адекватной </a:t>
            </a:r>
            <a:r>
              <a:rPr lang="ru-RU" sz="2200" b="1" dirty="0"/>
              <a:t>требованиям современной инновационной </a:t>
            </a:r>
            <a:r>
              <a:rPr lang="ru-RU" sz="2200" b="1" dirty="0" smtClean="0"/>
              <a:t>экономики, </a:t>
            </a:r>
            <a:br>
              <a:rPr lang="ru-RU" sz="2200" b="1" dirty="0" smtClean="0"/>
            </a:br>
            <a:r>
              <a:rPr lang="ru-RU" sz="2200" b="1" dirty="0" smtClean="0"/>
              <a:t> запросу </a:t>
            </a:r>
            <a:r>
              <a:rPr lang="ru-RU" sz="2200" b="1" dirty="0"/>
              <a:t>рынка труда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и социальному </a:t>
            </a:r>
            <a:r>
              <a:rPr lang="ru-RU" sz="2200" b="1" dirty="0"/>
              <a:t>заказу на </a:t>
            </a:r>
            <a:r>
              <a:rPr lang="ru-RU" sz="2200" b="1" dirty="0" smtClean="0"/>
              <a:t>дополнительное образование </a:t>
            </a:r>
            <a:r>
              <a:rPr lang="ru-RU" sz="2200" b="1" dirty="0"/>
              <a:t>детей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/>
              <a:t>Проект   на участие МОУ ДЮЦ «ЛАД»</a:t>
            </a:r>
            <a:r>
              <a:rPr lang="ru-RU" sz="2400" dirty="0"/>
              <a:t> </a:t>
            </a:r>
          </a:p>
          <a:p>
            <a:r>
              <a:rPr lang="ru-RU" sz="2400" b="1" dirty="0"/>
              <a:t>в конкурсном отборе на присвоение статуса региональной инновационной площадки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 этап. Разработка модели </a:t>
            </a:r>
            <a:r>
              <a:rPr lang="ru-RU" sz="3200" dirty="0" err="1" smtClean="0"/>
              <a:t>техносферы</a:t>
            </a:r>
            <a:r>
              <a:rPr lang="ru-RU" sz="3200" dirty="0" smtClean="0"/>
              <a:t> МОУ ДЮЦ ЛАД, обоснование условий ее развития.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sz="3800" dirty="0" smtClean="0"/>
              <a:t>1.1</a:t>
            </a:r>
            <a:r>
              <a:rPr lang="ru-RU" sz="3800" dirty="0"/>
              <a:t>. Выявление требований современной инновационной экономики, запроса рынка труда г. Ярославля на подготовку молодого поколения </a:t>
            </a:r>
            <a:r>
              <a:rPr lang="ru-RU" sz="3800" dirty="0" err="1"/>
              <a:t>Ярославии</a:t>
            </a:r>
            <a:r>
              <a:rPr lang="ru-RU" sz="3800" dirty="0"/>
              <a:t> к исследовательской, изобретательской, научно-технической и конструкторской деятельности.</a:t>
            </a:r>
          </a:p>
          <a:p>
            <a:r>
              <a:rPr lang="ru-RU" sz="3800" dirty="0"/>
              <a:t>1.2. Изучение социального заказа на дополнительное образование детей, выявление заказа на  исследовательскую, изобретательскую, научно-техническую и конструкторскую деятельность детей и подростков.</a:t>
            </a:r>
          </a:p>
          <a:p>
            <a:r>
              <a:rPr lang="ru-RU" sz="3800" dirty="0"/>
              <a:t>1.3. Теоретический анализ проблемы развития </a:t>
            </a:r>
            <a:r>
              <a:rPr lang="ru-RU" sz="3800" dirty="0" err="1"/>
              <a:t>техносферы</a:t>
            </a:r>
            <a:r>
              <a:rPr lang="ru-RU" sz="3800" dirty="0"/>
              <a:t> ДОД, описание опыта создания моделей развития </a:t>
            </a:r>
            <a:r>
              <a:rPr lang="ru-RU" sz="3800" dirty="0" err="1"/>
              <a:t>техносферы</a:t>
            </a:r>
            <a:r>
              <a:rPr lang="ru-RU" sz="3800" dirty="0"/>
              <a:t> ДОД.</a:t>
            </a:r>
          </a:p>
          <a:p>
            <a:r>
              <a:rPr lang="ru-RU" sz="3800" dirty="0"/>
              <a:t>1.4. Разработка частной модели </a:t>
            </a:r>
            <a:r>
              <a:rPr lang="ru-RU" sz="3800" dirty="0" err="1"/>
              <a:t>техносферы</a:t>
            </a:r>
            <a:r>
              <a:rPr lang="ru-RU" sz="3800" dirty="0"/>
              <a:t> ДЮЦ ЛАД. </a:t>
            </a:r>
          </a:p>
          <a:p>
            <a:r>
              <a:rPr lang="ru-RU" sz="3800" dirty="0"/>
              <a:t>1.5. Обоснование организационно-педагогических условий ее развития в части содержания дополнительного образования, спецификаций технического и технологического обеспечения, научно-методической базы, перечня необходимых информационных ресурсов. </a:t>
            </a:r>
          </a:p>
          <a:p>
            <a:r>
              <a:rPr lang="ru-RU" sz="3800" dirty="0"/>
              <a:t>1.6. Разработка системы критериев, показателей и технологий оценки эффективности </a:t>
            </a:r>
            <a:r>
              <a:rPr lang="ru-RU" sz="3800" dirty="0" err="1"/>
              <a:t>техносферы</a:t>
            </a:r>
            <a:r>
              <a:rPr lang="ru-RU" sz="3800" dirty="0"/>
              <a:t> ДОД.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2 этап. </a:t>
            </a:r>
            <a:r>
              <a:rPr lang="ru-RU" sz="3600" dirty="0" smtClean="0"/>
              <a:t>Разработка модели </a:t>
            </a:r>
            <a:r>
              <a:rPr lang="ru-RU" sz="3600" dirty="0" err="1" smtClean="0"/>
              <a:t>техносферы</a:t>
            </a:r>
            <a:r>
              <a:rPr lang="ru-RU" sz="3600" dirty="0" smtClean="0"/>
              <a:t> МОУ ДЮЦ ЛАД, обоснование условий ее развития.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2.1.</a:t>
            </a:r>
            <a:r>
              <a:rPr lang="ru-RU" b="1" dirty="0"/>
              <a:t> </a:t>
            </a:r>
            <a:r>
              <a:rPr lang="ru-RU" dirty="0"/>
              <a:t>Разработка и обоснование компетенций современного человека, соответствующих требованиям </a:t>
            </a:r>
            <a:r>
              <a:rPr lang="ru-RU" dirty="0" err="1"/>
              <a:t>техносферы</a:t>
            </a:r>
            <a:r>
              <a:rPr lang="ru-RU" dirty="0"/>
              <a:t>, разработка и описание комплекса педагогических технологий их формирования.</a:t>
            </a:r>
          </a:p>
          <a:p>
            <a:r>
              <a:rPr lang="ru-RU" dirty="0"/>
              <a:t>2.2. Разработка предложений по совершенствованию программ ДОД в соответствии с требованиями инновационной экономики, запроса рынка труда и компетенции современного человека, соответствующие требованиям </a:t>
            </a:r>
            <a:r>
              <a:rPr lang="ru-RU" dirty="0" err="1"/>
              <a:t>техносферы</a:t>
            </a:r>
            <a:r>
              <a:rPr lang="ru-RU" dirty="0"/>
              <a:t>.</a:t>
            </a:r>
          </a:p>
          <a:p>
            <a:r>
              <a:rPr lang="ru-RU" dirty="0"/>
              <a:t>2.3. Разработка номенклатуры оборудования, технологий и средств, соответствующих современным требованиям </a:t>
            </a:r>
            <a:r>
              <a:rPr lang="ru-RU" dirty="0" err="1"/>
              <a:t>техносферы</a:t>
            </a:r>
            <a:r>
              <a:rPr lang="ru-RU" dirty="0"/>
              <a:t> по направленностям дополнительного образования детей</a:t>
            </a:r>
          </a:p>
          <a:p>
            <a:r>
              <a:rPr lang="ru-RU" dirty="0"/>
              <a:t>2.4. Разработка системы оценки качества программ дополнительного образования в требованиях </a:t>
            </a:r>
            <a:r>
              <a:rPr lang="ru-RU" dirty="0" err="1"/>
              <a:t>техносферы</a:t>
            </a:r>
            <a:r>
              <a:rPr lang="ru-RU" dirty="0"/>
              <a:t>.</a:t>
            </a:r>
          </a:p>
          <a:p>
            <a:r>
              <a:rPr lang="ru-RU" dirty="0"/>
              <a:t>2.5. Переработка и реализация программ </a:t>
            </a:r>
            <a:r>
              <a:rPr lang="ru-RU" dirty="0" smtClean="0"/>
              <a:t>МОУ  </a:t>
            </a:r>
            <a:r>
              <a:rPr lang="ru-RU" dirty="0"/>
              <a:t>ДЮЦ ЛАД  в требованиях </a:t>
            </a:r>
            <a:r>
              <a:rPr lang="ru-RU" dirty="0" err="1"/>
              <a:t>техносферного</a:t>
            </a:r>
            <a:r>
              <a:rPr lang="ru-RU" dirty="0"/>
              <a:t> развития ДОД.</a:t>
            </a:r>
          </a:p>
          <a:p>
            <a:r>
              <a:rPr lang="ru-RU" dirty="0"/>
              <a:t>2.6. Создание современной инновационной практики реализации </a:t>
            </a:r>
            <a:r>
              <a:rPr lang="ru-RU" dirty="0" smtClean="0"/>
              <a:t>дополнительных образовательных </a:t>
            </a:r>
            <a:r>
              <a:rPr lang="ru-RU" dirty="0"/>
              <a:t>программам в соответствии с требованиями </a:t>
            </a:r>
            <a:r>
              <a:rPr lang="ru-RU" dirty="0" err="1"/>
              <a:t>техносферы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Autofit/>
          </a:bodyPr>
          <a:lstStyle/>
          <a:p>
            <a:r>
              <a:rPr lang="ru-RU" sz="3200" dirty="0" smtClean="0"/>
              <a:t>3 этап. Апробация и распространение модели </a:t>
            </a:r>
            <a:r>
              <a:rPr lang="ru-RU" sz="3200" dirty="0" err="1" smtClean="0"/>
              <a:t>техносферы</a:t>
            </a:r>
            <a:r>
              <a:rPr lang="ru-RU" sz="3200" dirty="0" smtClean="0"/>
              <a:t> МОУ  ДЮЦ ЛАД.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3.1.Проведение исследования оценки и анализа эффективности </a:t>
            </a:r>
            <a:r>
              <a:rPr lang="ru-RU" dirty="0" err="1"/>
              <a:t>техносферы</a:t>
            </a:r>
            <a:r>
              <a:rPr lang="ru-RU" dirty="0"/>
              <a:t> </a:t>
            </a:r>
            <a:r>
              <a:rPr lang="ru-RU" dirty="0" smtClean="0"/>
              <a:t>МОУ ДЮЦ </a:t>
            </a:r>
            <a:r>
              <a:rPr lang="ru-RU" dirty="0"/>
              <a:t>ЛАД и качества дополнительных образовательных программ в требованиях </a:t>
            </a:r>
            <a:r>
              <a:rPr lang="ru-RU" dirty="0" err="1"/>
              <a:t>техносферы</a:t>
            </a:r>
            <a:r>
              <a:rPr lang="ru-RU" dirty="0"/>
              <a:t>.</a:t>
            </a:r>
          </a:p>
          <a:p>
            <a:r>
              <a:rPr lang="ru-RU" dirty="0"/>
              <a:t>3.2. Разработка учебно-методического комплекса программ подготовки и повышения квалификации педагогических кадров по вопросам развития </a:t>
            </a:r>
            <a:r>
              <a:rPr lang="ru-RU" dirty="0" err="1"/>
              <a:t>техносферы</a:t>
            </a:r>
            <a:r>
              <a:rPr lang="ru-RU" dirty="0"/>
              <a:t> дополнительных образовательных программ.</a:t>
            </a:r>
          </a:p>
          <a:p>
            <a:r>
              <a:rPr lang="ru-RU" dirty="0"/>
              <a:t>2.3. Разработка методических рекомендаций по совершенствованию программ дополнительного образования детей, технологий формирования компетенций человека в требованиях современной </a:t>
            </a:r>
            <a:r>
              <a:rPr lang="ru-RU" dirty="0" err="1"/>
              <a:t>техносферы</a:t>
            </a:r>
            <a:r>
              <a:rPr lang="ru-RU" dirty="0"/>
              <a:t> учреждений дополнительного образования детей и мониторинга ее эффективности.</a:t>
            </a:r>
          </a:p>
          <a:p>
            <a:r>
              <a:rPr lang="ru-RU" dirty="0"/>
              <a:t>2.4. Проведение серии семинаров, круглых столов, стажировок по развития </a:t>
            </a:r>
            <a:r>
              <a:rPr lang="ru-RU" dirty="0" err="1"/>
              <a:t>техносферы</a:t>
            </a:r>
            <a:r>
              <a:rPr lang="ru-RU" dirty="0"/>
              <a:t> ДОД для педагогических работников системы ДОД Ярославской области.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Создание </a:t>
            </a:r>
          </a:p>
          <a:p>
            <a:r>
              <a:rPr lang="ru-RU" dirty="0" smtClean="0"/>
              <a:t>методических рекомендаций по созданию организационно-педагогических условий развития </a:t>
            </a:r>
            <a:r>
              <a:rPr lang="ru-RU" dirty="0" err="1" smtClean="0"/>
              <a:t>техносферы</a:t>
            </a:r>
            <a:r>
              <a:rPr lang="ru-RU" dirty="0" smtClean="0"/>
              <a:t> УДОД; </a:t>
            </a:r>
          </a:p>
          <a:p>
            <a:r>
              <a:rPr lang="ru-RU" dirty="0" smtClean="0"/>
              <a:t>рекомендаций по разработке дополнительных образовательных программ нового поколения на основе требования современной </a:t>
            </a:r>
            <a:r>
              <a:rPr lang="ru-RU" dirty="0" err="1" smtClean="0"/>
              <a:t>техносферы</a:t>
            </a:r>
            <a:r>
              <a:rPr lang="ru-RU" dirty="0" smtClean="0"/>
              <a:t>; </a:t>
            </a:r>
          </a:p>
          <a:p>
            <a:r>
              <a:rPr lang="ru-RU" dirty="0"/>
              <a:t>и</a:t>
            </a:r>
            <a:r>
              <a:rPr lang="ru-RU" dirty="0" smtClean="0"/>
              <a:t>нструктивной разработки по формированию материально-технической и программно-методической базы МОУ ДЮЦ ЛАД; </a:t>
            </a:r>
          </a:p>
          <a:p>
            <a:r>
              <a:rPr lang="ru-RU" dirty="0" smtClean="0"/>
              <a:t>программы повышения квалификации кадров УДОД по вопросам развития </a:t>
            </a:r>
            <a:r>
              <a:rPr lang="ru-RU" dirty="0" err="1" smtClean="0"/>
              <a:t>техносферы</a:t>
            </a:r>
            <a:r>
              <a:rPr lang="ru-RU" dirty="0" smtClean="0"/>
              <a:t> дополнительных образовательных программ.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МОУ ДЮЦ ЛАД может стать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площадкой по проблеме развития </a:t>
            </a:r>
            <a:r>
              <a:rPr lang="ru-RU" dirty="0" err="1" smtClean="0"/>
              <a:t>техносферы</a:t>
            </a:r>
            <a:r>
              <a:rPr lang="ru-RU" dirty="0" smtClean="0"/>
              <a:t> ДОД.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исследования могут быть востребованы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</a:t>
            </a:r>
            <a:r>
              <a:rPr lang="ru-RU" dirty="0" smtClean="0"/>
              <a:t>чреждениями дополнительного образования Ярославской области, </a:t>
            </a:r>
          </a:p>
          <a:p>
            <a:r>
              <a:rPr lang="ru-RU" dirty="0" smtClean="0"/>
              <a:t>органами </a:t>
            </a:r>
            <a:r>
              <a:rPr lang="ru-RU" dirty="0"/>
              <a:t>управления образованием, </a:t>
            </a:r>
            <a:endParaRPr lang="ru-RU" dirty="0" smtClean="0"/>
          </a:p>
          <a:p>
            <a:r>
              <a:rPr lang="ru-RU" dirty="0" smtClean="0"/>
              <a:t>образовательными </a:t>
            </a:r>
            <a:r>
              <a:rPr lang="ru-RU" dirty="0"/>
              <a:t>учреждениями </a:t>
            </a:r>
            <a:r>
              <a:rPr lang="ru-RU" dirty="0" smtClean="0"/>
              <a:t> Ярославской области, </a:t>
            </a:r>
          </a:p>
          <a:p>
            <a:r>
              <a:rPr lang="ru-RU" dirty="0"/>
              <a:t>у</a:t>
            </a:r>
            <a:r>
              <a:rPr lang="ru-RU" dirty="0" smtClean="0"/>
              <a:t>чреждениями дополнительного профессионального образования для подготовки и повышения квалификации кадров по вопросам развития </a:t>
            </a:r>
            <a:r>
              <a:rPr lang="ru-RU" dirty="0" err="1" smtClean="0"/>
              <a:t>техносферы</a:t>
            </a:r>
            <a:r>
              <a:rPr lang="ru-RU" dirty="0" smtClean="0"/>
              <a:t>,  </a:t>
            </a:r>
          </a:p>
          <a:p>
            <a:r>
              <a:rPr lang="ru-RU" dirty="0"/>
              <a:t>у</a:t>
            </a:r>
            <a:r>
              <a:rPr lang="ru-RU" dirty="0" smtClean="0"/>
              <a:t>чреждениями высшего </a:t>
            </a:r>
            <a:r>
              <a:rPr lang="ru-RU" dirty="0"/>
              <a:t>профессионального </a:t>
            </a:r>
            <a:r>
              <a:rPr lang="ru-RU" dirty="0" smtClean="0"/>
              <a:t>образования.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dirty="0" err="1" smtClean="0"/>
              <a:t>техносферы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Техносфера</a:t>
            </a:r>
            <a:r>
              <a:rPr lang="ru-RU" dirty="0" smtClean="0"/>
              <a:t> - область действительности, для которой характерно применение техники,  совокупность технологий, технологий коммуникаций….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Техносфера</a:t>
            </a:r>
            <a:r>
              <a:rPr lang="ru-RU" dirty="0" smtClean="0"/>
              <a:t> - это не </a:t>
            </a:r>
            <a:r>
              <a:rPr lang="ru-RU" dirty="0"/>
              <a:t>естественная природа, а </a:t>
            </a:r>
            <a:r>
              <a:rPr lang="ru-RU" dirty="0" smtClean="0"/>
              <a:t>искусственная </a:t>
            </a:r>
            <a:r>
              <a:rPr lang="ru-RU" dirty="0"/>
              <a:t>среда, которую человеку надлежит создавать и управлять ее развитием.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Формирование   </a:t>
            </a:r>
            <a:r>
              <a:rPr lang="ru-RU" dirty="0" err="1" smtClean="0"/>
              <a:t>идеациональных</a:t>
            </a:r>
            <a:r>
              <a:rPr lang="ru-RU" dirty="0" smtClean="0"/>
              <a:t> навыков   обучающихся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Рассуждая </a:t>
            </a:r>
            <a:r>
              <a:rPr lang="ru-RU" dirty="0"/>
              <a:t>о содержании научно-технического образования  мы говорим </a:t>
            </a:r>
            <a:r>
              <a:rPr lang="ru-RU" b="1" dirty="0"/>
              <a:t>о </a:t>
            </a:r>
            <a:r>
              <a:rPr lang="ru-RU" b="1" dirty="0" err="1"/>
              <a:t>идеациональных</a:t>
            </a:r>
            <a:r>
              <a:rPr lang="ru-RU" b="1" dirty="0"/>
              <a:t> навыка</a:t>
            </a:r>
            <a:r>
              <a:rPr lang="ru-RU" b="1" dirty="0" smtClean="0"/>
              <a:t>х </a:t>
            </a:r>
            <a:r>
              <a:rPr lang="ru-RU" dirty="0"/>
              <a:t>обучающегося.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Здесь </a:t>
            </a:r>
            <a:r>
              <a:rPr lang="ru-RU" dirty="0"/>
              <a:t>следует пояснить, что </a:t>
            </a:r>
            <a:r>
              <a:rPr lang="ru-RU" dirty="0" err="1"/>
              <a:t>идеациональные</a:t>
            </a:r>
            <a:r>
              <a:rPr lang="ru-RU" dirty="0"/>
              <a:t> навыки – это умения, автоматизированные способности осуществлять поведение, которое требуется и допускается со стороны общества в соответствии с современным уровнем его развития. </a:t>
            </a:r>
          </a:p>
          <a:p>
            <a:pPr algn="just">
              <a:buNone/>
            </a:pPr>
            <a:r>
              <a:rPr lang="ru-RU" dirty="0" smtClean="0"/>
              <a:t>Формирование </a:t>
            </a:r>
            <a:r>
              <a:rPr lang="ru-RU" dirty="0"/>
              <a:t>навыков в рамках </a:t>
            </a:r>
            <a:r>
              <a:rPr lang="ru-RU" dirty="0" err="1"/>
              <a:t>идеационального</a:t>
            </a:r>
            <a:r>
              <a:rPr lang="ru-RU" dirty="0"/>
              <a:t> закона не направлены на увеличение чувственного счастья, удовольствия или полезности, его нужно беспрекословно выполнять как заповеди, защищая ценности, которые, соответствуют современным социальным отношениям, уровню развития техники и технологических </a:t>
            </a:r>
            <a:r>
              <a:rPr lang="ru-RU" dirty="0" smtClean="0"/>
              <a:t>процессов </a:t>
            </a:r>
          </a:p>
          <a:p>
            <a:pPr algn="r">
              <a:buNone/>
            </a:pPr>
            <a:r>
              <a:rPr lang="ru-RU" dirty="0" smtClean="0"/>
              <a:t>( Питирим Сорокин)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преодоление </a:t>
            </a:r>
            <a:r>
              <a:rPr lang="ru-RU" sz="4000" dirty="0"/>
              <a:t>нарастающего разрыва в системе дополнительного образования детей между содержанием, направлениями образовательных программ и требованиями современной инновационной </a:t>
            </a:r>
            <a:r>
              <a:rPr lang="ru-RU" sz="4000" dirty="0" smtClean="0"/>
              <a:t>экономики.</a:t>
            </a:r>
            <a:endParaRPr lang="ru-RU" sz="4000" dirty="0"/>
          </a:p>
          <a:p>
            <a:pPr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изучение </a:t>
            </a:r>
            <a:r>
              <a:rPr lang="ru-RU" dirty="0"/>
              <a:t>требований современного рынка труда на подготовку работника в контексте развития </a:t>
            </a:r>
            <a:r>
              <a:rPr lang="ru-RU" dirty="0" err="1"/>
              <a:t>техносферы</a:t>
            </a:r>
            <a:r>
              <a:rPr lang="ru-RU" dirty="0"/>
              <a:t> современного общества;</a:t>
            </a:r>
          </a:p>
          <a:p>
            <a:r>
              <a:rPr lang="ru-RU" dirty="0" smtClean="0"/>
              <a:t>создание </a:t>
            </a:r>
            <a:r>
              <a:rPr lang="ru-RU" dirty="0" err="1"/>
              <a:t>техносферной</a:t>
            </a:r>
            <a:r>
              <a:rPr lang="ru-RU" dirty="0"/>
              <a:t> инфраструктуры образовательного учреждения, включающей в себя комплекс ресурсов, обеспечивающих качество дополнительного образования, соответствующее требованиям развития современной цивилизации, запросам рынка труда, потребностям личности, общества, государства;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материальной базы учреждения дополнительного образования детей в соответствии с  современным уровнем развития техники и технологий;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технологических процессов и технологий (информационных, коммуникационных, технологий социальных отношений) образовательной деятельности;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содержания образования, адекватного запросам общества на формирование современных личностных качеств, профессиональных и социальных метазнаний, </a:t>
            </a:r>
            <a:r>
              <a:rPr lang="ru-RU" dirty="0" err="1"/>
              <a:t>идеациональных</a:t>
            </a:r>
            <a:r>
              <a:rPr lang="ru-RU" dirty="0"/>
              <a:t> навыков обучающихся;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нормативного обеспечения развития </a:t>
            </a:r>
            <a:r>
              <a:rPr lang="ru-RU" dirty="0" err="1"/>
              <a:t>техносферы</a:t>
            </a:r>
            <a:r>
              <a:rPr lang="ru-RU" dirty="0"/>
              <a:t> учреждения дополнительного образования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идея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инновационной образовательной практики за счет развития технических, технологических, образовательных условий в учреждениях дополнительного образования в соответствии с требованиями современной инновационной экономики, запроса рынка труда и социального заказа на дополнительное образование детей.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Государственные стратегические документы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Федеральная целевая программа развития </a:t>
            </a:r>
            <a:r>
              <a:rPr lang="ru-RU" dirty="0" smtClean="0"/>
              <a:t>образования </a:t>
            </a:r>
            <a:r>
              <a:rPr lang="ru-RU" dirty="0"/>
              <a:t>на 2011 - 2015 годы, Раздел 3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Государственная программа развития образования в РФ на период до2010 года. Подпрограмма 2 «Развитие дошкольного, общего образования и дополнительного образования детей». П. 2.1. </a:t>
            </a:r>
            <a:endParaRPr lang="ru-RU" dirty="0" smtClean="0"/>
          </a:p>
          <a:p>
            <a:r>
              <a:rPr lang="ru-RU" dirty="0"/>
              <a:t>Распоряжение Правительства РФ от 17 ноября 2008 г. N 1662-р </a:t>
            </a:r>
            <a:r>
              <a:rPr lang="ru-RU" dirty="0" smtClean="0"/>
              <a:t>Концепция </a:t>
            </a:r>
            <a:r>
              <a:rPr lang="ru-RU" dirty="0"/>
              <a:t>долгосрочного социально-экономического развития Российской Федерации на период до 2020 года (3.3. Развитие </a:t>
            </a:r>
            <a:r>
              <a:rPr lang="ru-RU" dirty="0" smtClean="0"/>
              <a:t>образования)</a:t>
            </a:r>
          </a:p>
          <a:p>
            <a:r>
              <a:rPr lang="ru-RU" dirty="0"/>
              <a:t>Распоряжение Правительства РФ от 08.12.2011 N 2227-р  «Об утверждении Стратегии инновационного развития Российской </a:t>
            </a:r>
            <a:r>
              <a:rPr lang="ru-RU" dirty="0" smtClean="0"/>
              <a:t>Федерации </a:t>
            </a:r>
            <a:r>
              <a:rPr lang="ru-RU" dirty="0"/>
              <a:t>на период до 2020 года» раздел Цели и задачи… </a:t>
            </a:r>
            <a:endParaRPr lang="ru-RU" dirty="0" smtClean="0"/>
          </a:p>
          <a:p>
            <a:r>
              <a:rPr lang="ru-RU" dirty="0"/>
              <a:t>Концепция российской национальной системы выявления и развития молодых талантов от 3 апреля 2012 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Важнейшие направления </a:t>
            </a:r>
            <a:r>
              <a:rPr lang="ru-RU" dirty="0"/>
              <a:t>создания технологических </a:t>
            </a:r>
            <a:r>
              <a:rPr lang="ru-RU" dirty="0" smtClean="0"/>
              <a:t>платформ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«….аэрокосмические </a:t>
            </a:r>
            <a:r>
              <a:rPr lang="ru-RU" dirty="0"/>
              <a:t>технологии;</a:t>
            </a:r>
          </a:p>
          <a:p>
            <a:pPr lvl="0"/>
            <a:r>
              <a:rPr lang="ru-RU" dirty="0"/>
              <a:t>информационные технологии;</a:t>
            </a:r>
          </a:p>
          <a:p>
            <a:pPr lvl="0"/>
            <a:r>
              <a:rPr lang="ru-RU" dirty="0"/>
              <a:t>биотехнологии, включая промышленные биотехнологии и фармацевтику;</a:t>
            </a:r>
          </a:p>
          <a:p>
            <a:pPr lvl="0"/>
            <a:r>
              <a:rPr lang="ru-RU" dirty="0"/>
              <a:t>композиционные материалы;</a:t>
            </a:r>
          </a:p>
          <a:p>
            <a:pPr lvl="0"/>
            <a:r>
              <a:rPr lang="ru-RU" dirty="0" err="1"/>
              <a:t>фотоника</a:t>
            </a:r>
            <a:r>
              <a:rPr lang="ru-RU" dirty="0"/>
              <a:t>, включая лазерные технологии, производство светодиодов;</a:t>
            </a:r>
          </a:p>
          <a:p>
            <a:pPr lvl="0"/>
            <a:r>
              <a:rPr lang="ru-RU" dirty="0"/>
              <a:t>ядерная энергетика.»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ЭТАП 1. </a:t>
            </a:r>
            <a:r>
              <a:rPr lang="ru-RU" dirty="0"/>
              <a:t>Разработка модели </a:t>
            </a:r>
            <a:r>
              <a:rPr lang="ru-RU" dirty="0" err="1"/>
              <a:t>техносферы</a:t>
            </a:r>
            <a:r>
              <a:rPr lang="ru-RU" dirty="0"/>
              <a:t> ДЮЦ ЛАД, обоснование условий ее развития (до 1.01 2015</a:t>
            </a:r>
            <a:r>
              <a:rPr lang="ru-RU" dirty="0" smtClean="0"/>
              <a:t>)</a:t>
            </a:r>
          </a:p>
          <a:p>
            <a:r>
              <a:rPr lang="ru-RU" b="1" dirty="0"/>
              <a:t>ЭТАП 2. </a:t>
            </a:r>
            <a:r>
              <a:rPr lang="ru-RU" dirty="0"/>
              <a:t>Разработка требований к дополнительным образовательным программам в соответствии с требованиями инновационной экономики и рынка труда</a:t>
            </a:r>
            <a:r>
              <a:rPr lang="ru-RU" b="1" dirty="0"/>
              <a:t> </a:t>
            </a:r>
            <a:r>
              <a:rPr lang="ru-RU" dirty="0"/>
              <a:t>(2015 г</a:t>
            </a:r>
            <a:r>
              <a:rPr lang="ru-RU" dirty="0" smtClean="0"/>
              <a:t>.)</a:t>
            </a:r>
          </a:p>
          <a:p>
            <a:r>
              <a:rPr lang="ru-RU" b="1" dirty="0"/>
              <a:t>ЭТАП 3. </a:t>
            </a:r>
            <a:r>
              <a:rPr lang="ru-RU" dirty="0"/>
              <a:t>Апробация и распространение модели </a:t>
            </a:r>
            <a:r>
              <a:rPr lang="ru-RU" dirty="0" err="1"/>
              <a:t>техносферы</a:t>
            </a:r>
            <a:r>
              <a:rPr lang="ru-RU" dirty="0"/>
              <a:t> ДЮЦ ЛАД</a:t>
            </a:r>
            <a:r>
              <a:rPr lang="ru-RU" b="1" dirty="0"/>
              <a:t> </a:t>
            </a:r>
            <a:r>
              <a:rPr lang="ru-RU" dirty="0"/>
              <a:t>(2016 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367</TotalTime>
  <Words>921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  Развитие техносферы  учреждения    дополнительного образования детей,  адекватной требованиям современной инновационной экономики,   запросу рынка труда  и социальному заказу на дополнительное образование детей </vt:lpstr>
      <vt:lpstr>Определение техносферы</vt:lpstr>
      <vt:lpstr>Формирование   идеациональных навыков   обучающихся </vt:lpstr>
      <vt:lpstr>Цель проекта:</vt:lpstr>
      <vt:lpstr>Задачи проекта</vt:lpstr>
      <vt:lpstr>Основная идея проекта</vt:lpstr>
      <vt:lpstr>Государственные стратегические документы </vt:lpstr>
      <vt:lpstr>Важнейшие направления создания технологических платформ в РФ</vt:lpstr>
      <vt:lpstr>Этапы проекта</vt:lpstr>
      <vt:lpstr>1 этап. Разработка модели техносферы МОУ ДЮЦ ЛАД, обоснование условий ее развития.</vt:lpstr>
      <vt:lpstr>2 этап. Разработка модели техносферы МОУ ДЮЦ ЛАД, обоснование условий ее развития.</vt:lpstr>
      <vt:lpstr>3 этап. Апробация и распространение модели техносферы МОУ  ДЮЦ ЛАД.</vt:lpstr>
      <vt:lpstr>Результаты</vt:lpstr>
      <vt:lpstr>Результаты исследования могут быть востребованы </vt:lpstr>
    </vt:vector>
  </TitlesOfParts>
  <Company>Лад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Директор</dc:creator>
  <cp:lastModifiedBy>Директор</cp:lastModifiedBy>
  <cp:revision>39</cp:revision>
  <dcterms:created xsi:type="dcterms:W3CDTF">2014-02-24T12:09:48Z</dcterms:created>
  <dcterms:modified xsi:type="dcterms:W3CDTF">2014-02-25T08:25:03Z</dcterms:modified>
</cp:coreProperties>
</file>