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0066"/>
    <a:srgbClr val="66FFFF"/>
    <a:srgbClr val="CC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1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6864" cy="4536504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800" b="1" i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Организационное, содержательное и финансовое обеспечение деятельности </a:t>
            </a:r>
            <a:r>
              <a:rPr lang="ru-RU" sz="2800" b="1" i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общеобразовательного </a:t>
            </a:r>
            <a:r>
              <a:rPr lang="ru-RU" sz="2800" b="1" i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</a:t>
            </a:r>
            <a:r>
              <a:rPr lang="en-US" sz="2800" b="1" i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i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перехода к Федеральному государственному образовательному </a:t>
            </a:r>
            <a:r>
              <a:rPr lang="ru-RU" sz="2800" b="1" i="1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стандарту </a:t>
            </a:r>
            <a:r>
              <a:rPr lang="ru-RU" sz="2800" b="1" i="1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</a:t>
            </a:r>
            <a:r>
              <a:rPr lang="ru-RU" sz="2800" b="1" i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(полного) общего </a:t>
            </a:r>
            <a:r>
              <a:rPr lang="ru-RU" sz="2800" b="1" i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endParaRPr lang="ru-RU" sz="2800" b="1" i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5445224"/>
            <a:ext cx="789271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МОУ «Провинциальный колледж</a:t>
            </a:r>
            <a:r>
              <a:rPr lang="ru-RU" sz="2400" b="1" i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», </a:t>
            </a:r>
            <a:r>
              <a:rPr lang="ru-RU" sz="2400" b="1" i="1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г. Ярославль</a:t>
            </a:r>
          </a:p>
          <a:p>
            <a:endParaRPr lang="en-US" sz="2800" b="1" i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6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136904" cy="100811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800" b="1" i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позитивных изменений, которые произойдут в результате реализации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04864"/>
            <a:ext cx="8229600" cy="4104456"/>
          </a:xfrm>
        </p:spPr>
        <p:txBody>
          <a:bodyPr>
            <a:no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ru-RU" sz="19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Увеличение образовательных возможностей, в том числе расширение образовательного пространства учащегося как пространства проб себя, своих возможностей за счет организации условий для рефлексии школьниками точек профессионального самоопределения, создания мест для приобретения учениками нового коммуникативного, социального и управленческого 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опыта. </a:t>
            </a:r>
            <a:endParaRPr lang="ru-RU" sz="19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Изменения </a:t>
            </a:r>
            <a:r>
              <a:rPr lang="ru-RU" sz="19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в способах учения и в формах взаимодействия учителя и 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ученика.</a:t>
            </a:r>
            <a:endParaRPr lang="ru-RU" sz="19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Изменения </a:t>
            </a:r>
            <a:r>
              <a:rPr lang="ru-RU" sz="19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в жизненных ориентирах 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учащихся.</a:t>
            </a:r>
            <a:endParaRPr lang="ru-RU" sz="19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sz="19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ответственности за результаты образовательного процесса всех участвующих в нем </a:t>
            </a: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сторон.</a:t>
            </a:r>
            <a:endParaRPr lang="ru-RU" sz="19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1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Получение </a:t>
            </a:r>
            <a:r>
              <a:rPr lang="ru-RU" sz="19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возможности увидеть (до массового вступления в действие ФГОС старшей школы), каков может быть «портрет» выпускника школы на «выходе».</a:t>
            </a:r>
          </a:p>
        </p:txBody>
      </p:sp>
    </p:spTree>
    <p:extLst>
      <p:ext uri="{BB962C8B-B14F-4D97-AF65-F5344CB8AC3E}">
        <p14:creationId xmlns:p14="http://schemas.microsoft.com/office/powerpoint/2010/main" val="340825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859216" cy="43691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800" b="1" i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Идеальный </a:t>
            </a:r>
            <a:r>
              <a:rPr lang="ru-RU" sz="2800" b="1" i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результат- «школа под ключ</a:t>
            </a:r>
            <a:r>
              <a:rPr lang="ru-RU" sz="2800" b="1" i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916832"/>
            <a:ext cx="7488832" cy="4525963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150000"/>
              </a:lnSpc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Результатом моделирования должен стать пакет документов, включающий в себя не только концепцию старшей школы, но также и бизнес-план ее построения, бюджет, нормативно-правовую базу, систему оплаты труда, систему подготовки кадров и многое другое…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02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864096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i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</a:t>
            </a:r>
            <a:r>
              <a:rPr lang="ru-RU" sz="2800" b="1" i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endParaRPr lang="ru-RU" sz="2800" b="1" i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064896" cy="4525963"/>
          </a:xfrm>
        </p:spPr>
        <p:txBody>
          <a:bodyPr>
            <a:normAutofit/>
          </a:bodyPr>
          <a:lstStyle/>
          <a:p>
            <a:pPr lvl="1" algn="just">
              <a:buFont typeface="Arial" pitchFamily="34" charset="0"/>
              <a:buChar char="•"/>
            </a:pP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Возможность </a:t>
            </a:r>
            <a:r>
              <a:rPr lang="ru-RU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введения ФГОС на старшей ступени с 2013 г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1" indent="0" algn="just">
              <a:buNone/>
            </a:pPr>
            <a:endParaRPr lang="ru-RU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проработанных механизмов и подходов к введению ФГОС старшей школы в образовательную 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практику.</a:t>
            </a:r>
          </a:p>
          <a:p>
            <a:pPr marL="457200" lvl="1" indent="0" algn="just">
              <a:buNone/>
            </a:pPr>
            <a:endParaRPr lang="ru-RU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Обязательность </a:t>
            </a:r>
            <a:r>
              <a:rPr lang="ru-RU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введения ФГОС на старшей ступени в 2020 г.</a:t>
            </a:r>
          </a:p>
        </p:txBody>
      </p:sp>
    </p:spTree>
    <p:extLst>
      <p:ext uri="{BB962C8B-B14F-4D97-AF65-F5344CB8AC3E}">
        <p14:creationId xmlns:p14="http://schemas.microsoft.com/office/powerpoint/2010/main" val="139151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08720"/>
            <a:ext cx="7797552" cy="936104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i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идея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88840"/>
            <a:ext cx="7056784" cy="3744416"/>
          </a:xfrm>
        </p:spPr>
        <p:txBody>
          <a:bodyPr>
            <a:normAutofit/>
          </a:bodyPr>
          <a:lstStyle/>
          <a:p>
            <a:pPr marL="0" lvl="1" indent="0" algn="just">
              <a:lnSpc>
                <a:spcPct val="150000"/>
              </a:lnSpc>
              <a:spcBef>
                <a:spcPts val="0"/>
              </a:spcBef>
              <a:buFont typeface="Arial" pitchFamily="34" charset="0"/>
              <a:buNone/>
            </a:pPr>
            <a:r>
              <a:rPr lang="ru-RU" sz="2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На базе МОУ «Провинциальный колледж» создать воспроизводимый в массовой образовательной практике образец инновационной старшей школы, соответствующей новым образовательным стандартам.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59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80920" cy="576064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i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Принципиальные установки для формирования современной старшей школы</a:t>
            </a:r>
            <a:endParaRPr lang="ru-RU" sz="2800" b="1" i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4525963"/>
          </a:xfrm>
        </p:spPr>
        <p:txBody>
          <a:bodyPr>
            <a:normAutofit fontScale="92500"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endParaRPr lang="ru-RU" sz="2400" b="1" dirty="0" smtClean="0">
              <a:latin typeface="Arno Pro Display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Разработка и реализация индивидуальных образовательных программ (ИОП) учащихся (ориентация ИОП на начало реализации личного карьерного проекта).</a:t>
            </a:r>
          </a:p>
          <a:p>
            <a:pPr lvl="1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тьюторского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сопровождения ИОП.</a:t>
            </a:r>
          </a:p>
          <a:p>
            <a:pPr lvl="1" algn="just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Создание банка методических и учебных  материалов для обеспечения ИОП.</a:t>
            </a:r>
          </a:p>
          <a:p>
            <a:pPr marL="457200" lvl="1" indent="0" algn="just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Arno Pro Display" pitchFamily="18" charset="0"/>
                <a:cs typeface="Times New Roman" panose="02020603050405020304" pitchFamily="18" charset="0"/>
              </a:rPr>
              <a:t>	</a:t>
            </a:r>
            <a:endParaRPr lang="ru-RU" b="1" dirty="0">
              <a:latin typeface="Arno Pro Display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66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998984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i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содержания образования и способов организации образовательной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9"/>
            <a:ext cx="8064896" cy="4248472"/>
          </a:xfrm>
        </p:spPr>
        <p:txBody>
          <a:bodyPr>
            <a:normAutofit lnSpcReduction="10000"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ru-RU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Деятельностно</a:t>
            </a:r>
            <a:r>
              <a:rPr lang="ru-RU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-практическое освоение учебных 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материалов.</a:t>
            </a:r>
            <a:endParaRPr lang="ru-RU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Поддержка </a:t>
            </a:r>
            <a:r>
              <a:rPr lang="ru-RU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компетентностной</a:t>
            </a:r>
            <a:r>
              <a:rPr lang="ru-RU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парадигмы содержания 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образования. </a:t>
            </a:r>
            <a:endParaRPr lang="ru-RU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Включение </a:t>
            </a:r>
            <a:r>
              <a:rPr lang="ru-RU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в образовательный план новых предметов, позволяющих освоить ключевые сферы деятельности современного человека: социальные коммуникации, 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социальный дизайн.</a:t>
            </a:r>
            <a:endParaRPr lang="ru-RU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Привлечение </a:t>
            </a:r>
            <a:r>
              <a:rPr lang="ru-RU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специалистов из реальной политики, бизнеса, 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культуры.</a:t>
            </a:r>
            <a:endParaRPr lang="ru-RU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Приоритет </a:t>
            </a:r>
            <a:r>
              <a:rPr lang="ru-RU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самообразования.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20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34605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i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</a:t>
            </a:r>
            <a:endParaRPr lang="ru-RU" sz="2800" b="1" i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416824" cy="2592288"/>
          </a:xfrm>
        </p:spPr>
        <p:txBody>
          <a:bodyPr>
            <a:normAutofit fontScale="92500"/>
          </a:bodyPr>
          <a:lstStyle/>
          <a:p>
            <a:pPr marL="457200" lvl="1" indent="0" algn="just">
              <a:lnSpc>
                <a:spcPct val="150000"/>
              </a:lnSpc>
              <a:buNone/>
            </a:pP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в регионе центра, способного реализовать инновационную модель старшей школы, элементы которой можно транслировать в образовательную практику региона.</a:t>
            </a:r>
          </a:p>
          <a:p>
            <a:pPr marL="0" indent="0" algn="just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29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085584" cy="576064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i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7776864" cy="4824536"/>
          </a:xfrm>
        </p:spPr>
        <p:txBody>
          <a:bodyPr>
            <a:normAutofit fontScale="70000" lnSpcReduction="20000"/>
          </a:bodyPr>
          <a:lstStyle/>
          <a:p>
            <a:pPr lvl="1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9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Обобщение теоретического и практического опыта образовательных площадок, реализующих инновационные модели старшей </a:t>
            </a:r>
            <a:r>
              <a:rPr lang="ru-RU" sz="2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школы.</a:t>
            </a:r>
            <a:endParaRPr lang="ru-RU" sz="29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9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команды разработчиков программ старшей школы, состоящей из управленцев, ученых, педагогов-практиков, психологов и других </a:t>
            </a:r>
            <a:r>
              <a:rPr lang="ru-RU" sz="2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специалистов.</a:t>
            </a:r>
            <a:endParaRPr lang="ru-RU" sz="29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9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пакета методических рекомендаций и технологических решений по изменению старшей школы в рамках нового </a:t>
            </a:r>
            <a:r>
              <a:rPr lang="ru-RU" sz="2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стандарта.</a:t>
            </a:r>
            <a:endParaRPr lang="ru-RU" sz="29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9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«Демоверсия» реализации модели новой старшей школы;</a:t>
            </a:r>
          </a:p>
          <a:p>
            <a:pPr lvl="1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9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постоянно действующих коммуникативных площадок по решению проблемы старшей школы (сайт, научно-методические издания, серия проектных и экспертных семинаров и т.д</a:t>
            </a:r>
            <a:r>
              <a:rPr lang="ru-RU" sz="2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.).</a:t>
            </a:r>
            <a:endParaRPr lang="ru-RU" sz="29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29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Привлечение </a:t>
            </a:r>
            <a:r>
              <a:rPr lang="ru-RU" sz="29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общественности, государственных и бизнес структур федерального и регионального уровня к экспертизе и внедрению модели старшей школы в регионе.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19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7941568" cy="72008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i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 реализации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7992888" cy="4525963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Основной механизм реализации проекта – объединение усилий педагогической науки и инновационной практики со структурами управления образованием, структурами гражданского общества (власти, бизнеса, СМИ), экспертными сообществами и потребителями образовательных услуг, заинтересованными в изменении старшей школы при переходе к новому стандарту и реализации нового стандарта.</a:t>
            </a:r>
          </a:p>
        </p:txBody>
      </p:sp>
    </p:spTree>
    <p:extLst>
      <p:ext uri="{BB962C8B-B14F-4D97-AF65-F5344CB8AC3E}">
        <p14:creationId xmlns:p14="http://schemas.microsoft.com/office/powerpoint/2010/main" val="214441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576064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i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Риски при подготовке и реализации 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844824"/>
            <a:ext cx="7704856" cy="4525963"/>
          </a:xfrm>
        </p:spPr>
        <p:txBody>
          <a:bodyPr>
            <a:normAutofit/>
          </a:bodyPr>
          <a:lstStyle/>
          <a:p>
            <a:pPr lvl="1" algn="just">
              <a:buFont typeface="Arial" pitchFamily="34" charset="0"/>
              <a:buChar char="•"/>
            </a:pPr>
            <a:r>
              <a:rPr lang="ru-RU" sz="2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Отсутствие нормативной базы на уровне региона и города, позволяющей «выйти» из рамок стандарта 2004 г</a:t>
            </a:r>
            <a:r>
              <a:rPr lang="ru-RU" sz="2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1" indent="0" algn="just">
              <a:buNone/>
            </a:pPr>
            <a:endParaRPr lang="ru-RU" sz="2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ru-RU" sz="2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Неготовность </a:t>
            </a:r>
            <a:r>
              <a:rPr lang="ru-RU" sz="2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учащихся и их родителей переходить на обучение по новому </a:t>
            </a:r>
            <a:r>
              <a:rPr lang="ru-RU" sz="2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стандарту.</a:t>
            </a:r>
          </a:p>
          <a:p>
            <a:pPr marL="457200" lvl="1" indent="0" algn="just">
              <a:buNone/>
            </a:pPr>
            <a:endParaRPr lang="ru-RU" sz="2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Arial" pitchFamily="34" charset="0"/>
              <a:buChar char="•"/>
            </a:pPr>
            <a:r>
              <a:rPr lang="ru-RU" sz="2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Несоответствие </a:t>
            </a:r>
            <a:r>
              <a:rPr lang="ru-RU" sz="2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между требованием индивидуализации учебного процесса, расширением пространства социальной реализации и дефицитом имеющихся ресурсов.</a:t>
            </a:r>
          </a:p>
        </p:txBody>
      </p:sp>
    </p:spTree>
    <p:extLst>
      <p:ext uri="{BB962C8B-B14F-4D97-AF65-F5344CB8AC3E}">
        <p14:creationId xmlns:p14="http://schemas.microsoft.com/office/powerpoint/2010/main" val="83863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471</Words>
  <Application>Microsoft Office PowerPoint</Application>
  <PresentationFormat>Экран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Организационное, содержательное и финансовое обеспечение деятельности  общеобразовательного учреждения  на этапе перехода к Федеральному государственному образовательному стандарту  среднего (полного) общего образования</vt:lpstr>
      <vt:lpstr>Актуальность проекта</vt:lpstr>
      <vt:lpstr>Проектная идея</vt:lpstr>
      <vt:lpstr>Принципиальные установки для формирования современной старшей школы</vt:lpstr>
      <vt:lpstr>Изменение содержания образования и способов организации образовательной деятельности</vt:lpstr>
      <vt:lpstr>Цель проекта:</vt:lpstr>
      <vt:lpstr>Задачи проекта</vt:lpstr>
      <vt:lpstr>Механизм реализации проекта</vt:lpstr>
      <vt:lpstr>Риски при подготовке и реализации проекта</vt:lpstr>
      <vt:lpstr>Описание позитивных изменений, которые произойдут в результате реализации проекта</vt:lpstr>
      <vt:lpstr>Идеальный результат- «школа под ключ»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Для обсуждения использованы материалы</dc:title>
  <dc:creator>Кузнецова</dc:creator>
  <cp:lastModifiedBy>User</cp:lastModifiedBy>
  <cp:revision>92</cp:revision>
  <dcterms:created xsi:type="dcterms:W3CDTF">2013-11-29T06:20:33Z</dcterms:created>
  <dcterms:modified xsi:type="dcterms:W3CDTF">2014-02-25T04:56:19Z</dcterms:modified>
</cp:coreProperties>
</file>