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4" r:id="rId6"/>
    <p:sldId id="289" r:id="rId7"/>
    <p:sldId id="276" r:id="rId8"/>
    <p:sldId id="291" r:id="rId9"/>
    <p:sldId id="287" r:id="rId10"/>
    <p:sldId id="288" r:id="rId11"/>
    <p:sldId id="277" r:id="rId12"/>
    <p:sldId id="29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  <a:srgbClr val="CCFFCC"/>
    <a:srgbClr val="FFFF66"/>
    <a:srgbClr val="E7FFE7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9" autoAdjust="0"/>
  </p:normalViewPr>
  <p:slideViewPr>
    <p:cSldViewPr>
      <p:cViewPr>
        <p:scale>
          <a:sx n="90" d="100"/>
          <a:sy n="90" d="100"/>
        </p:scale>
        <p:origin x="-51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Documents\2014.09.17-19%20&#1064;&#1082;&#1086;&#1083;&#1072;%20&#1084;&#1077;&#1090;&#1086;&#1076;&#1080;&#1089;&#1090;&#1072;\&#1072;&#1085;&#1072;&#1083;&#1080;&#1079;%20&#1101;&#1092;&#1092;&#1077;&#1082;&#1090;&#1080;&#1074;&#1085;&#1086;&#1089;&#1090;&#1080;%20&#1076;&#1077;&#1103;&#1090;&#1077;&#1083;&#1100;&#1085;&#1086;&#1089;&#1090;&#1080;%20&#1052;&#1057;\&#1084;&#1077;&#1090;&#1086;&#1076;&#1080;&#1095;&#1077;&#1089;&#1082;&#1072;&#1103;%20&#1089;&#1083;&#1091;&#1078;&#1073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Documents\2014.09.17-19%20&#1064;&#1082;&#1086;&#1083;&#1072;%20&#1084;&#1077;&#1090;&#1086;&#1076;&#1080;&#1089;&#1090;&#1072;\&#1072;&#1085;&#1072;&#1083;&#1080;&#1079;%20&#1101;&#1092;&#1092;&#1077;&#1082;&#1090;&#1080;&#1074;&#1085;&#1086;&#1089;&#1090;&#1080;%20&#1076;&#1077;&#1103;&#1090;&#1077;&#1083;&#1100;&#1085;&#1086;&#1089;&#1090;&#1080;%20&#1052;&#1057;\&#1084;&#1077;&#1090;&#1086;&#1076;&#1080;&#1095;&#1077;&#1089;&#1082;&#1072;&#1103;%20&#1089;&#1083;&#1091;&#1078;&#1073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Documents\2014.09.17-19%20&#1064;&#1082;&#1086;&#1083;&#1072;%20&#1084;&#1077;&#1090;&#1086;&#1076;&#1080;&#1089;&#1090;&#1072;\&#1072;&#1085;&#1072;&#1083;&#1080;&#1079;%20&#1101;&#1092;&#1092;&#1077;&#1082;&#1090;&#1080;&#1074;&#1085;&#1086;&#1089;&#1090;&#1080;%20&#1076;&#1077;&#1103;&#1090;&#1077;&#1083;&#1100;&#1085;&#1086;&#1089;&#1090;&#1080;%20&#1052;&#1057;\&#1084;&#1077;&#1090;&#1086;&#1076;&#1080;&#1095;&#1077;&#1089;&#1082;&#1072;&#1103;%20&#1089;&#1083;&#1091;&#1078;&#1073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Documents\2014.09.17-19%20&#1064;&#1082;&#1086;&#1083;&#1072;%20&#1084;&#1077;&#1090;&#1086;&#1076;&#1080;&#1089;&#1090;&#1072;\&#1072;&#1085;&#1072;&#1083;&#1080;&#1079;%20&#1101;&#1092;&#1092;&#1077;&#1082;&#1090;&#1080;&#1074;&#1085;&#1086;&#1089;&#1090;&#1080;%20&#1076;&#1077;&#1103;&#1090;&#1077;&#1083;&#1100;&#1085;&#1086;&#1089;&#1090;&#1080;%20&#1052;&#1057;\&#1084;&#1077;&#1090;&#1086;&#1076;&#1080;&#1095;&#1077;&#1089;&#1082;&#1072;&#1103;%20&#1089;&#1083;&#1091;&#1078;&#1073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AppData\Roaming\Microsoft\Excel\&#1084;&#1077;&#1090;&#1086;&#1076;&#1080;&#1095;&#1077;&#1089;&#1082;&#1072;&#1103;%2520&#1089;&#1083;&#1091;&#1078;&#1073;&#1072;304024383258990861\&#1084;&#1077;&#1090;&#1086;&#1076;&#1080;&#1095;&#1077;&#1089;&#1082;&#1072;&#1103;%2520&#1089;&#1083;&#1091;&#1078;&#1073;&#1072;((Autosaved-304024852133854142)).xlsb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AppData\Roaming\Microsoft\Excel\&#1084;&#1077;&#1090;&#1086;&#1076;&#1080;&#1095;&#1077;&#1089;&#1082;&#1072;&#1103;%2520&#1089;&#1083;&#1091;&#1078;&#1073;&#1072;304024383258990861\&#1084;&#1077;&#1090;&#1086;&#1076;&#1080;&#1095;&#1077;&#1089;&#1082;&#1072;&#1103;%2520&#1089;&#1083;&#1091;&#1078;&#1073;&#1072;((Autosaved-304024852133854142))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\Documents\2014.09.17-19%20&#1064;&#1082;&#1086;&#1083;&#1072;%20&#1084;&#1077;&#1090;&#1086;&#1076;&#1080;&#1089;&#1090;&#1072;\&#1072;&#1085;&#1072;&#1083;&#1080;&#1079;%20&#1101;&#1092;&#1092;&#1077;&#1082;&#1090;&#1080;&#1074;&#1085;&#1086;&#1089;&#1090;&#1080;%20&#1076;&#1077;&#1103;&#1090;&#1077;&#1083;&#1100;&#1085;&#1086;&#1089;&#1090;&#1080;%20&#1052;&#1057;\&#1084;&#1077;&#1090;&#1086;&#1076;&#1080;&#1095;&#1077;&#1089;&#1082;&#1072;&#1103;%20&#1089;&#1083;&#1091;&#1078;&#1073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Статус</a:t>
            </a:r>
            <a:r>
              <a:rPr lang="ru-RU" sz="1800" baseline="0" dirty="0" smtClean="0"/>
              <a:t> </a:t>
            </a:r>
            <a:r>
              <a:rPr lang="ru-RU" sz="1800" baseline="0" dirty="0"/>
              <a:t>ММС</a:t>
            </a:r>
            <a:endParaRPr lang="ru-RU" sz="1800" dirty="0"/>
          </a:p>
        </c:rich>
      </c:tx>
      <c:layout>
        <c:manualLayout>
          <c:xMode val="edge"/>
          <c:yMode val="edge"/>
          <c:x val="0.36099820326477133"/>
          <c:y val="7.403579895734856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76634170728659"/>
                  <c:y val="-8.20190333351188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545681789776279"/>
                  <c:y val="6.71898155587694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Лист2!$AE$2:$AE$3</c:f>
              <c:strCache>
                <c:ptCount val="2"/>
                <c:pt idx="0">
                  <c:v>Имеют статус самостоятельного юридического лица</c:v>
                </c:pt>
                <c:pt idx="1">
                  <c:v>Входят в структуру другой организации</c:v>
                </c:pt>
              </c:strCache>
            </c:strRef>
          </c:cat>
          <c:val>
            <c:numRef>
              <c:f>Лист2!$AF$2:$AF$3</c:f>
              <c:numCache>
                <c:formatCode>General</c:formatCode>
                <c:ptCount val="2"/>
                <c:pt idx="0">
                  <c:v>10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77306736033161"/>
          <c:y val="0.26571051853777256"/>
          <c:w val="0.39454161979752533"/>
          <c:h val="0.6023997000374953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rgbClr val="002060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Численный</a:t>
            </a:r>
            <a:r>
              <a:rPr lang="ru-RU" sz="1800" baseline="0" dirty="0" smtClean="0"/>
              <a:t> состав</a:t>
            </a:r>
            <a:r>
              <a:rPr lang="ru-RU" sz="1800" dirty="0" smtClean="0"/>
              <a:t> </a:t>
            </a:r>
            <a:r>
              <a:rPr lang="ru-RU" sz="1800" dirty="0"/>
              <a:t>ММС</a:t>
            </a:r>
          </a:p>
        </c:rich>
      </c:tx>
      <c:layout>
        <c:manualLayout>
          <c:xMode val="edge"/>
          <c:yMode val="edge"/>
          <c:x val="0.18983487431437657"/>
          <c:y val="5.65712824361234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2985379033503164"/>
                  <c:y val="0.1449946383161248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158885286398023"/>
                  <c:y val="-0.1634907115209820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8261154855643044"/>
                  <c:y val="-1.026992248537026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Лист2!$AA$2:$AA$4</c:f>
              <c:strCache>
                <c:ptCount val="3"/>
                <c:pt idx="0">
                  <c:v>Большие</c:v>
                </c:pt>
                <c:pt idx="1">
                  <c:v>Средние</c:v>
                </c:pt>
                <c:pt idx="2">
                  <c:v>Малые</c:v>
                </c:pt>
              </c:strCache>
            </c:strRef>
          </c:cat>
          <c:val>
            <c:numRef>
              <c:f>Лист2!$AB$2:$AB$4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657881634550891"/>
          <c:y val="0.39925883497221482"/>
          <c:w val="0.25411899671481464"/>
          <c:h val="0.30147955295910595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rgbClr val="002060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рабочее!$W$2:$W$10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рабочее!$Y$2:$Y$10</c:f>
              <c:numCache>
                <c:formatCode>0.0%</c:formatCode>
                <c:ptCount val="9"/>
                <c:pt idx="0">
                  <c:v>0.28846153846153849</c:v>
                </c:pt>
                <c:pt idx="1">
                  <c:v>0.13461538461538464</c:v>
                </c:pt>
                <c:pt idx="2">
                  <c:v>9.6153846153846159E-2</c:v>
                </c:pt>
                <c:pt idx="3">
                  <c:v>7.6923076923076927E-2</c:v>
                </c:pt>
                <c:pt idx="4">
                  <c:v>7.6923076923076927E-2</c:v>
                </c:pt>
                <c:pt idx="5">
                  <c:v>5.7692307692307696E-2</c:v>
                </c:pt>
                <c:pt idx="6">
                  <c:v>3.8461538461538464E-2</c:v>
                </c:pt>
                <c:pt idx="7">
                  <c:v>3.8461538461538464E-2</c:v>
                </c:pt>
                <c:pt idx="8">
                  <c:v>0.19230769230769232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615104"/>
        <c:axId val="57616640"/>
      </c:barChart>
      <c:catAx>
        <c:axId val="57615104"/>
        <c:scaling>
          <c:orientation val="minMax"/>
        </c:scaling>
        <c:delete val="0"/>
        <c:axPos val="b"/>
        <c:majorTickMark val="none"/>
        <c:minorTickMark val="none"/>
        <c:tickLblPos val="none"/>
        <c:crossAx val="57616640"/>
        <c:crosses val="autoZero"/>
        <c:auto val="1"/>
        <c:lblAlgn val="ctr"/>
        <c:lblOffset val="100"/>
        <c:noMultiLvlLbl val="0"/>
      </c:catAx>
      <c:valAx>
        <c:axId val="57616640"/>
        <c:scaling>
          <c:orientation val="minMax"/>
        </c:scaling>
        <c:delete val="1"/>
        <c:axPos val="l"/>
        <c:majorGridlines/>
        <c:numFmt formatCode="0%" sourceLinked="0"/>
        <c:majorTickMark val="none"/>
        <c:minorTickMark val="none"/>
        <c:tickLblPos val="nextTo"/>
        <c:crossAx val="5761510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60095046433377E-2"/>
          <c:y val="6.7412177523975131E-2"/>
          <c:w val="0.5231522301326913"/>
          <c:h val="0.7816678051169149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1492957366900299"/>
                  <c:y val="0.161692307181289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3278072838363049E-2"/>
                  <c:y val="0.132279384096190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3487129930624275E-2"/>
                  <c:y val="-0.223831466821548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Лист2!$AD$2:$AD$4</c:f>
              <c:strCache>
                <c:ptCount val="3"/>
                <c:pt idx="0">
                  <c:v>Научное сопровождение инновационой деятельности</c:v>
                </c:pt>
                <c:pt idx="1">
                  <c:v>Работа с диагностическим инструментарием</c:v>
                </c:pt>
                <c:pt idx="2">
                  <c:v>Недостаточность профессиональных компетенций методистов (в целом)</c:v>
                </c:pt>
              </c:strCache>
            </c:strRef>
          </c:cat>
          <c:val>
            <c:numRef>
              <c:f>Лист2!$AE$2:$AE$4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48"/>
      </c:pieChart>
    </c:plotArea>
    <c:legend>
      <c:legendPos val="r"/>
      <c:layout>
        <c:manualLayout>
          <c:xMode val="edge"/>
          <c:yMode val="edge"/>
          <c:x val="0.62801484883833969"/>
          <c:y val="0.20264484216469292"/>
          <c:w val="0.35822178477690286"/>
          <c:h val="0.5644820075350746"/>
        </c:manualLayout>
      </c:layout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'проблемы-размер'!$S$23</c:f>
              <c:strCache>
                <c:ptCount val="1"/>
                <c:pt idx="0">
                  <c:v>Большие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5.2441822353326778E-3"/>
                  <c:y val="2.3453530522739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441822353326778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5552277941657994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421501147164863E-2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5552277941658471E-3"/>
                  <c:y val="-4.69070610454762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488364470665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'проблемы-размер'!$S$24:$S$32</c:f>
              <c:numCache>
                <c:formatCode>0.0%</c:formatCode>
                <c:ptCount val="9"/>
                <c:pt idx="0">
                  <c:v>0.5714285714285714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0.14285714285714285</c:v>
                </c:pt>
                <c:pt idx="5">
                  <c:v>0</c:v>
                </c:pt>
                <c:pt idx="6">
                  <c:v>0.14285714285714285</c:v>
                </c:pt>
                <c:pt idx="7">
                  <c:v>0</c:v>
                </c:pt>
                <c:pt idx="8">
                  <c:v>0.14285714285714285</c:v>
                </c:pt>
              </c:numCache>
            </c:numRef>
          </c:val>
        </c:ser>
        <c:ser>
          <c:idx val="4"/>
          <c:order val="1"/>
          <c:tx>
            <c:strRef>
              <c:f>'проблемы-размер'!$T$23</c:f>
              <c:strCache>
                <c:ptCount val="1"/>
                <c:pt idx="0">
                  <c:v>Средние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9.1773189118321864E-3"/>
                  <c:y val="-4.6907061045477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4418223533267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6627335299901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17731891183218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55522779416584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488364470665356E-2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866273352998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'проблемы-размер'!$T$24:$T$32</c:f>
              <c:numCache>
                <c:formatCode>0.0%</c:formatCode>
                <c:ptCount val="9"/>
                <c:pt idx="0">
                  <c:v>0.26666666666666666</c:v>
                </c:pt>
                <c:pt idx="1">
                  <c:v>6.6666666666666666E-2</c:v>
                </c:pt>
                <c:pt idx="2">
                  <c:v>6.6666666666666666E-2</c:v>
                </c:pt>
                <c:pt idx="3">
                  <c:v>6.6666666666666666E-2</c:v>
                </c:pt>
                <c:pt idx="4">
                  <c:v>6.6666666666666666E-2</c:v>
                </c:pt>
                <c:pt idx="5">
                  <c:v>0</c:v>
                </c:pt>
                <c:pt idx="6">
                  <c:v>6.6666666666666666E-2</c:v>
                </c:pt>
                <c:pt idx="7">
                  <c:v>6.6666666666666666E-2</c:v>
                </c:pt>
                <c:pt idx="8">
                  <c:v>0.33333333333333331</c:v>
                </c:pt>
              </c:numCache>
            </c:numRef>
          </c:val>
        </c:ser>
        <c:ser>
          <c:idx val="5"/>
          <c:order val="2"/>
          <c:tx>
            <c:strRef>
              <c:f>'проблемы-размер'!$U$23</c:f>
              <c:strCache>
                <c:ptCount val="1"/>
                <c:pt idx="0">
                  <c:v>Малые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488364470665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4215011471648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2441822353327741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5552277941658471E-3"/>
                  <c:y val="4.6907061045477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17731891183218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'проблемы-размер'!$U$24:$U$32</c:f>
              <c:numCache>
                <c:formatCode>0.0%</c:formatCode>
                <c:ptCount val="9"/>
                <c:pt idx="0">
                  <c:v>0.23333333333333334</c:v>
                </c:pt>
                <c:pt idx="1">
                  <c:v>0.2</c:v>
                </c:pt>
                <c:pt idx="2">
                  <c:v>0.13333333333333333</c:v>
                </c:pt>
                <c:pt idx="3">
                  <c:v>0.1</c:v>
                </c:pt>
                <c:pt idx="4">
                  <c:v>6.6666666666666666E-2</c:v>
                </c:pt>
                <c:pt idx="5">
                  <c:v>0.1</c:v>
                </c:pt>
                <c:pt idx="6">
                  <c:v>0</c:v>
                </c:pt>
                <c:pt idx="7">
                  <c:v>3.3333333333333333E-2</c:v>
                </c:pt>
                <c:pt idx="8">
                  <c:v>0.13333333333333333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09280"/>
        <c:axId val="59035648"/>
      </c:barChart>
      <c:catAx>
        <c:axId val="59009280"/>
        <c:scaling>
          <c:orientation val="minMax"/>
        </c:scaling>
        <c:delete val="0"/>
        <c:axPos val="b"/>
        <c:majorTickMark val="none"/>
        <c:minorTickMark val="none"/>
        <c:tickLblPos val="nextTo"/>
        <c:crossAx val="59035648"/>
        <c:crosses val="autoZero"/>
        <c:auto val="1"/>
        <c:lblAlgn val="ctr"/>
        <c:lblOffset val="100"/>
        <c:noMultiLvlLbl val="0"/>
      </c:catAx>
      <c:valAx>
        <c:axId val="590356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590092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5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'проблемы-размер'!$S$23</c:f>
              <c:strCache>
                <c:ptCount val="1"/>
                <c:pt idx="0">
                  <c:v>Большие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5.2441822353326778E-3"/>
                  <c:y val="2.3453530522739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441822353326778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5552277941657994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421501147164863E-2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5552277941658471E-3"/>
                  <c:y val="-4.69070610454762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488364470665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'проблемы-размер'!$S$24:$S$32</c:f>
              <c:numCache>
                <c:formatCode>0.0%</c:formatCode>
                <c:ptCount val="9"/>
                <c:pt idx="0">
                  <c:v>0.5714285714285714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0.14285714285714285</c:v>
                </c:pt>
                <c:pt idx="5">
                  <c:v>0</c:v>
                </c:pt>
                <c:pt idx="6">
                  <c:v>0.14285714285714285</c:v>
                </c:pt>
                <c:pt idx="7">
                  <c:v>0</c:v>
                </c:pt>
                <c:pt idx="8">
                  <c:v>0.14285714285714285</c:v>
                </c:pt>
              </c:numCache>
            </c:numRef>
          </c:val>
        </c:ser>
        <c:ser>
          <c:idx val="4"/>
          <c:order val="1"/>
          <c:tx>
            <c:strRef>
              <c:f>'проблемы-размер'!$T$23</c:f>
              <c:strCache>
                <c:ptCount val="1"/>
                <c:pt idx="0">
                  <c:v>Средние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9.1773189118321864E-3"/>
                  <c:y val="-4.6907061045477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4418223533267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6627335299901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17731891183218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55522779416584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488364470665356E-2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866273352998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'проблемы-размер'!$T$24:$T$32</c:f>
              <c:numCache>
                <c:formatCode>0.0%</c:formatCode>
                <c:ptCount val="9"/>
                <c:pt idx="0">
                  <c:v>0.26666666666666666</c:v>
                </c:pt>
                <c:pt idx="1">
                  <c:v>6.6666666666666666E-2</c:v>
                </c:pt>
                <c:pt idx="2">
                  <c:v>6.6666666666666666E-2</c:v>
                </c:pt>
                <c:pt idx="3">
                  <c:v>6.6666666666666666E-2</c:v>
                </c:pt>
                <c:pt idx="4">
                  <c:v>6.6666666666666666E-2</c:v>
                </c:pt>
                <c:pt idx="5">
                  <c:v>0</c:v>
                </c:pt>
                <c:pt idx="6">
                  <c:v>6.6666666666666666E-2</c:v>
                </c:pt>
                <c:pt idx="7">
                  <c:v>6.6666666666666666E-2</c:v>
                </c:pt>
                <c:pt idx="8">
                  <c:v>0.33333333333333331</c:v>
                </c:pt>
              </c:numCache>
            </c:numRef>
          </c:val>
        </c:ser>
        <c:ser>
          <c:idx val="5"/>
          <c:order val="2"/>
          <c:tx>
            <c:strRef>
              <c:f>'проблемы-размер'!$U$23</c:f>
              <c:strCache>
                <c:ptCount val="1"/>
                <c:pt idx="0">
                  <c:v>Малые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488364470665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4215011471648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2441822353327741E-3"/>
                  <c:y val="8.59952851585023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5552277941658471E-3"/>
                  <c:y val="4.6907061045477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17731891183218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'проблемы-размер'!$O$24:$O$33</c:f>
              <c:strCache>
                <c:ptCount val="9"/>
                <c:pt idx="0">
                  <c:v>Недостаток компетенций по ведению отдельных направлений метод.деятельности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 </c:v>
                </c:pt>
                <c:pt idx="3">
                  <c:v>Отсутсвие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 </c:v>
                </c:pt>
                <c:pt idx="8">
                  <c:v>Другое</c:v>
                </c:pt>
              </c:strCache>
            </c:strRef>
          </c:cat>
          <c:val>
            <c:numRef>
              <c:f>'проблемы-размер'!$U$24:$U$32</c:f>
              <c:numCache>
                <c:formatCode>0.0%</c:formatCode>
                <c:ptCount val="9"/>
                <c:pt idx="0">
                  <c:v>0.23333333333333334</c:v>
                </c:pt>
                <c:pt idx="1">
                  <c:v>0.2</c:v>
                </c:pt>
                <c:pt idx="2">
                  <c:v>0.13333333333333333</c:v>
                </c:pt>
                <c:pt idx="3">
                  <c:v>0.1</c:v>
                </c:pt>
                <c:pt idx="4">
                  <c:v>6.6666666666666666E-2</c:v>
                </c:pt>
                <c:pt idx="5">
                  <c:v>0.1</c:v>
                </c:pt>
                <c:pt idx="6">
                  <c:v>0</c:v>
                </c:pt>
                <c:pt idx="7">
                  <c:v>3.3333333333333333E-2</c:v>
                </c:pt>
                <c:pt idx="8">
                  <c:v>0.13333333333333333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06048"/>
        <c:axId val="59107584"/>
      </c:barChart>
      <c:catAx>
        <c:axId val="59106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59107584"/>
        <c:crosses val="autoZero"/>
        <c:auto val="1"/>
        <c:lblAlgn val="ctr"/>
        <c:lblOffset val="100"/>
        <c:noMultiLvlLbl val="0"/>
      </c:catAx>
      <c:valAx>
        <c:axId val="591075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591060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5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232875302351907E-2"/>
          <c:y val="0.20942195708182579"/>
          <c:w val="0.50709424680592063"/>
          <c:h val="0.72256506252279395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45723726170337"/>
                  <c:y val="3.16702964376507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053686421673311"/>
                  <c:y val="-3.59271763921655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5159812489970251"/>
                  <c:y val="-7.92360897808740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4403548782645549E-2"/>
                  <c:y val="-2.133055477495954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316716361018243"/>
                  <c:y val="-5.919376932907161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6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Лист2!$Q$2:$Q$6</c:f>
              <c:strCache>
                <c:ptCount val="5"/>
                <c:pt idx="0">
                  <c:v>Система организации повышения квалификации</c:v>
                </c:pt>
                <c:pt idx="1">
                  <c:v>Работа районных методических объединений</c:v>
                </c:pt>
                <c:pt idx="2">
                  <c:v>Сопровождение участников конкурсов профессионального мастерства</c:v>
                </c:pt>
                <c:pt idx="3">
                  <c:v>Сопровождение внедрения ФГОС</c:v>
                </c:pt>
                <c:pt idx="4">
                  <c:v>Другое</c:v>
                </c:pt>
              </c:strCache>
            </c:strRef>
          </c:cat>
          <c:val>
            <c:numRef>
              <c:f>Лист2!$S$2:$S$6</c:f>
              <c:numCache>
                <c:formatCode>0.0%</c:formatCode>
                <c:ptCount val="5"/>
                <c:pt idx="0">
                  <c:v>0.13043478260869565</c:v>
                </c:pt>
                <c:pt idx="1">
                  <c:v>0.10869565217391304</c:v>
                </c:pt>
                <c:pt idx="2">
                  <c:v>0.10869565217391304</c:v>
                </c:pt>
                <c:pt idx="3">
                  <c:v>8.6956521739130432E-2</c:v>
                </c:pt>
                <c:pt idx="4">
                  <c:v>0.56521739130434778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1C31-D285-46F6-A10E-BE511BC9A6E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9C9FC-3CFC-408F-8C9A-F7834940C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494" y="1844824"/>
            <a:ext cx="8568951" cy="23042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Проблемы и достижения</a:t>
            </a:r>
            <a:br>
              <a:rPr lang="ru-RU" sz="24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муниципальных методических служб</a:t>
            </a:r>
            <a:br>
              <a:rPr lang="ru-RU" sz="24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Аналитический </a:t>
            </a:r>
            <a:r>
              <a:rPr lang="ru-RU" sz="16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обзор</a:t>
            </a:r>
            <a:br>
              <a:rPr lang="ru-RU" sz="16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по материалам </a:t>
            </a:r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методиста «Построение модели методического сопровождения развития кадрового потенциала в системе образования Ярославской области. </a:t>
            </a:r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МЫ ВМЕСТЕ</a:t>
            </a:r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!», 17-19 октября 2014 г.)</a:t>
            </a:r>
            <a:endParaRPr lang="ru-RU" sz="16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4747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образовательное автономное учреждение</a:t>
            </a:r>
          </a:p>
          <a:p>
            <a:pPr algn="ctr"/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Ярославской области</a:t>
            </a:r>
          </a:p>
          <a:p>
            <a:pPr algn="ctr"/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«Институт развития образования</a:t>
            </a:r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6138101"/>
            <a:ext cx="9112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latin typeface="Book Antiqua" panose="02040602050305030304" pitchFamily="18" charset="0"/>
                <a:cs typeface="Times New Roman" panose="02020603050405020304" pitchFamily="18" charset="0"/>
              </a:rPr>
              <a:t>г.Углич</a:t>
            </a:r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, 2014</a:t>
            </a:r>
            <a:endParaRPr lang="en-US" sz="16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alferova\Documents\2014.09.17-19 Школа методиста\логотип РИ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93689"/>
            <a:ext cx="1065093" cy="133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ЛОГОТИПЧИ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16" y="262931"/>
            <a:ext cx="1200085" cy="120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22695" y="4869160"/>
            <a:ext cx="51888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Старший методист</a:t>
            </a:r>
          </a:p>
          <a:p>
            <a:pPr algn="r"/>
            <a:r>
              <a:rPr lang="ru-RU" sz="14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Центра развития инновационной инфраструктуры</a:t>
            </a:r>
          </a:p>
          <a:p>
            <a:pPr algn="r"/>
            <a:r>
              <a:rPr lang="ru-RU" sz="14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Алферова Анна Борисовна</a:t>
            </a:r>
          </a:p>
        </p:txBody>
      </p:sp>
    </p:spTree>
    <p:extLst>
      <p:ext uri="{BB962C8B-B14F-4D97-AF65-F5344CB8AC3E}">
        <p14:creationId xmlns:p14="http://schemas.microsoft.com/office/powerpoint/2010/main" val="3397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lferova\Pictures\галка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73572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lferova\Pictures\галка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14893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lferova\Pictures\галка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561" y="2610292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6307" y="165718"/>
            <a:ext cx="9289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Book Antiqua" panose="02040602050305030304" pitchFamily="18" charset="0"/>
              </a:rPr>
              <a:t>Распределение </a:t>
            </a:r>
            <a:r>
              <a:rPr lang="ru-RU" sz="2000" dirty="0" smtClean="0">
                <a:latin typeface="Book Antiqua" panose="02040602050305030304" pitchFamily="18" charset="0"/>
              </a:rPr>
              <a:t>проблем ММС в </a:t>
            </a:r>
            <a:r>
              <a:rPr lang="ru-RU" sz="2000" dirty="0">
                <a:latin typeface="Book Antiqua" panose="02040602050305030304" pitchFamily="18" charset="0"/>
              </a:rPr>
              <a:t>зависимости от </a:t>
            </a:r>
            <a:r>
              <a:rPr lang="ru-RU" sz="2000" dirty="0" smtClean="0">
                <a:latin typeface="Book Antiqua" panose="02040602050305030304" pitchFamily="18" charset="0"/>
              </a:rPr>
              <a:t>их численного состава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endParaRPr lang="ru-RU" sz="2000" dirty="0">
              <a:latin typeface="Book Antiqua" panose="02040602050305030304" pitchFamily="18" charset="0"/>
            </a:endParaRPr>
          </a:p>
        </p:txBody>
      </p:sp>
      <p:pic>
        <p:nvPicPr>
          <p:cNvPr id="7" name="Picture 4" descr="C:\Users\alferova\Pictures\галка.jpg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47303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alferova\Pictures\галка.jpg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84" y="2863257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alferova\Pictures\галка.jpg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148" y="2867243"/>
            <a:ext cx="4381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xclamation Mark Of Red Color In Cage &amp;Fcy;&amp;ocy;&amp;tcy;&amp;ocy;&amp;gcy;&amp;rcy;&amp;acy;&amp;fcy;&amp;icy;&amp;yacy;, &amp;kcy;&amp;acy;&amp;rcy;&amp;tcy;&amp;icy;&amp;ncy;&amp;kcy;&amp;icy;, &amp;icy;&amp;zcy;&amp;ocy;&amp;bcy;&amp;rcy;&amp;acy;&amp;zhcy;&amp;iecy;&amp;ncy;&amp;icy;&amp;yacy; &amp;icy; &amp;scy;&amp;tcy;&amp;ocy;&amp;kcy;-&amp;fcy;&amp;ocy;&amp;tcy;&amp;ocy;&amp;gcy;&amp;rcy;&amp;acy;&amp;fcy;&amp;icy;&amp;yacy; &amp;bcy;&amp;iecy;&amp;zcy; &amp;rcy;&amp;ocy;&amp;yacy;&amp;lcy;&amp;tcy;&amp;icy;. Image 4913352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988840"/>
            <a:ext cx="235525" cy="3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86355871"/>
              </p:ext>
            </p:extLst>
          </p:nvPr>
        </p:nvGraphicFramePr>
        <p:xfrm>
          <a:off x="-145032" y="980728"/>
          <a:ext cx="928903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7842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ook Antiqua" panose="02040602050305030304" pitchFamily="18" charset="0"/>
              </a:rPr>
              <a:t>Достижения ММС</a:t>
            </a:r>
            <a:endParaRPr lang="ru-RU" sz="28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15471391"/>
              </p:ext>
            </p:extLst>
          </p:nvPr>
        </p:nvGraphicFramePr>
        <p:xfrm>
          <a:off x="755576" y="1268760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205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680372"/>
              </p:ext>
            </p:extLst>
          </p:nvPr>
        </p:nvGraphicFramePr>
        <p:xfrm>
          <a:off x="395536" y="190848"/>
          <a:ext cx="8280920" cy="6043111"/>
        </p:xfrm>
        <a:graphic>
          <a:graphicData uri="http://schemas.openxmlformats.org/drawingml/2006/table">
            <a:tbl>
              <a:tblPr firstRow="1" firstCol="1" bandRow="1"/>
              <a:tblGrid>
                <a:gridCol w="3744416"/>
                <a:gridCol w="4536504"/>
              </a:tblGrid>
              <a:tr h="357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9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районных методических объединений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Даниловский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Ростовский,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Переславский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организации повышения квалификации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Некоузский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Первомайский,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Тутаеский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Борисоглебский,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Угличский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г.Ярославль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93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Сетевое взаимодействие по работе РМО -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Некоузский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Мышкинский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Брейтовский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Некоузский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Сопровождение участников конкурсов профессионального мастерства (Борисоглебский,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Любимский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Угличский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г.Ярославль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г.Переславль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-Залесский)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6132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Сопровождение внедрения ФГОС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Некоузский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Первомайский,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Тутаевский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г.Переславль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-Залесский)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818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 организации сетевых проектов, мероприятий 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(Борисоглебский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Дистанционные технологии обучения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Некоузский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58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Сопровождение участников конкурсов профессионального мастерства (Борисоглебский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344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Взаимодействие опорных школ по предметам и специалистов соответствующих кафедр ГОАУ ЯО ИРО 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(Ярославский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 формирования и развития воспитательного потенциала образовательных учреждений (Борисоглебский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344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по направлению Духовно-нравственное и патриотическое воспитание (Переславский МР, г.Рыбинск)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969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взаимодействия зональных объединений 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(Некрасовский МР)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по направлению Краеведческая деятельность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Переславский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172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по направлению Театральная деятельность (Переславский МР)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0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работы методических предметных и </a:t>
                      </a: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предметных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объединений 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(Некрасовский МР)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по направлению Волонтерское движение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Переславский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099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по направлению Спортивная деятельность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Переславский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0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Публикация методических материалов 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г.Ярославль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Некрасовский МР)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дистанционного обучения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Угличский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551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проекта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медиаобразования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Угличский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58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Городская акция "Педагогический марафон" как открытая площадка для обмена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акуальным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педагогическим опытом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г.Ярославль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Реализация инновационной деятельности на уровне ОУ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Угличский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МР)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59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работы с одаренными детьми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г.Переславль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-Залесский)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332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Внедрение технологий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метапредметного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обучения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г.Рыбинск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9" marR="269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129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0528" y="2708920"/>
            <a:ext cx="9164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Book Antiqua" panose="02040602050305030304" pitchFamily="18" charset="0"/>
              </a:rPr>
              <a:t>Спасибо за внимание</a:t>
            </a:r>
          </a:p>
          <a:p>
            <a:pPr algn="ctr"/>
            <a:endParaRPr lang="en-US" dirty="0" smtClean="0">
              <a:latin typeface="Book Antiqua" panose="02040602050305030304" pitchFamily="18" charset="0"/>
            </a:endParaRPr>
          </a:p>
          <a:p>
            <a:pPr algn="ctr"/>
            <a:endParaRPr lang="en-US" dirty="0">
              <a:latin typeface="Book Antiqua" panose="02040602050305030304" pitchFamily="18" charset="0"/>
            </a:endParaRPr>
          </a:p>
          <a:p>
            <a:pPr algn="ctr"/>
            <a:endParaRPr lang="en-US" dirty="0" smtClean="0">
              <a:latin typeface="Book Antiqua" panose="0204060205030503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44404" y="-29515"/>
            <a:ext cx="6048672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308" y="1628800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 Antiqua" panose="02040602050305030304" pitchFamily="18" charset="0"/>
              </a:rPr>
              <a:t>Задачи:</a:t>
            </a:r>
          </a:p>
          <a:p>
            <a:endParaRPr lang="ru-RU" b="1" dirty="0" smtClean="0">
              <a:latin typeface="Book Antiqua" panose="0204060205030503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Book Antiqua" panose="02040602050305030304" pitchFamily="18" charset="0"/>
              </a:rPr>
              <a:t>Выявление проблем, не позволяющих методическим службам работать более </a:t>
            </a:r>
            <a:r>
              <a:rPr lang="ru-RU" dirty="0" smtClean="0">
                <a:latin typeface="Book Antiqua" panose="02040602050305030304" pitchFamily="18" charset="0"/>
              </a:rPr>
              <a:t>эффективно</a:t>
            </a:r>
            <a:endParaRPr lang="ru-RU" dirty="0">
              <a:latin typeface="Book Antiqua" panose="0204060205030503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Book Antiqua" panose="02040602050305030304" pitchFamily="18" charset="0"/>
              </a:rPr>
              <a:t>Выявление направлений деятельности, наиболее проработанных методической </a:t>
            </a:r>
            <a:r>
              <a:rPr lang="ru-RU" dirty="0" smtClean="0">
                <a:latin typeface="Book Antiqua" panose="02040602050305030304" pitchFamily="18" charset="0"/>
              </a:rPr>
              <a:t>службой</a:t>
            </a:r>
            <a:endParaRPr lang="ru-RU" dirty="0">
              <a:latin typeface="Book Antiqua" panose="0204060205030503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Book Antiqua" panose="02040602050305030304" pitchFamily="18" charset="0"/>
              </a:rPr>
              <a:t>Определение зависимости специфики проблем от численного состава и юридического статуса методической </a:t>
            </a:r>
            <a:r>
              <a:rPr lang="ru-RU" dirty="0" smtClean="0">
                <a:latin typeface="Book Antiqua" panose="02040602050305030304" pitchFamily="18" charset="0"/>
              </a:rPr>
              <a:t>службы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7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53585"/>
              </p:ext>
            </p:extLst>
          </p:nvPr>
        </p:nvGraphicFramePr>
        <p:xfrm>
          <a:off x="755576" y="1628800"/>
          <a:ext cx="7128792" cy="3906596"/>
        </p:xfrm>
        <a:graphic>
          <a:graphicData uri="http://schemas.openxmlformats.org/drawingml/2006/table">
            <a:tbl>
              <a:tblPr firstRow="1" firstCol="1" bandRow="1"/>
              <a:tblGrid>
                <a:gridCol w="5760640"/>
                <a:gridCol w="136815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Полное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название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методической службы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штатных специалистов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Юридический статус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E7"/>
                    </a:solidFill>
                  </a:tcPr>
                </a:tc>
              </a:tr>
              <a:tr h="98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деятельности, наиболее проработанные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методической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службой (темы и формы)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98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проблемы, не позволяющие методической службе работать более эффективно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7" marR="59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332656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Book Antiqua" panose="02040602050305030304" pitchFamily="18" charset="0"/>
              </a:rPr>
              <a:t>15 ММС</a:t>
            </a:r>
            <a:endParaRPr lang="ru-RU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858267"/>
            <a:ext cx="2821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«Визитные карточки»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11964" y="1131406"/>
            <a:ext cx="3324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Дополнительные запросы</a:t>
            </a:r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98073839"/>
              </p:ext>
            </p:extLst>
          </p:nvPr>
        </p:nvGraphicFramePr>
        <p:xfrm>
          <a:off x="603861" y="836712"/>
          <a:ext cx="41764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676173852"/>
              </p:ext>
            </p:extLst>
          </p:nvPr>
        </p:nvGraphicFramePr>
        <p:xfrm>
          <a:off x="4780325" y="836712"/>
          <a:ext cx="38884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23659" y="5013176"/>
            <a:ext cx="81369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Bookman Old Style" panose="02050604050505020204" pitchFamily="18" charset="0"/>
              </a:rPr>
              <a:t>Число специалистов ММС, занимающихся методической деятельностью: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большие» </a:t>
            </a:r>
            <a:r>
              <a:rPr lang="ru-RU" sz="1400" dirty="0" smtClean="0">
                <a:latin typeface="Bookman Old Style" panose="02050604050505020204" pitchFamily="18" charset="0"/>
              </a:rPr>
              <a:t>- </a:t>
            </a:r>
            <a:r>
              <a:rPr lang="ru-RU" sz="1400" b="1" dirty="0" smtClean="0">
                <a:latin typeface="Bookman Old Style" panose="02050604050505020204" pitchFamily="18" charset="0"/>
              </a:rPr>
              <a:t>от </a:t>
            </a:r>
            <a:r>
              <a:rPr lang="ru-RU" sz="1400" b="1" dirty="0">
                <a:latin typeface="Bookman Old Style" panose="02050604050505020204" pitchFamily="18" charset="0"/>
              </a:rPr>
              <a:t>9 до 56 </a:t>
            </a:r>
            <a:r>
              <a:rPr lang="ru-RU" sz="1400" dirty="0">
                <a:latin typeface="Bookman Old Style" panose="02050604050505020204" pitchFamily="18" charset="0"/>
              </a:rPr>
              <a:t>специалистов; </a:t>
            </a:r>
            <a:endParaRPr lang="ru-RU" sz="14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средние» </a:t>
            </a:r>
            <a:r>
              <a:rPr lang="ru-RU" sz="1400" dirty="0">
                <a:latin typeface="Bookman Old Style" panose="02050604050505020204" pitchFamily="18" charset="0"/>
              </a:rPr>
              <a:t>– </a:t>
            </a:r>
            <a:r>
              <a:rPr lang="ru-RU" sz="1400" b="1" dirty="0">
                <a:latin typeface="Bookman Old Style" panose="02050604050505020204" pitchFamily="18" charset="0"/>
              </a:rPr>
              <a:t>от 4 до 7</a:t>
            </a:r>
            <a:r>
              <a:rPr lang="ru-RU" sz="1400" dirty="0">
                <a:latin typeface="Bookman Old Style" panose="02050604050505020204" pitchFamily="18" charset="0"/>
              </a:rPr>
              <a:t>; </a:t>
            </a:r>
            <a:endParaRPr lang="ru-RU" sz="14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малые» </a:t>
            </a:r>
            <a:r>
              <a:rPr lang="ru-RU" sz="1400" dirty="0">
                <a:latin typeface="Bookman Old Style" panose="02050604050505020204" pitchFamily="18" charset="0"/>
              </a:rPr>
              <a:t>– </a:t>
            </a:r>
            <a:r>
              <a:rPr lang="ru-RU" sz="1400" b="1" dirty="0">
                <a:latin typeface="Bookman Old Style" panose="02050604050505020204" pitchFamily="18" charset="0"/>
              </a:rPr>
              <a:t>от 0 до </a:t>
            </a:r>
            <a:r>
              <a:rPr lang="ru-RU" sz="1400" b="1" dirty="0" smtClean="0">
                <a:latin typeface="Bookman Old Style" panose="02050604050505020204" pitchFamily="18" charset="0"/>
              </a:rPr>
              <a:t>3</a:t>
            </a:r>
            <a:r>
              <a:rPr lang="ru-RU" sz="1400" dirty="0" smtClean="0">
                <a:latin typeface="Bookman Old Style" panose="02050604050505020204" pitchFamily="18" charset="0"/>
              </a:rPr>
              <a:t>.</a:t>
            </a:r>
            <a:r>
              <a:rPr lang="ru-RU" sz="1400" b="1" dirty="0" smtClean="0">
                <a:latin typeface="Bookman Old Style" panose="02050604050505020204" pitchFamily="18" charset="0"/>
              </a:rPr>
              <a:t> </a:t>
            </a:r>
          </a:p>
          <a:p>
            <a:pPr algn="just"/>
            <a:r>
              <a:rPr lang="ru-RU" sz="1400" dirty="0" smtClean="0">
                <a:latin typeface="Bookman Old Style" panose="02050604050505020204" pitchFamily="18" charset="0"/>
              </a:rPr>
              <a:t>(</a:t>
            </a:r>
            <a:r>
              <a:rPr lang="ru-RU" sz="1400" dirty="0">
                <a:latin typeface="Bookman Old Style" panose="02050604050505020204" pitchFamily="18" charset="0"/>
              </a:rPr>
              <a:t>внештатные сотрудники не учитываются)</a:t>
            </a:r>
          </a:p>
        </p:txBody>
      </p:sp>
    </p:spTree>
    <p:extLst>
      <p:ext uri="{BB962C8B-B14F-4D97-AF65-F5344CB8AC3E}">
        <p14:creationId xmlns:p14="http://schemas.microsoft.com/office/powerpoint/2010/main" val="29646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754807325"/>
              </p:ext>
            </p:extLst>
          </p:nvPr>
        </p:nvGraphicFramePr>
        <p:xfrm>
          <a:off x="179512" y="1124744"/>
          <a:ext cx="88204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18864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dirty="0">
                <a:latin typeface="Book Antiqua" panose="02040602050305030304" pitchFamily="18" charset="0"/>
              </a:rPr>
              <a:t>Проблемы, не позволяющие ММС работать 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dirty="0">
                <a:latin typeface="Book Antiqua" panose="02040602050305030304" pitchFamily="18" charset="0"/>
              </a:rPr>
              <a:t>более эффективно</a:t>
            </a:r>
          </a:p>
        </p:txBody>
      </p:sp>
    </p:spTree>
    <p:extLst>
      <p:ext uri="{BB962C8B-B14F-4D97-AF65-F5344CB8AC3E}">
        <p14:creationId xmlns:p14="http://schemas.microsoft.com/office/powerpoint/2010/main" val="12529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57018"/>
              </p:ext>
            </p:extLst>
          </p:nvPr>
        </p:nvGraphicFramePr>
        <p:xfrm>
          <a:off x="827584" y="1124744"/>
          <a:ext cx="7725908" cy="5170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332655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Book Antiqua" panose="02040602050305030304" pitchFamily="18" charset="0"/>
              </a:rPr>
              <a:t>«Потребности» </a:t>
            </a:r>
            <a:r>
              <a:rPr lang="ru-RU" sz="2800" b="1" dirty="0">
                <a:latin typeface="Book Antiqua" panose="02040602050305030304" pitchFamily="18" charset="0"/>
              </a:rPr>
              <a:t>в повышении квалификации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018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80196" y="1700808"/>
            <a:ext cx="8540276" cy="475252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B050"/>
                </a:solidFill>
                <a:latin typeface="Book Antiqua" panose="02040602050305030304" pitchFamily="18" charset="0"/>
              </a:rPr>
              <a:t>Интерактивные</a:t>
            </a:r>
            <a:r>
              <a:rPr lang="ru-RU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>
                <a:latin typeface="Book Antiqua" panose="02040602050305030304" pitchFamily="18" charset="0"/>
              </a:rPr>
              <a:t>формы организации работы с </a:t>
            </a:r>
            <a:r>
              <a:rPr lang="ru-RU" sz="2000" dirty="0" smtClean="0">
                <a:latin typeface="Book Antiqua" panose="02040602050305030304" pitchFamily="18" charset="0"/>
              </a:rPr>
              <a:t>педагогами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Необходимость </a:t>
            </a:r>
            <a:r>
              <a:rPr lang="ru-RU" sz="2000" dirty="0">
                <a:uFill>
                  <a:solidFill>
                    <a:srgbClr val="FF0000"/>
                  </a:solidFill>
                </a:uFill>
                <a:latin typeface="Book Antiqua" panose="02040602050305030304" pitchFamily="18" charset="0"/>
              </a:rPr>
              <a:t>более </a:t>
            </a:r>
            <a:r>
              <a:rPr lang="ru-RU" sz="2000" b="1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Book Antiqua" panose="02040602050305030304" pitchFamily="18" charset="0"/>
              </a:rPr>
              <a:t>открытого</a:t>
            </a:r>
            <a:r>
              <a:rPr lang="ru-RU" sz="2000" dirty="0">
                <a:uFill>
                  <a:solidFill>
                    <a:srgbClr val="FF0000"/>
                  </a:solidFill>
                </a:uFill>
                <a:latin typeface="Book Antiqua" panose="02040602050305030304" pitchFamily="18" charset="0"/>
              </a:rPr>
              <a:t> формата экспертизы продуктов инновационной </a:t>
            </a:r>
            <a:r>
              <a:rPr lang="ru-RU" sz="2000" dirty="0" smtClean="0">
                <a:uFill>
                  <a:solidFill>
                    <a:srgbClr val="FF0000"/>
                  </a:solidFill>
                </a:uFill>
                <a:latin typeface="Book Antiqua" panose="02040602050305030304" pitchFamily="18" charset="0"/>
              </a:rPr>
              <a:t>деятельности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Работа </a:t>
            </a:r>
            <a:r>
              <a:rPr lang="ru-RU" sz="2000" b="1" dirty="0" smtClean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Book Antiqua" panose="02040602050305030304" pitchFamily="18" charset="0"/>
              </a:rPr>
              <a:t>БАПО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Необходимость более четкого структурирования временных затрат на выполнение </a:t>
            </a:r>
            <a:r>
              <a:rPr lang="ru-RU" sz="2000" dirty="0" smtClean="0">
                <a:latin typeface="Book Antiqua" panose="02040602050305030304" pitchFamily="18" charset="0"/>
              </a:rPr>
              <a:t>работ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Недостаток полномочий </a:t>
            </a:r>
            <a:r>
              <a:rPr lang="ru-RU" sz="2000" dirty="0" smtClean="0">
                <a:latin typeface="Book Antiqua" panose="02040602050305030304" pitchFamily="18" charset="0"/>
              </a:rPr>
              <a:t>ММС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Материально-техническое </a:t>
            </a:r>
            <a:r>
              <a:rPr lang="ru-RU" sz="2000" dirty="0" smtClean="0">
                <a:latin typeface="Book Antiqua" panose="02040602050305030304" pitchFamily="18" charset="0"/>
              </a:rPr>
              <a:t>обеспечение</a:t>
            </a:r>
            <a:endParaRPr lang="ru-RU" sz="2000" dirty="0">
              <a:latin typeface="Book Antiqua" panose="0204060205030503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Book Antiqua" panose="02040602050305030304" pitchFamily="18" charset="0"/>
              </a:rPr>
              <a:t>Скудная библиотека, недостаточная </a:t>
            </a:r>
            <a:r>
              <a:rPr lang="ru-RU" sz="2000" dirty="0" smtClean="0">
                <a:latin typeface="Book Antiqua" panose="02040602050305030304" pitchFamily="18" charset="0"/>
              </a:rPr>
              <a:t>подписка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27168" cy="99412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ook Antiqua" panose="02040602050305030304" pitchFamily="18" charset="0"/>
              </a:rPr>
              <a:t>«Другие» проблемы</a:t>
            </a:r>
            <a:endParaRPr lang="ru-RU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" t="6440" r="1818" b="1609"/>
          <a:stretch/>
        </p:blipFill>
        <p:spPr bwMode="auto">
          <a:xfrm>
            <a:off x="251520" y="1196752"/>
            <a:ext cx="8892480" cy="46085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251520" y="332656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Book Antiqua" panose="02040602050305030304" pitchFamily="18" charset="0"/>
              </a:rPr>
              <a:t>Распределение </a:t>
            </a:r>
            <a:r>
              <a:rPr lang="ru-RU" sz="2000" dirty="0" smtClean="0">
                <a:latin typeface="Book Antiqua" panose="02040602050305030304" pitchFamily="18" charset="0"/>
              </a:rPr>
              <a:t>проблем ММС в </a:t>
            </a:r>
            <a:r>
              <a:rPr lang="ru-RU" sz="2000" dirty="0">
                <a:latin typeface="Book Antiqua" panose="02040602050305030304" pitchFamily="18" charset="0"/>
              </a:rPr>
              <a:t>зависимости от </a:t>
            </a:r>
            <a:r>
              <a:rPr lang="ru-RU" sz="2000" dirty="0" smtClean="0">
                <a:latin typeface="Book Antiqua" panose="02040602050305030304" pitchFamily="18" charset="0"/>
              </a:rPr>
              <a:t>их 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юридического статуса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ctr"/>
            <a:endParaRPr lang="ru-RU" sz="2000" dirty="0">
              <a:latin typeface="Book Antiqua" panose="0204060205030503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3"/>
          <a:srcRect l="24330" t="59630" r="43443" b="34999"/>
          <a:stretch/>
        </p:blipFill>
        <p:spPr bwMode="auto">
          <a:xfrm>
            <a:off x="683568" y="5877272"/>
            <a:ext cx="2809875" cy="374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97347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44708384"/>
              </p:ext>
            </p:extLst>
          </p:nvPr>
        </p:nvGraphicFramePr>
        <p:xfrm>
          <a:off x="-145032" y="980728"/>
          <a:ext cx="928903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120394" y="260648"/>
            <a:ext cx="92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Book Antiqua" panose="02040602050305030304" pitchFamily="18" charset="0"/>
              </a:rPr>
              <a:t>Распределение </a:t>
            </a:r>
            <a:r>
              <a:rPr lang="ru-RU" sz="2400" dirty="0" smtClean="0">
                <a:latin typeface="Book Antiqua" panose="02040602050305030304" pitchFamily="18" charset="0"/>
              </a:rPr>
              <a:t>проблем ММС</a:t>
            </a:r>
            <a:endParaRPr lang="ru-RU" sz="2400" dirty="0">
              <a:latin typeface="Book Antiqua" panose="02040602050305030304" pitchFamily="18" charset="0"/>
            </a:endParaRPr>
          </a:p>
          <a:p>
            <a:pPr algn="ctr"/>
            <a:endParaRPr lang="ru-RU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554</Words>
  <Application>Microsoft Office PowerPoint</Application>
  <PresentationFormat>Экран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Проблемы и достижения муниципальных методических служб  Аналитический обзор  (по материалам Школы методиста «Построение модели методического сопровождения развития кадрового потенциала в системе образования Ярославской области. МЫ ВМЕСТЕ!», 17-19 октября 2014 г.)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«Другие» проблемы</vt:lpstr>
      <vt:lpstr>Распределение проблем ММС в зависимости от их  юридического статуса </vt:lpstr>
      <vt:lpstr>Презентация PowerPoint</vt:lpstr>
      <vt:lpstr>Презентация PowerPoint</vt:lpstr>
      <vt:lpstr>Достижения ММС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инновационных паспортов  муниципальных образований Ярославской области</dc:title>
  <dc:creator>Анна Борисовна Алферова</dc:creator>
  <cp:lastModifiedBy>Анна Борисовна Алферова</cp:lastModifiedBy>
  <cp:revision>60</cp:revision>
  <dcterms:created xsi:type="dcterms:W3CDTF">2013-11-25T05:16:29Z</dcterms:created>
  <dcterms:modified xsi:type="dcterms:W3CDTF">2014-10-22T07:03:15Z</dcterms:modified>
</cp:coreProperties>
</file>