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45"/>
  </p:notesMasterIdLst>
  <p:sldIdLst>
    <p:sldId id="256" r:id="rId2"/>
    <p:sldId id="264" r:id="rId3"/>
    <p:sldId id="294" r:id="rId4"/>
    <p:sldId id="283" r:id="rId5"/>
    <p:sldId id="285" r:id="rId6"/>
    <p:sldId id="284" r:id="rId7"/>
    <p:sldId id="291" r:id="rId8"/>
    <p:sldId id="304" r:id="rId9"/>
    <p:sldId id="287" r:id="rId10"/>
    <p:sldId id="300" r:id="rId11"/>
    <p:sldId id="282" r:id="rId12"/>
    <p:sldId id="267" r:id="rId13"/>
    <p:sldId id="301" r:id="rId14"/>
    <p:sldId id="305" r:id="rId15"/>
    <p:sldId id="303" r:id="rId16"/>
    <p:sldId id="288" r:id="rId17"/>
    <p:sldId id="289" r:id="rId18"/>
    <p:sldId id="290" r:id="rId19"/>
    <p:sldId id="292" r:id="rId20"/>
    <p:sldId id="295" r:id="rId21"/>
    <p:sldId id="296" r:id="rId22"/>
    <p:sldId id="262" r:id="rId23"/>
    <p:sldId id="257" r:id="rId24"/>
    <p:sldId id="293" r:id="rId25"/>
    <p:sldId id="258" r:id="rId26"/>
    <p:sldId id="268" r:id="rId27"/>
    <p:sldId id="266" r:id="rId28"/>
    <p:sldId id="265" r:id="rId29"/>
    <p:sldId id="320" r:id="rId30"/>
    <p:sldId id="321" r:id="rId31"/>
    <p:sldId id="322" r:id="rId32"/>
    <p:sldId id="310" r:id="rId33"/>
    <p:sldId id="311" r:id="rId34"/>
    <p:sldId id="312" r:id="rId35"/>
    <p:sldId id="313" r:id="rId36"/>
    <p:sldId id="314" r:id="rId37"/>
    <p:sldId id="315" r:id="rId38"/>
    <p:sldId id="306" r:id="rId39"/>
    <p:sldId id="316" r:id="rId40"/>
    <p:sldId id="317" r:id="rId41"/>
    <p:sldId id="307" r:id="rId42"/>
    <p:sldId id="318" r:id="rId43"/>
    <p:sldId id="319" r:id="rId4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06734885472544"/>
          <c:y val="0.060200532756723"/>
          <c:w val="0.943742799365675"/>
          <c:h val="0.505223476217527"/>
        </c:manualLayout>
      </c:layout>
      <c:area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Минимальный балл ЕГЭ</c:v>
                </c:pt>
              </c:strCache>
            </c:strRef>
          </c:tx>
          <c:spPr>
            <a:noFill/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-0.00427737220704997"/>
                  <c:y val="-0.109814842376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142579073568335"/>
                  <c:y val="-0.0798656019352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285158147136664"/>
                  <c:y val="-0.06988217242109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71289536784166"/>
                  <c:y val="-0.06988217242109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142579073568332"/>
                  <c:y val="-0.066554449924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0285158147136664"/>
                  <c:y val="-0.066554449924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142579073568332"/>
                  <c:y val="-0.0931762298947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0427737220704996"/>
                  <c:y val="-0.05989900493236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0142579073568332"/>
                  <c:y val="-0.109814842376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0071289536784166"/>
                  <c:y val="-0.04326039245115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00427737220705007"/>
                  <c:y val="-0.0532435599398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71289536784166"/>
                  <c:y val="-0.0665544499248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0"/>
                  <c:y val="-0.0532435599398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00142579073568342"/>
                  <c:y val="-0.04326039245115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ЦО №5 Вечерняя</c:v>
                </c:pt>
                <c:pt idx="1">
                  <c:v>Гимназия № 4</c:v>
                </c:pt>
                <c:pt idx="2">
                  <c:v>Гимназия № 6</c:v>
                </c:pt>
                <c:pt idx="3">
                  <c:v>Гимназия № 10</c:v>
                </c:pt>
                <c:pt idx="4">
                  <c:v>Лицей №6 Перспектива</c:v>
                </c:pt>
                <c:pt idx="5">
                  <c:v>Лицей № 11</c:v>
                </c:pt>
                <c:pt idx="6">
                  <c:v>СОШ № 8</c:v>
                </c:pt>
                <c:pt idx="7">
                  <c:v>СОШ №46</c:v>
                </c:pt>
                <c:pt idx="8">
                  <c:v>СОШ № 49</c:v>
                </c:pt>
                <c:pt idx="9">
                  <c:v>СОШ № 55</c:v>
                </c:pt>
                <c:pt idx="10">
                  <c:v>СОШ № 63</c:v>
                </c:pt>
                <c:pt idx="11">
                  <c:v>СОШ № 80</c:v>
                </c:pt>
                <c:pt idx="12">
                  <c:v>СОШ № 90</c:v>
                </c:pt>
                <c:pt idx="13">
                  <c:v>СОШ №135</c:v>
                </c:pt>
              </c:strCache>
            </c:strRef>
          </c:cat>
          <c:val>
            <c:numRef>
              <c:f>Лист1!$B$2:$B$15</c:f>
              <c:numCache>
                <c:formatCode>0</c:formatCode>
                <c:ptCount val="14"/>
                <c:pt idx="0">
                  <c:v>40.026</c:v>
                </c:pt>
                <c:pt idx="1">
                  <c:v>42.544</c:v>
                </c:pt>
                <c:pt idx="2">
                  <c:v>42.45200000000001</c:v>
                </c:pt>
                <c:pt idx="3">
                  <c:v>40.62600000000001</c:v>
                </c:pt>
                <c:pt idx="4">
                  <c:v>41.364</c:v>
                </c:pt>
                <c:pt idx="5">
                  <c:v>41.372</c:v>
                </c:pt>
                <c:pt idx="6">
                  <c:v>40.818</c:v>
                </c:pt>
                <c:pt idx="7">
                  <c:v>35.552</c:v>
                </c:pt>
                <c:pt idx="8">
                  <c:v>40.094</c:v>
                </c:pt>
                <c:pt idx="9">
                  <c:v>35.46800000000001</c:v>
                </c:pt>
                <c:pt idx="10">
                  <c:v>39.13000000000001</c:v>
                </c:pt>
                <c:pt idx="11">
                  <c:v>39.642</c:v>
                </c:pt>
                <c:pt idx="12">
                  <c:v>40.14</c:v>
                </c:pt>
                <c:pt idx="13">
                  <c:v>35.812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Область предсказанных значений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c:spPr>
          <c:dLbls>
            <c:dLbl>
              <c:idx val="0"/>
              <c:layout>
                <c:manualLayout>
                  <c:x val="-0.00855474441409994"/>
                  <c:y val="-0.0831930624060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712884141142954"/>
                  <c:y val="-0.04326039245115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427737220704994"/>
                  <c:y val="-0.1131425648722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142567846869626"/>
                  <c:y val="-0.03660520948406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142590300267038"/>
                  <c:y val="-0.1164702873684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427737220704996"/>
                  <c:y val="-0.1331088998497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4556779434605E-16"/>
                  <c:y val="-0.1131425648722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2266987166236E-7"/>
                  <c:y val="-0.046588376972789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0285146920437958"/>
                  <c:y val="-0.07320989491733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00570316294273328"/>
                  <c:y val="-0.02994950246618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00570316294273328"/>
                  <c:y val="-0.10981484237600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285158147136664"/>
                  <c:y val="-0.09317622989479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09113558869211E-16"/>
                  <c:y val="-0.09650395239103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00142579073568332"/>
                  <c:y val="-0.07320989491733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ЦО №5 Вечерняя</c:v>
                </c:pt>
                <c:pt idx="1">
                  <c:v>Гимназия № 4</c:v>
                </c:pt>
                <c:pt idx="2">
                  <c:v>Гимназия № 6</c:v>
                </c:pt>
                <c:pt idx="3">
                  <c:v>Гимназия № 10</c:v>
                </c:pt>
                <c:pt idx="4">
                  <c:v>Лицей №6 Перспектива</c:v>
                </c:pt>
                <c:pt idx="5">
                  <c:v>Лицей № 11</c:v>
                </c:pt>
                <c:pt idx="6">
                  <c:v>СОШ № 8</c:v>
                </c:pt>
                <c:pt idx="7">
                  <c:v>СОШ №46</c:v>
                </c:pt>
                <c:pt idx="8">
                  <c:v>СОШ № 49</c:v>
                </c:pt>
                <c:pt idx="9">
                  <c:v>СОШ № 55</c:v>
                </c:pt>
                <c:pt idx="10">
                  <c:v>СОШ № 63</c:v>
                </c:pt>
                <c:pt idx="11">
                  <c:v>СОШ № 80</c:v>
                </c:pt>
                <c:pt idx="12">
                  <c:v>СОШ № 90</c:v>
                </c:pt>
                <c:pt idx="13">
                  <c:v>СОШ №135</c:v>
                </c:pt>
              </c:strCache>
            </c:strRef>
          </c:cat>
          <c:val>
            <c:numRef>
              <c:f>Лист1!$D$2:$D$15</c:f>
              <c:numCache>
                <c:formatCode>0</c:formatCode>
                <c:ptCount val="14"/>
                <c:pt idx="0">
                  <c:v>11.442</c:v>
                </c:pt>
                <c:pt idx="1">
                  <c:v>14.87</c:v>
                </c:pt>
                <c:pt idx="2">
                  <c:v>16.689</c:v>
                </c:pt>
                <c:pt idx="3">
                  <c:v>12.57400000000001</c:v>
                </c:pt>
                <c:pt idx="4">
                  <c:v>14.474</c:v>
                </c:pt>
                <c:pt idx="5">
                  <c:v>13.201</c:v>
                </c:pt>
                <c:pt idx="6">
                  <c:v>12.066</c:v>
                </c:pt>
                <c:pt idx="7">
                  <c:v>5.743000000000002</c:v>
                </c:pt>
                <c:pt idx="8">
                  <c:v>10.593</c:v>
                </c:pt>
                <c:pt idx="9">
                  <c:v>5.512</c:v>
                </c:pt>
                <c:pt idx="10">
                  <c:v>10.014</c:v>
                </c:pt>
                <c:pt idx="11">
                  <c:v>11.163</c:v>
                </c:pt>
                <c:pt idx="12">
                  <c:v>11.108</c:v>
                </c:pt>
                <c:pt idx="13">
                  <c:v>6.457999999999997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5214088"/>
        <c:axId val="-2125210536"/>
      </c:area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 ЕГЭ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circle"/>
            <c:size val="7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0"/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375553279778987"/>
                  <c:y val="-0.0466295149595538"/>
                </c:manualLayout>
              </c:layout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204458391496988"/>
                  <c:y val="-0.0333186249745836"/>
                </c:manualLayout>
              </c:layout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175942576783322"/>
                  <c:y val="0.0398912699427527"/>
                </c:manualLayout>
              </c:layout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218716298853821"/>
                  <c:y val="-0.0433017924633112"/>
                </c:manualLayout>
              </c:layout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290005835637987"/>
                  <c:y val="-0.0366463474708262"/>
                </c:manualLayout>
              </c:layout>
              <c:spPr>
                <a:solidFill>
                  <a:srgbClr val="92D050"/>
                </a:solidFill>
              </c:spPr>
              <c:txPr>
                <a:bodyPr/>
                <a:lstStyle/>
                <a:p>
                  <a:pPr>
                    <a:defRPr sz="11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161684669426489"/>
                  <c:y val="-0.033318624974583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0161685792096359"/>
                  <c:y val="-0.04995723745579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0361295372422154"/>
                  <c:y val="-0.02000773498961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00618793179286582"/>
                  <c:y val="0.013269489972812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100"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ЦО №5 Вечерняя</c:v>
                </c:pt>
                <c:pt idx="1">
                  <c:v>Гимназия № 4</c:v>
                </c:pt>
                <c:pt idx="2">
                  <c:v>Гимназия № 6</c:v>
                </c:pt>
                <c:pt idx="3">
                  <c:v>Гимназия № 10</c:v>
                </c:pt>
                <c:pt idx="4">
                  <c:v>Лицей №6 Перспектива</c:v>
                </c:pt>
                <c:pt idx="5">
                  <c:v>Лицей № 11</c:v>
                </c:pt>
                <c:pt idx="6">
                  <c:v>СОШ № 8</c:v>
                </c:pt>
                <c:pt idx="7">
                  <c:v>СОШ №46</c:v>
                </c:pt>
                <c:pt idx="8">
                  <c:v>СОШ № 49</c:v>
                </c:pt>
                <c:pt idx="9">
                  <c:v>СОШ № 55</c:v>
                </c:pt>
                <c:pt idx="10">
                  <c:v>СОШ № 63</c:v>
                </c:pt>
                <c:pt idx="11">
                  <c:v>СОШ № 80</c:v>
                </c:pt>
                <c:pt idx="12">
                  <c:v>СОШ № 90</c:v>
                </c:pt>
                <c:pt idx="13">
                  <c:v>СОШ №135</c:v>
                </c:pt>
              </c:strCache>
            </c:strRef>
          </c:cat>
          <c:val>
            <c:numRef>
              <c:f>Лист1!$C$2:$C$15</c:f>
              <c:numCache>
                <c:formatCode>0</c:formatCode>
                <c:ptCount val="14"/>
                <c:pt idx="0">
                  <c:v>33.5</c:v>
                </c:pt>
                <c:pt idx="1">
                  <c:v>57.5</c:v>
                </c:pt>
                <c:pt idx="2">
                  <c:v>52.9</c:v>
                </c:pt>
                <c:pt idx="3">
                  <c:v>56.8</c:v>
                </c:pt>
                <c:pt idx="4">
                  <c:v>51.0</c:v>
                </c:pt>
                <c:pt idx="5">
                  <c:v>53.4</c:v>
                </c:pt>
                <c:pt idx="6">
                  <c:v>40.0</c:v>
                </c:pt>
                <c:pt idx="7">
                  <c:v>48.4</c:v>
                </c:pt>
                <c:pt idx="8">
                  <c:v>30.7</c:v>
                </c:pt>
                <c:pt idx="9">
                  <c:v>47.8</c:v>
                </c:pt>
                <c:pt idx="10">
                  <c:v>40.1</c:v>
                </c:pt>
                <c:pt idx="11">
                  <c:v>42.3</c:v>
                </c:pt>
                <c:pt idx="12">
                  <c:v>45.3</c:v>
                </c:pt>
                <c:pt idx="13">
                  <c:v>37.1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5214088"/>
        <c:axId val="-2125210536"/>
      </c:lineChart>
      <c:catAx>
        <c:axId val="-2125214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2125210536"/>
        <c:crosses val="autoZero"/>
        <c:auto val="1"/>
        <c:lblAlgn val="ctr"/>
        <c:lblOffset val="100"/>
        <c:noMultiLvlLbl val="0"/>
      </c:catAx>
      <c:valAx>
        <c:axId val="-2125210536"/>
        <c:scaling>
          <c:orientation val="minMax"/>
          <c:max val="70.0"/>
          <c:min val="2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2125214088"/>
        <c:crosses val="autoZero"/>
        <c:crossBetween val="between"/>
        <c:majorUnit val="10.0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0182967504669536"/>
          <c:y val="0.851810754130818"/>
          <c:w val="0.947822675427754"/>
          <c:h val="0.132395011755818"/>
        </c:manualLayout>
      </c:layout>
      <c:overlay val="0"/>
      <c:txPr>
        <a:bodyPr/>
        <a:lstStyle/>
        <a:p>
          <a:pPr>
            <a:defRPr sz="11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E6986-346B-614E-94BB-D32C197CB299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DBFED-7945-BC42-8953-5F2835B7C6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02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только общее улучшение качества образования в начальных и средних школах Америки, но и обеспечение гарантий того, что ни один ребенок «не окажется в ловушке слабых школ». </a:t>
            </a:r>
            <a:endParaRPr lang="ru-RU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Школы, ежегодно демонстрирующие по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там отчетов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необходимыи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прогресс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Adequate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Yearly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Progress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AYP) в академических достижениях обучающихся, относились к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преуспевающих школ и поощрялись. В отношении школ, кото- рым этого по разным причинам сделать не удавалось,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лись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санкции. У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дети которых обучались в таких школах, появилась возможность перевести их в другие школы, которые, возможно, находятся далеко от места проживания, но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вают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достаточно хо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рошее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образования. При этом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расхо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транспортировку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до места учебы должны были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опла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чиваться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 бюджета округа.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в течение пяти лет школа не достигала необходимого уровня AYP академических достижений, ее либо закрывали, либо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меняли директора и в ряде случаев до 50% педагогического коллектива. з них на поддержку школ с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высокои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концентрациеи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контингента из бедных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семеи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— 13 млрд </a:t>
            </a:r>
            <a:endParaRPr lang="ru-RU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Подержка</a:t>
            </a:r>
            <a:r>
              <a:rPr lang="ru-RU" baseline="0" dirty="0" smtClean="0"/>
              <a:t> 5-процентов школ с </a:t>
            </a:r>
            <a:r>
              <a:rPr lang="ru-RU" baseline="0" dirty="0" err="1" smtClean="0"/>
              <a:t>низкиим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езультатами</a:t>
            </a:r>
            <a:r>
              <a:rPr lang="ru-RU" baseline="0" dirty="0" smtClean="0"/>
              <a:t> и </a:t>
            </a:r>
            <a:r>
              <a:rPr lang="ru-RU" baseline="0" dirty="0" err="1" smtClean="0"/>
              <a:t>дропаут</a:t>
            </a:r>
            <a:r>
              <a:rPr lang="ru-RU" baseline="0" dirty="0" smtClean="0"/>
              <a:t> 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DBFED-7945-BC42-8953-5F2835B7C67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78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В соответствии с </a:t>
            </a:r>
            <a:r>
              <a:rPr lang="ru-RU" sz="1200" dirty="0" err="1" smtClean="0"/>
              <a:t>неи</a:t>
            </a:r>
            <a:r>
              <a:rPr lang="ru-RU" sz="1200" dirty="0" smtClean="0"/>
              <a:t>̆ 1569 школ были закрыты либо </a:t>
            </a:r>
            <a:r>
              <a:rPr lang="ru-RU" sz="1200" dirty="0" err="1" smtClean="0"/>
              <a:t>реоргани</a:t>
            </a:r>
            <a:r>
              <a:rPr lang="ru-RU" sz="1200" dirty="0" smtClean="0"/>
              <a:t>- </a:t>
            </a:r>
            <a:r>
              <a:rPr lang="ru-RU" sz="1200" dirty="0" err="1" smtClean="0"/>
              <a:t>зованы</a:t>
            </a:r>
            <a:r>
              <a:rPr lang="ru-RU" sz="1200" dirty="0" smtClean="0"/>
              <a:t>, при этом каждая третья </a:t>
            </a:r>
            <a:r>
              <a:rPr lang="ru-RU" sz="1200" dirty="0" err="1" smtClean="0"/>
              <a:t>шанхайская</a:t>
            </a:r>
            <a:r>
              <a:rPr lang="ru-RU" sz="1200" dirty="0" smtClean="0"/>
              <a:t> школа получила сред- </a:t>
            </a:r>
            <a:r>
              <a:rPr lang="ru-RU" sz="1200" dirty="0" err="1" smtClean="0"/>
              <a:t>ства</a:t>
            </a:r>
            <a:r>
              <a:rPr lang="ru-RU" sz="1200" dirty="0" smtClean="0"/>
              <a:t> на реконструкцию школьных зданий и создание в них </a:t>
            </a:r>
            <a:r>
              <a:rPr lang="ru-RU" sz="1200" dirty="0" err="1" smtClean="0"/>
              <a:t>совре</a:t>
            </a:r>
            <a:r>
              <a:rPr lang="ru-RU" sz="1200" dirty="0" smtClean="0"/>
              <a:t>- </a:t>
            </a:r>
            <a:r>
              <a:rPr lang="ru-RU" sz="1200" dirty="0" err="1" smtClean="0"/>
              <a:t>менных</a:t>
            </a:r>
            <a:r>
              <a:rPr lang="ru-RU" sz="1200" dirty="0" smtClean="0"/>
              <a:t> условий для обучения.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До начала 2000-х годов расходы на одного ученика в </a:t>
            </a:r>
            <a:r>
              <a:rPr lang="ru-RU" sz="1200" dirty="0" err="1" smtClean="0"/>
              <a:t>сельскои</a:t>
            </a:r>
            <a:r>
              <a:rPr lang="ru-RU" sz="1200" dirty="0" smtClean="0"/>
              <a:t>̆ местности составляли в среднем 50–60% от аналогичных расходов в городах. Стратегия состояла в том, чтобы установить нор- </a:t>
            </a:r>
            <a:r>
              <a:rPr lang="ru-RU" sz="1200" dirty="0" err="1" smtClean="0"/>
              <a:t>мативы</a:t>
            </a:r>
            <a:r>
              <a:rPr lang="ru-RU" sz="1200" dirty="0" smtClean="0"/>
              <a:t> финансирования для разных </a:t>
            </a:r>
            <a:r>
              <a:rPr lang="ru-RU" sz="1200" dirty="0" err="1" smtClean="0"/>
              <a:t>уровнеи</a:t>
            </a:r>
            <a:r>
              <a:rPr lang="ru-RU" sz="1200" dirty="0" smtClean="0"/>
              <a:t>̆, а все </a:t>
            </a:r>
            <a:r>
              <a:rPr lang="ru-RU" sz="1200" dirty="0" err="1" smtClean="0"/>
              <a:t>осталнаправлять</a:t>
            </a:r>
            <a:r>
              <a:rPr lang="ru-RU" sz="1200" dirty="0" smtClean="0"/>
              <a:t> в депрессивные территории. Так, в период с 2004 по 2008 г. на создание инфраструктуры, закупку оборудования и повышение </a:t>
            </a:r>
            <a:r>
              <a:rPr lang="ru-RU" sz="1200" dirty="0" err="1" smtClean="0"/>
              <a:t>заработнои</a:t>
            </a:r>
            <a:r>
              <a:rPr lang="ru-RU" sz="1200" dirty="0" smtClean="0"/>
              <a:t>̆ платы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 в неблагополучных </a:t>
            </a:r>
            <a:r>
              <a:rPr lang="ru-RU" sz="1200" dirty="0" err="1" smtClean="0"/>
              <a:t>районах</a:t>
            </a:r>
            <a:r>
              <a:rPr lang="ru-RU" sz="1200" dirty="0" smtClean="0"/>
              <a:t> было дополнительно направлено 500 млн долл.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Городские и сельские школы заключают друг с другом соглашения, в </a:t>
            </a:r>
            <a:r>
              <a:rPr lang="ru-RU" sz="1200" dirty="0" err="1" smtClean="0"/>
              <a:t>соответ</a:t>
            </a:r>
            <a:r>
              <a:rPr lang="ru-RU" sz="1200" dirty="0" smtClean="0"/>
              <a:t>- </a:t>
            </a:r>
            <a:r>
              <a:rPr lang="ru-RU" sz="1200" dirty="0" err="1" smtClean="0"/>
              <a:t>ствии</a:t>
            </a:r>
            <a:r>
              <a:rPr lang="ru-RU" sz="1200" dirty="0" smtClean="0"/>
              <a:t> с которыми осуществляют совместное планирование </a:t>
            </a:r>
            <a:r>
              <a:rPr lang="ru-RU" sz="1200" dirty="0" err="1" smtClean="0"/>
              <a:t>педа</a:t>
            </a:r>
            <a:r>
              <a:rPr lang="ru-RU" sz="1200" dirty="0" smtClean="0"/>
              <a:t>- </a:t>
            </a:r>
            <a:r>
              <a:rPr lang="ru-RU" sz="1200" dirty="0" err="1" smtClean="0"/>
              <a:t>гогическои</a:t>
            </a:r>
            <a:r>
              <a:rPr lang="ru-RU" sz="1200" dirty="0" smtClean="0"/>
              <a:t>̆ деятельности и оценку ее результатов.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Сельским школам было </a:t>
            </a:r>
            <a:r>
              <a:rPr lang="ru-RU" sz="1200" dirty="0" err="1" smtClean="0"/>
              <a:t>краи</a:t>
            </a:r>
            <a:r>
              <a:rPr lang="ru-RU" sz="1200" dirty="0" smtClean="0"/>
              <a:t>̆- не трудно нанимать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̆, текучесть кадров в них была очень вы- </a:t>
            </a:r>
            <a:r>
              <a:rPr lang="ru-RU" sz="1200" dirty="0" err="1" smtClean="0"/>
              <a:t>сокои</a:t>
            </a:r>
            <a:r>
              <a:rPr lang="ru-RU" sz="1200" dirty="0" smtClean="0"/>
              <a:t>̆. Так, в округе </a:t>
            </a:r>
            <a:r>
              <a:rPr lang="ru-RU" sz="1200" dirty="0" err="1" smtClean="0"/>
              <a:t>Куингу</a:t>
            </a:r>
            <a:r>
              <a:rPr lang="ru-RU" sz="1200" dirty="0" smtClean="0"/>
              <a:t> в период с 1997 по 2002 г. из школ </a:t>
            </a:r>
            <a:r>
              <a:rPr lang="ru-RU" sz="1200" dirty="0" err="1" smtClean="0"/>
              <a:t>уво</a:t>
            </a:r>
            <a:r>
              <a:rPr lang="ru-RU" sz="1200" dirty="0" smtClean="0"/>
              <a:t>- лились 160 квалифицированных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̆. Поэтому правительство стало проводить политику направления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 из городов в сель- </a:t>
            </a:r>
            <a:r>
              <a:rPr lang="ru-RU" sz="1200" dirty="0" err="1" smtClean="0"/>
              <a:t>ские</a:t>
            </a:r>
            <a:r>
              <a:rPr lang="ru-RU" sz="1200" dirty="0" smtClean="0"/>
              <a:t> </a:t>
            </a:r>
            <a:r>
              <a:rPr lang="ru-RU" sz="1200" dirty="0" err="1" smtClean="0"/>
              <a:t>районы</a:t>
            </a:r>
            <a:r>
              <a:rPr lang="ru-RU" sz="1200" dirty="0" smtClean="0"/>
              <a:t>, а молодых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 и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 средних лет из сель- </a:t>
            </a:r>
            <a:r>
              <a:rPr lang="ru-RU" sz="1200" dirty="0" err="1" smtClean="0"/>
              <a:t>скои</a:t>
            </a:r>
            <a:r>
              <a:rPr lang="ru-RU" sz="1200" dirty="0" smtClean="0"/>
              <a:t>̆ местности — в города для временного </a:t>
            </a:r>
            <a:r>
              <a:rPr lang="ru-RU" sz="1200" dirty="0" err="1" smtClean="0"/>
              <a:t>трудоустройства</a:t>
            </a:r>
            <a:r>
              <a:rPr lang="ru-RU" sz="1200" dirty="0" smtClean="0"/>
              <a:t> сроком до пяти лет с последующим возвращением на прежнее место работы.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Один из </a:t>
            </a:r>
            <a:r>
              <a:rPr lang="ru-RU" sz="1200" dirty="0" err="1" smtClean="0"/>
              <a:t>адми</a:t>
            </a:r>
            <a:r>
              <a:rPr lang="ru-RU" sz="1200" dirty="0" smtClean="0"/>
              <a:t>- </a:t>
            </a:r>
            <a:r>
              <a:rPr lang="ru-RU" sz="1200" dirty="0" err="1" smtClean="0"/>
              <a:t>нистраторов</a:t>
            </a:r>
            <a:r>
              <a:rPr lang="ru-RU" sz="1200" dirty="0" smtClean="0"/>
              <a:t> школы, </a:t>
            </a:r>
            <a:r>
              <a:rPr lang="ru-RU" sz="1200" dirty="0" err="1" smtClean="0"/>
              <a:t>показывающеи</a:t>
            </a:r>
            <a:r>
              <a:rPr lang="ru-RU" sz="1200" dirty="0" smtClean="0"/>
              <a:t>̆ высокие образовательные ре- </a:t>
            </a:r>
            <a:r>
              <a:rPr lang="ru-RU" sz="1200" dirty="0" err="1" smtClean="0"/>
              <a:t>зультаты</a:t>
            </a:r>
            <a:r>
              <a:rPr lang="ru-RU" sz="1200" dirty="0" smtClean="0"/>
              <a:t>, как правило, заместитель директора, и от трех до пяти </a:t>
            </a:r>
            <a:r>
              <a:rPr lang="ru-RU" sz="1200" dirty="0" err="1" smtClean="0"/>
              <a:t>учителеи</a:t>
            </a:r>
            <a:r>
              <a:rPr lang="ru-RU" sz="1200" dirty="0" smtClean="0"/>
              <a:t>̆ </a:t>
            </a:r>
            <a:r>
              <a:rPr lang="ru-RU" sz="1200" dirty="0" err="1" smtClean="0"/>
              <a:t>даннои</a:t>
            </a:r>
            <a:r>
              <a:rPr lang="ru-RU" sz="1200" dirty="0" smtClean="0"/>
              <a:t>̆ школы заключают с государством </a:t>
            </a:r>
            <a:r>
              <a:rPr lang="ru-RU" sz="1200" dirty="0" err="1" smtClean="0"/>
              <a:t>двухгодичныи</a:t>
            </a:r>
            <a:r>
              <a:rPr lang="ru-RU" sz="1200" dirty="0" smtClean="0"/>
              <a:t>̆ контракт на работу в школе, </a:t>
            </a:r>
            <a:r>
              <a:rPr lang="ru-RU" sz="1200" dirty="0" err="1" smtClean="0"/>
              <a:t>показывающеи</a:t>
            </a:r>
            <a:r>
              <a:rPr lang="ru-RU" sz="1200" dirty="0" smtClean="0"/>
              <a:t>̆ низкие образователь- </a:t>
            </a:r>
            <a:r>
              <a:rPr lang="ru-RU" sz="1200" dirty="0" err="1" smtClean="0"/>
              <a:t>ные</a:t>
            </a:r>
            <a:r>
              <a:rPr lang="ru-RU" sz="1200" dirty="0" smtClean="0"/>
              <a:t> результаты.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Несколько школ, различающихся по уровню образовательных результатов, организационно-</a:t>
            </a:r>
            <a:r>
              <a:rPr lang="ru-RU" sz="1200" dirty="0" err="1" smtClean="0"/>
              <a:t>правовои</a:t>
            </a:r>
            <a:r>
              <a:rPr lang="ru-RU" sz="1200" dirty="0" smtClean="0"/>
              <a:t>̆ форме и </a:t>
            </a:r>
            <a:r>
              <a:rPr lang="ru-RU" sz="1200" dirty="0" err="1" smtClean="0"/>
              <a:t>ведомственнои</a:t>
            </a:r>
            <a:r>
              <a:rPr lang="ru-RU" sz="1200" dirty="0" smtClean="0"/>
              <a:t>̆ </a:t>
            </a:r>
            <a:r>
              <a:rPr lang="ru-RU" sz="1200" dirty="0" err="1" smtClean="0"/>
              <a:t>принадлеж</a:t>
            </a:r>
            <a:r>
              <a:rPr lang="ru-RU" sz="1200" dirty="0" smtClean="0"/>
              <a:t>- </a:t>
            </a:r>
            <a:r>
              <a:rPr lang="ru-RU" sz="1200" dirty="0" err="1" smtClean="0"/>
              <a:t>ности</a:t>
            </a:r>
            <a:r>
              <a:rPr lang="ru-RU" sz="1200" dirty="0" smtClean="0"/>
              <a:t>, объединяются в консорциум вокруг </a:t>
            </a:r>
            <a:r>
              <a:rPr lang="ru-RU" sz="1200" dirty="0" err="1" smtClean="0"/>
              <a:t>однои</a:t>
            </a:r>
            <a:r>
              <a:rPr lang="ru-RU" sz="1200" dirty="0" smtClean="0"/>
              <a:t>̆ </a:t>
            </a:r>
            <a:r>
              <a:rPr lang="ru-RU" sz="1200" dirty="0" err="1" smtClean="0"/>
              <a:t>сильнои</a:t>
            </a:r>
            <a:r>
              <a:rPr lang="ru-RU" sz="1200" dirty="0" smtClean="0"/>
              <a:t>̆ школы, </a:t>
            </a:r>
            <a:r>
              <a:rPr lang="ru-RU" sz="1200" dirty="0" err="1" smtClean="0"/>
              <a:t>которои</a:t>
            </a:r>
            <a:r>
              <a:rPr lang="ru-RU" sz="1200" dirty="0" smtClean="0"/>
              <a:t>̆ государством присваивается </a:t>
            </a:r>
            <a:r>
              <a:rPr lang="ru-RU" sz="1200" dirty="0" err="1" smtClean="0"/>
              <a:t>соответствующии</a:t>
            </a:r>
            <a:r>
              <a:rPr lang="ru-RU" sz="1200" dirty="0" smtClean="0"/>
              <a:t>̆ статус. Данная школа предоставляет всем школам, входящим в </a:t>
            </a:r>
            <a:r>
              <a:rPr lang="ru-RU" sz="1200" dirty="0" err="1" smtClean="0"/>
              <a:t>консорци</a:t>
            </a:r>
            <a:r>
              <a:rPr lang="ru-RU" sz="1200" dirty="0" smtClean="0"/>
              <a:t>- ум, право использования </a:t>
            </a:r>
            <a:r>
              <a:rPr lang="ru-RU" sz="1200" dirty="0" err="1" smtClean="0"/>
              <a:t>своеи</a:t>
            </a:r>
            <a:r>
              <a:rPr lang="ru-RU" sz="1200" dirty="0" smtClean="0"/>
              <a:t>̆ </a:t>
            </a:r>
            <a:r>
              <a:rPr lang="ru-RU" sz="1200" dirty="0" err="1" smtClean="0"/>
              <a:t>ресурснои</a:t>
            </a:r>
            <a:r>
              <a:rPr lang="ru-RU" sz="1200" dirty="0" smtClean="0"/>
              <a:t>̆ базы в обмен на воз- </a:t>
            </a:r>
            <a:r>
              <a:rPr lang="ru-RU" sz="1200" dirty="0" err="1" smtClean="0"/>
              <a:t>можность</a:t>
            </a:r>
            <a:r>
              <a:rPr lang="ru-RU" sz="1200" dirty="0" smtClean="0"/>
              <a:t> </a:t>
            </a:r>
            <a:r>
              <a:rPr lang="ru-RU" dirty="0" smtClean="0"/>
              <a:t>отработки своих организационных и педагогических тех- </a:t>
            </a:r>
            <a:r>
              <a:rPr lang="ru-RU" dirty="0" err="1" smtClean="0"/>
              <a:t>нологии</a:t>
            </a:r>
            <a:r>
              <a:rPr lang="ru-RU" dirty="0" smtClean="0"/>
              <a:t>̆ в более широком сегменте.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DBFED-7945-BC42-8953-5F2835B7C67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374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 называется 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Direct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(Непосредственно в школе). Эта программа дает школам возможность самим набирать кандидатов на профессию учителя и готовить их. Школы получают свободу: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DBFED-7945-BC42-8953-5F2835B7C67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16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Ближайший аналог академий - это чартерные школы в США, которые финансируются государством, но передаются в управление частным структурам.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Англии, и в частности в Лондоне, академии также финансируются государством напрямую, минуя местные органы управления, что дает школам ряд финансовых преимуществ. Они передаются в управление «спонсору», назначаемому государственными органами и спонсор получает целый ряд обязанностей и прав. Так, например, он может даже построить новое здание школы и стать фактическим собственником ее здания. В этом случае он может сдавать в аренду  часть помещений школы в часы, когда занятия уже заканчиваются, например, организовать фитнес-зал  или курсы для жителей района, и получать от этого прибыль. Спонсорами могут стать бизнес-структуры, общественные и добровольные организации и даже церкви. Собственниками они становятся только после того, как внесут 2миллиона фунтов на капитальное строительство и реконструкцию школы.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Лондоне академии создавались в самых депрессивных районах города и служили магнитами для детей из более обеспеченной среды. поскольку в них было более современное оборудование и высококвалифицированные учителя. Академии полностью неподконтрольны муниципалитетам и не обязаны следовать требованиям национальной программы. Вместо этого они создают свои собственные программы, которые, на их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DBFED-7945-BC42-8953-5F2835B7C67F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397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6563F0-DABD-4D3B-A00C-0B1FC2704B9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 позволяет выделить школы, показывающие результаты существенно ниже ожидаемых с учётом их контекста. Кроме того, могут быть выделены школы, успевающие в соответствии с ожиданиями и существенно выше ожиданий.</a:t>
            </a:r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E1803-EA12-451D-93D3-B9BA6FE9EB8C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7B11DFD-8F2F-224A-9731-3F32CD525B56}" type="datetimeFigureOut">
              <a:rPr lang="ru-RU" smtClean="0"/>
              <a:pPr/>
              <a:t>30.05.16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mazon.com/s/ref=dp_byline_sr_book_1?ie=UTF8&amp;text=Alan+M.+Blankstein&amp;search-alias=books&amp;field-author=Alan+M.+Blankstein&amp;sort=relevancerank" TargetMode="External"/><Relationship Id="rId3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066800" y="850901"/>
            <a:ext cx="7264399" cy="27495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6600"/>
                </a:solidFill>
              </a:rPr>
              <a:t> </a:t>
            </a:r>
            <a:endParaRPr lang="ru-RU" sz="3200" dirty="0">
              <a:solidFill>
                <a:srgbClr val="FF66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ru-RU" sz="2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575770"/>
            <a:ext cx="4572000" cy="30008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700" dirty="0"/>
              <a:t>Сокращение образовательного неравенства в повестке социальной политики России: подходы к решению задачи с учетом мирового </a:t>
            </a:r>
            <a:r>
              <a:rPr lang="ru-RU" sz="2700" dirty="0" smtClean="0"/>
              <a:t>опыта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09823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Национальные правовые  акты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Child Left Behind </a:t>
            </a:r>
            <a:r>
              <a:rPr lang="en-US" dirty="0" smtClean="0"/>
              <a:t>Act</a:t>
            </a:r>
            <a:r>
              <a:rPr lang="ru-RU" dirty="0"/>
              <a:t> </a:t>
            </a:r>
            <a:endParaRPr lang="ru-RU" dirty="0" smtClean="0"/>
          </a:p>
          <a:p>
            <a:r>
              <a:rPr lang="en-US" dirty="0"/>
              <a:t>The American Recovery and Reinvestment Act </a:t>
            </a:r>
            <a:endParaRPr lang="ru-RU" dirty="0" smtClean="0"/>
          </a:p>
          <a:p>
            <a:r>
              <a:rPr lang="en-US" dirty="0" smtClean="0"/>
              <a:t>Every Student Succeeds Act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76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Национальные проекты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Дошкольное образование</a:t>
            </a:r>
          </a:p>
          <a:p>
            <a:r>
              <a:rPr lang="en-US" dirty="0" err="1" smtClean="0"/>
              <a:t>SureStart</a:t>
            </a:r>
            <a:r>
              <a:rPr lang="ru-RU" dirty="0" smtClean="0"/>
              <a:t> (Великобритания)</a:t>
            </a:r>
            <a:endParaRPr lang="en-US" dirty="0" smtClean="0"/>
          </a:p>
          <a:p>
            <a:r>
              <a:rPr lang="en-US" dirty="0" err="1" smtClean="0"/>
              <a:t>HeadStart</a:t>
            </a:r>
            <a:r>
              <a:rPr lang="ru-RU" dirty="0" smtClean="0"/>
              <a:t> (США)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Школьное образование</a:t>
            </a:r>
          </a:p>
          <a:p>
            <a:r>
              <a:rPr lang="en-US" dirty="0"/>
              <a:t>Race to the Top </a:t>
            </a:r>
            <a:r>
              <a:rPr lang="ru-RU" dirty="0"/>
              <a:t>(США</a:t>
            </a:r>
            <a:r>
              <a:rPr lang="ru-RU" dirty="0" smtClean="0"/>
              <a:t>)</a:t>
            </a:r>
          </a:p>
          <a:p>
            <a:r>
              <a:rPr lang="en-US" dirty="0"/>
              <a:t>Networks of Ambition Success </a:t>
            </a:r>
            <a:r>
              <a:rPr lang="ru-RU" dirty="0" smtClean="0"/>
              <a:t>(Нидерланды)</a:t>
            </a:r>
          </a:p>
          <a:p>
            <a:r>
              <a:rPr lang="en-US" dirty="0"/>
              <a:t>Delivering Equality of Opportunity in Schools </a:t>
            </a:r>
            <a:r>
              <a:rPr lang="ru-RU" dirty="0" smtClean="0"/>
              <a:t> (Ирландия)</a:t>
            </a:r>
          </a:p>
          <a:p>
            <a:r>
              <a:rPr lang="en-US" dirty="0" err="1"/>
              <a:t>E</a:t>
            </a:r>
            <a:r>
              <a:rPr lang="en-US" dirty="0" err="1" smtClean="0"/>
              <a:t>coles</a:t>
            </a:r>
            <a:r>
              <a:rPr lang="en-US" dirty="0"/>
              <a:t>, </a:t>
            </a:r>
            <a:r>
              <a:rPr lang="en-US" dirty="0" err="1" smtClean="0"/>
              <a:t>collèges</a:t>
            </a:r>
            <a:r>
              <a:rPr lang="en-US" dirty="0" smtClean="0"/>
              <a:t> </a:t>
            </a:r>
            <a:r>
              <a:rPr lang="fr-FR" dirty="0" smtClean="0"/>
              <a:t>et </a:t>
            </a:r>
            <a:r>
              <a:rPr lang="fr-FR" dirty="0" err="1"/>
              <a:t>lycées</a:t>
            </a:r>
            <a:r>
              <a:rPr lang="fr-FR" dirty="0"/>
              <a:t> pour l›ambition et la </a:t>
            </a:r>
            <a:r>
              <a:rPr lang="fr-FR" dirty="0" err="1" smtClean="0"/>
              <a:t>réussite</a:t>
            </a:r>
            <a:r>
              <a:rPr lang="ru-RU" dirty="0"/>
              <a:t>,</a:t>
            </a:r>
            <a:r>
              <a:rPr lang="fr-FR" dirty="0" smtClean="0"/>
              <a:t> </a:t>
            </a:r>
            <a:r>
              <a:rPr lang="fr-FR" dirty="0" err="1"/>
              <a:t>Schools</a:t>
            </a:r>
            <a:r>
              <a:rPr lang="fr-FR" dirty="0"/>
              <a:t> of </a:t>
            </a:r>
            <a:r>
              <a:rPr lang="fr-FR" dirty="0" err="1"/>
              <a:t>Educational</a:t>
            </a:r>
            <a:r>
              <a:rPr lang="fr-FR" dirty="0"/>
              <a:t> </a:t>
            </a:r>
            <a:r>
              <a:rPr lang="fr-FR" dirty="0" err="1"/>
              <a:t>Reinsertion</a:t>
            </a:r>
            <a:r>
              <a:rPr lang="fr-FR" dirty="0"/>
              <a:t> </a:t>
            </a:r>
            <a:r>
              <a:rPr lang="ru-RU" dirty="0" smtClean="0"/>
              <a:t> (Франция)</a:t>
            </a:r>
            <a:endParaRPr lang="fr-FR" dirty="0"/>
          </a:p>
          <a:p>
            <a:endParaRPr lang="en-US" dirty="0"/>
          </a:p>
          <a:p>
            <a:endParaRPr lang="ru-RU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Городские проекты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Action Zones</a:t>
            </a:r>
            <a:r>
              <a:rPr lang="ru-RU" dirty="0" smtClean="0"/>
              <a:t> (Лондон)</a:t>
            </a:r>
          </a:p>
          <a:p>
            <a:r>
              <a:rPr lang="en-US" dirty="0"/>
              <a:t>Excellence in Big Cities</a:t>
            </a:r>
            <a:r>
              <a:rPr lang="ru-RU" dirty="0"/>
              <a:t> </a:t>
            </a:r>
            <a:r>
              <a:rPr lang="ru-RU" dirty="0" smtClean="0"/>
              <a:t>(Лондон)</a:t>
            </a:r>
          </a:p>
          <a:p>
            <a:r>
              <a:rPr lang="en-US" dirty="0" smtClean="0"/>
              <a:t>London Challenge</a:t>
            </a:r>
            <a:r>
              <a:rPr lang="ru-RU" dirty="0" smtClean="0"/>
              <a:t> </a:t>
            </a:r>
          </a:p>
          <a:p>
            <a:r>
              <a:rPr lang="en-US" dirty="0"/>
              <a:t>Greater Manchester Challenge</a:t>
            </a:r>
            <a:r>
              <a:rPr lang="ru-RU" dirty="0" smtClean="0"/>
              <a:t>  </a:t>
            </a:r>
          </a:p>
          <a:p>
            <a:r>
              <a:rPr lang="en-US" dirty="0"/>
              <a:t>Children First</a:t>
            </a:r>
            <a:r>
              <a:rPr lang="ru-RU" dirty="0"/>
              <a:t> </a:t>
            </a:r>
            <a:r>
              <a:rPr lang="ru-RU" dirty="0" smtClean="0"/>
              <a:t>(Нью-Йорк)</a:t>
            </a:r>
          </a:p>
        </p:txBody>
      </p:sp>
    </p:spTree>
    <p:extLst>
      <p:ext uri="{BB962C8B-B14F-4D97-AF65-F5344CB8AC3E}">
        <p14:creationId xmlns:p14="http://schemas.microsoft.com/office/powerpoint/2010/main" val="229862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Политика в отношении школ (Европа и </a:t>
            </a:r>
            <a:r>
              <a:rPr lang="ru-RU" sz="3400" dirty="0"/>
              <a:t>С</a:t>
            </a:r>
            <a:r>
              <a:rPr lang="ru-RU" sz="3400" dirty="0" smtClean="0"/>
              <a:t>ША)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2119257"/>
            <a:ext cx="6965244" cy="3993676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smtClean="0"/>
              <a:t>Выравнивание материального обеспечения школ</a:t>
            </a:r>
          </a:p>
          <a:p>
            <a:r>
              <a:rPr lang="ru-RU" sz="2900" dirty="0" smtClean="0"/>
              <a:t>Формульное финансирование (коэффициенты в зависимости от уровня </a:t>
            </a:r>
            <a:r>
              <a:rPr lang="ru-RU" sz="2900" dirty="0" err="1" smtClean="0"/>
              <a:t>депривированности</a:t>
            </a:r>
            <a:r>
              <a:rPr lang="ru-RU" sz="2900" dirty="0" smtClean="0"/>
              <a:t> территории, контингента школы)</a:t>
            </a:r>
          </a:p>
          <a:p>
            <a:r>
              <a:rPr lang="ru-RU" sz="2900" dirty="0"/>
              <a:t>Г</a:t>
            </a:r>
            <a:r>
              <a:rPr lang="ru-RU" sz="2900" dirty="0" smtClean="0"/>
              <a:t>ранты </a:t>
            </a:r>
            <a:r>
              <a:rPr lang="ru-RU" sz="2900" dirty="0"/>
              <a:t>на улучшение </a:t>
            </a:r>
            <a:r>
              <a:rPr lang="ru-RU" sz="2900" dirty="0" smtClean="0"/>
              <a:t>образовательных </a:t>
            </a:r>
            <a:r>
              <a:rPr lang="ru-RU" sz="2900" dirty="0"/>
              <a:t>результатов школ </a:t>
            </a:r>
            <a:endParaRPr lang="ru-RU" sz="2900" dirty="0" smtClean="0"/>
          </a:p>
          <a:p>
            <a:r>
              <a:rPr lang="ru-RU" sz="2900" dirty="0" smtClean="0"/>
              <a:t>Поддержка экспертами (кураторами)</a:t>
            </a:r>
          </a:p>
          <a:p>
            <a:r>
              <a:rPr lang="ru-RU" sz="2900" dirty="0" smtClean="0"/>
              <a:t>Привлечение квалифицированных кадров </a:t>
            </a:r>
          </a:p>
          <a:p>
            <a:r>
              <a:rPr lang="ru-RU" sz="2900" dirty="0" smtClean="0"/>
              <a:t>Формирование культуры лидерства (директоров, учителей), </a:t>
            </a:r>
            <a:r>
              <a:rPr lang="ru-RU" sz="2900" dirty="0" err="1" smtClean="0"/>
              <a:t>менторство</a:t>
            </a:r>
            <a:r>
              <a:rPr lang="ru-RU" sz="2900" dirty="0" smtClean="0"/>
              <a:t> и  </a:t>
            </a:r>
            <a:r>
              <a:rPr lang="ru-RU" sz="2900" dirty="0" err="1" smtClean="0"/>
              <a:t>коучинг</a:t>
            </a:r>
            <a:endParaRPr lang="ru-RU" sz="29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467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Политика в отношении школ (Европа и </a:t>
            </a:r>
            <a:r>
              <a:rPr lang="ru-RU" sz="3400" dirty="0"/>
              <a:t>С</a:t>
            </a:r>
            <a:r>
              <a:rPr lang="ru-RU" sz="3400" dirty="0" smtClean="0"/>
              <a:t>ША)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2119257"/>
            <a:ext cx="6965244" cy="3993676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Программы </a:t>
            </a:r>
            <a:r>
              <a:rPr lang="ru-RU" sz="2600" dirty="0"/>
              <a:t>непрерывного профессионального развития для учителей </a:t>
            </a:r>
            <a:endParaRPr lang="ru-RU" sz="2600" dirty="0" smtClean="0"/>
          </a:p>
          <a:p>
            <a:r>
              <a:rPr lang="ru-RU" sz="2600" dirty="0" smtClean="0"/>
              <a:t>Партнерства («</a:t>
            </a:r>
            <a:r>
              <a:rPr lang="ru-RU" sz="2600" dirty="0"/>
              <a:t>семьи</a:t>
            </a:r>
            <a:r>
              <a:rPr lang="ru-RU" sz="2600" dirty="0" smtClean="0"/>
              <a:t>», сети) </a:t>
            </a:r>
            <a:r>
              <a:rPr lang="ru-RU" sz="2600" dirty="0"/>
              <a:t>школ </a:t>
            </a:r>
            <a:r>
              <a:rPr lang="ru-RU" sz="2600" dirty="0" smtClean="0"/>
              <a:t>(«сильные-слабые», со </a:t>
            </a:r>
            <a:r>
              <a:rPr lang="ru-RU" sz="2600" dirty="0"/>
              <a:t>сходными характеристиками </a:t>
            </a:r>
            <a:r>
              <a:rPr lang="ru-RU" sz="2600" dirty="0" smtClean="0"/>
              <a:t>контингента) </a:t>
            </a:r>
          </a:p>
          <a:p>
            <a:r>
              <a:rPr lang="ru-RU" sz="2600" dirty="0" smtClean="0"/>
              <a:t>Работа школ с родителями</a:t>
            </a:r>
          </a:p>
          <a:p>
            <a:r>
              <a:rPr lang="ru-RU" sz="2600" dirty="0" smtClean="0"/>
              <a:t>Мониторинг и подотчетность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301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Шанхай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dirty="0"/>
              <a:t>Стратегия оснащения в соответствии с условиями </a:t>
            </a:r>
            <a:r>
              <a:rPr lang="ru-RU" sz="2200" dirty="0" smtClean="0"/>
              <a:t>стандарта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Стратегия мобилизации государственных фондов с </a:t>
            </a:r>
            <a:r>
              <a:rPr lang="ru-RU" sz="2200" dirty="0" err="1" smtClean="0"/>
              <a:t>позитивноий</a:t>
            </a:r>
            <a:r>
              <a:rPr lang="ru-RU" sz="2200" dirty="0" smtClean="0"/>
              <a:t> </a:t>
            </a:r>
            <a:r>
              <a:rPr lang="ru-RU" sz="2200" dirty="0" err="1" smtClean="0"/>
              <a:t>дискриминациеи</a:t>
            </a:r>
            <a:r>
              <a:rPr lang="ru-RU" sz="2200" dirty="0" smtClean="0"/>
              <a:t>̆</a:t>
            </a:r>
            <a:r>
              <a:rPr lang="ru-RU" sz="2200" dirty="0"/>
              <a:t>. </a:t>
            </a:r>
            <a:endParaRPr lang="ru-RU" sz="2200" dirty="0" smtClean="0"/>
          </a:p>
          <a:p>
            <a:r>
              <a:rPr lang="ru-RU" sz="2200" dirty="0" smtClean="0"/>
              <a:t>Стратегия </a:t>
            </a:r>
            <a:r>
              <a:rPr lang="ru-RU" sz="2200" dirty="0"/>
              <a:t>ротации </a:t>
            </a:r>
            <a:r>
              <a:rPr lang="ru-RU" sz="2200" dirty="0" err="1"/>
              <a:t>учителеи</a:t>
            </a:r>
            <a:r>
              <a:rPr lang="ru-RU" sz="2200" dirty="0"/>
              <a:t>̆. </a:t>
            </a:r>
          </a:p>
          <a:p>
            <a:r>
              <a:rPr lang="ru-RU" sz="2200" dirty="0" smtClean="0"/>
              <a:t>Стратегия </a:t>
            </a:r>
            <a:r>
              <a:rPr lang="ru-RU" sz="2200" dirty="0"/>
              <a:t>партнерства (побратимства) школ. </a:t>
            </a:r>
            <a:endParaRPr lang="ru-RU" sz="2200" dirty="0" smtClean="0"/>
          </a:p>
          <a:p>
            <a:r>
              <a:rPr lang="ru-RU" sz="2200" dirty="0" smtClean="0"/>
              <a:t> </a:t>
            </a:r>
            <a:r>
              <a:rPr lang="ru-RU" sz="2200" dirty="0"/>
              <a:t>Стратегия «</a:t>
            </a:r>
            <a:r>
              <a:rPr lang="ru-RU" sz="2200" dirty="0" err="1" smtClean="0"/>
              <a:t>приглашеннои</a:t>
            </a:r>
            <a:r>
              <a:rPr lang="ru-RU" sz="2200" dirty="0" smtClean="0"/>
              <a:t>̆ администрации</a:t>
            </a:r>
            <a:r>
              <a:rPr lang="ru-RU" sz="2200" dirty="0"/>
              <a:t>». </a:t>
            </a:r>
            <a:endParaRPr lang="ru-RU" sz="2200" dirty="0" smtClean="0"/>
          </a:p>
          <a:p>
            <a:r>
              <a:rPr lang="ru-RU" sz="2200" dirty="0" smtClean="0"/>
              <a:t> </a:t>
            </a:r>
            <a:r>
              <a:rPr lang="ru-RU" sz="2200" dirty="0"/>
              <a:t>Стратегия создания школьных консорциумов. </a:t>
            </a:r>
          </a:p>
        </p:txBody>
      </p:sp>
    </p:spTree>
    <p:extLst>
      <p:ext uri="{BB962C8B-B14F-4D97-AF65-F5344CB8AC3E}">
        <p14:creationId xmlns:p14="http://schemas.microsoft.com/office/powerpoint/2010/main" val="456728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Проекты привлечения учителей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</a:t>
            </a:r>
            <a:r>
              <a:rPr lang="en-US" dirty="0"/>
              <a:t>First</a:t>
            </a:r>
            <a:r>
              <a:rPr lang="ru-RU" dirty="0"/>
              <a:t> </a:t>
            </a:r>
            <a:r>
              <a:rPr lang="ru-RU" dirty="0" smtClean="0"/>
              <a:t> (Лондон)</a:t>
            </a:r>
            <a:endParaRPr lang="ru-RU" dirty="0"/>
          </a:p>
          <a:p>
            <a:r>
              <a:rPr lang="en-US" dirty="0"/>
              <a:t>Teach </a:t>
            </a:r>
            <a:r>
              <a:rPr lang="en-US" dirty="0" smtClean="0"/>
              <a:t>for America</a:t>
            </a:r>
            <a:r>
              <a:rPr lang="ru-RU" dirty="0" smtClean="0"/>
              <a:t> (США)</a:t>
            </a:r>
          </a:p>
          <a:p>
            <a:r>
              <a:rPr lang="en-US" dirty="0"/>
              <a:t>School Direct</a:t>
            </a:r>
            <a:r>
              <a:rPr lang="ru-RU" dirty="0"/>
              <a:t> </a:t>
            </a:r>
            <a:r>
              <a:rPr lang="en-US" dirty="0" smtClean="0"/>
              <a:t> (</a:t>
            </a:r>
            <a:r>
              <a:rPr lang="ru-RU" dirty="0" smtClean="0"/>
              <a:t>Лондон)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568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типы школ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Чартерные школы</a:t>
            </a:r>
          </a:p>
          <a:p>
            <a:r>
              <a:rPr lang="ru-RU" dirty="0" smtClean="0"/>
              <a:t>Школы-Академии, в </a:t>
            </a:r>
            <a:r>
              <a:rPr lang="ru-RU" dirty="0" err="1" smtClean="0"/>
              <a:t>тч</a:t>
            </a:r>
            <a:r>
              <a:rPr lang="ru-RU" dirty="0" smtClean="0"/>
              <a:t> «цепочки школ»</a:t>
            </a:r>
          </a:p>
          <a:p>
            <a:r>
              <a:rPr lang="ru-RU" dirty="0" smtClean="0"/>
              <a:t>Специализированные (профильные)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127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Последовательное и четкое руководство</a:t>
            </a:r>
          </a:p>
          <a:p>
            <a:r>
              <a:rPr lang="ru-RU" dirty="0" smtClean="0"/>
              <a:t>Эффективная оценка и обратная связь (подотчётность, инспекции и др.)</a:t>
            </a:r>
          </a:p>
          <a:p>
            <a:r>
              <a:rPr lang="ru-RU" dirty="0" smtClean="0"/>
              <a:t>Использование потенциала сотрудничества</a:t>
            </a:r>
          </a:p>
          <a:p>
            <a:r>
              <a:rPr lang="ru-RU" dirty="0" smtClean="0"/>
              <a:t>Системность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76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Российской Федерации: 80-е-90-е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800" dirty="0" smtClean="0"/>
          </a:p>
          <a:p>
            <a:pPr marL="0" indent="0" algn="ctr">
              <a:buNone/>
            </a:pPr>
            <a:endParaRPr lang="ru-RU" sz="3800" dirty="0"/>
          </a:p>
          <a:p>
            <a:pPr marL="0" indent="0" algn="ctr">
              <a:buNone/>
            </a:pPr>
            <a:r>
              <a:rPr lang="ru-RU" sz="2600" dirty="0" smtClean="0"/>
              <a:t>Декларации в отсутствии нормативных механизмов и проектных инициатив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95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sz="2400" b="1" dirty="0" smtClean="0">
                <a:cs typeface="Arial" pitchFamily="34" charset="0"/>
              </a:rPr>
              <a:t>Практики преодоления образовательного неравенства – в центре внимания  </a:t>
            </a:r>
            <a:br>
              <a:rPr kumimoji="0" lang="ru-RU" sz="2400" b="1" dirty="0" smtClean="0">
                <a:cs typeface="Arial" pitchFamily="34" charset="0"/>
              </a:rPr>
            </a:br>
            <a:r>
              <a:rPr kumimoji="0" lang="ru-RU" sz="2400" b="1" dirty="0" smtClean="0">
                <a:cs typeface="Arial" pitchFamily="34" charset="0"/>
              </a:rPr>
              <a:t> международных исследований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OECD</a:t>
            </a:r>
            <a:r>
              <a:rPr lang="en-US" dirty="0"/>
              <a:t> (</a:t>
            </a:r>
            <a:r>
              <a:rPr lang="en-US" b="1" dirty="0" smtClean="0"/>
              <a:t>2010) </a:t>
            </a:r>
            <a:r>
              <a:rPr lang="en-US" dirty="0" smtClean="0"/>
              <a:t>OVERCOMING </a:t>
            </a:r>
            <a:r>
              <a:rPr lang="en-US" dirty="0"/>
              <a:t>SCHOOL FAILURE: POLICIES THAT WORK </a:t>
            </a:r>
            <a:endParaRPr lang="en-US" b="1" dirty="0" smtClean="0"/>
          </a:p>
          <a:p>
            <a:r>
              <a:rPr lang="en-US" b="1" dirty="0" smtClean="0"/>
              <a:t>OECD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b="1" dirty="0"/>
              <a:t>2012</a:t>
            </a:r>
            <a:r>
              <a:rPr lang="en-US" dirty="0" smtClean="0"/>
              <a:t>) </a:t>
            </a:r>
            <a:r>
              <a:rPr lang="en-US" b="1" dirty="0" smtClean="0"/>
              <a:t>EQUITY AND QUALITY IN </a:t>
            </a:r>
            <a:r>
              <a:rPr lang="en-US" b="1" dirty="0"/>
              <a:t>EDUCATION: SUPPORTING DISADVANTAGED STUDENTS AND SCHOOLS </a:t>
            </a:r>
          </a:p>
          <a:p>
            <a:r>
              <a:rPr lang="en-US" b="1" dirty="0"/>
              <a:t>OECD</a:t>
            </a:r>
            <a:r>
              <a:rPr lang="en-US" dirty="0"/>
              <a:t> (</a:t>
            </a:r>
            <a:r>
              <a:rPr lang="en-US" b="1" dirty="0" smtClean="0"/>
              <a:t>2014</a:t>
            </a:r>
            <a:r>
              <a:rPr lang="en-US" dirty="0" smtClean="0"/>
              <a:t>) </a:t>
            </a:r>
            <a:r>
              <a:rPr lang="en-US" sz="2000" b="1" dirty="0" smtClean="0"/>
              <a:t>EQUITY, EXCELLENCE AND INCLUSIVENESS IN EDUCATION. POLICY LESSONS FROM AROUND THE WORLD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9481" name="Picture 4" descr="http://www.hse.ru/data/2012/12/22/1303607557/7logo_%D1%81_hse_cmy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10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Российской Федерации: начало 21 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Поддержка сельских школ, </a:t>
            </a:r>
            <a:r>
              <a:rPr lang="ru-RU" dirty="0"/>
              <a:t>малокомплектных школ, </a:t>
            </a:r>
            <a:r>
              <a:rPr lang="ru-RU" dirty="0" smtClean="0"/>
              <a:t> </a:t>
            </a:r>
            <a:r>
              <a:rPr lang="ru-RU" dirty="0"/>
              <a:t>школ, находящихся в труднодоступной </a:t>
            </a:r>
            <a:r>
              <a:rPr lang="ru-RU" dirty="0" smtClean="0"/>
              <a:t>местности:</a:t>
            </a:r>
          </a:p>
          <a:p>
            <a:r>
              <a:rPr lang="ru-RU" dirty="0"/>
              <a:t>п</a:t>
            </a:r>
            <a:r>
              <a:rPr lang="ru-RU" dirty="0" smtClean="0"/>
              <a:t>овышенное финансирование</a:t>
            </a:r>
          </a:p>
          <a:p>
            <a:r>
              <a:rPr lang="ru-RU" dirty="0"/>
              <a:t>п</a:t>
            </a:r>
            <a:r>
              <a:rPr lang="ru-RU" dirty="0" smtClean="0"/>
              <a:t>оставки оборудования</a:t>
            </a:r>
          </a:p>
          <a:p>
            <a:r>
              <a:rPr lang="ru-RU" dirty="0" smtClean="0"/>
              <a:t>школьный автобус</a:t>
            </a:r>
          </a:p>
          <a:p>
            <a:r>
              <a:rPr lang="ru-RU" dirty="0"/>
              <a:t>п</a:t>
            </a:r>
            <a:r>
              <a:rPr lang="ru-RU" dirty="0" smtClean="0"/>
              <a:t>ривлечение учителей</a:t>
            </a:r>
          </a:p>
          <a:p>
            <a:r>
              <a:rPr lang="ru-RU" dirty="0" smtClean="0"/>
              <a:t>дистанционное образование </a:t>
            </a:r>
          </a:p>
          <a:p>
            <a:r>
              <a:rPr lang="ru-RU" dirty="0"/>
              <a:t>с</a:t>
            </a:r>
            <a:r>
              <a:rPr lang="ru-RU" dirty="0" smtClean="0"/>
              <a:t>етевое взаимодействие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08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Российской Федерации: 2011-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5500" b="1" dirty="0" smtClean="0"/>
              <a:t>Доклад </a:t>
            </a:r>
            <a:r>
              <a:rPr lang="ru-RU" sz="5500" b="1" dirty="0"/>
              <a:t>экспертной группы «Новая школа</a:t>
            </a:r>
            <a:r>
              <a:rPr lang="ru-RU" sz="5500" b="1" dirty="0" smtClean="0"/>
              <a:t>» в рамках Стратегии 2020</a:t>
            </a:r>
          </a:p>
          <a:p>
            <a:pPr marL="0" indent="0" algn="ctr">
              <a:buNone/>
            </a:pPr>
            <a:endParaRPr lang="ru-RU" sz="5500" dirty="0"/>
          </a:p>
          <a:p>
            <a:pPr marL="0" indent="0" algn="ctr">
              <a:buNone/>
            </a:pPr>
            <a:r>
              <a:rPr lang="ru-RU" sz="5500" u="sng" dirty="0"/>
              <a:t>Пакет ключевых мер государственной политики по развитию сфера образования и социализации детей и подростков</a:t>
            </a:r>
            <a:r>
              <a:rPr lang="ru-RU" sz="4300" u="sng" dirty="0"/>
              <a:t>. </a:t>
            </a:r>
          </a:p>
          <a:p>
            <a:pPr marL="0" indent="0" algn="just">
              <a:buNone/>
            </a:pPr>
            <a:r>
              <a:rPr lang="ru-RU" sz="4300" dirty="0" smtClean="0"/>
              <a:t>Создание </a:t>
            </a:r>
            <a:r>
              <a:rPr lang="ru-RU" sz="4300" dirty="0"/>
              <a:t>системы выявления и учета особых групп детей в сфере образования и социализации (дети в трудной жизненной ситуации, дети мигрантов, дети с ОВЗ, одаренные дети), нуждающихся в специальной поддержке. </a:t>
            </a:r>
          </a:p>
          <a:p>
            <a:pPr marL="0" indent="0" algn="just">
              <a:buNone/>
            </a:pPr>
            <a:r>
              <a:rPr lang="ru-RU" sz="4300" dirty="0" smtClean="0"/>
              <a:t>Поддержка </a:t>
            </a:r>
            <a:r>
              <a:rPr lang="ru-RU" sz="4300" dirty="0"/>
              <a:t>образовательных учреждений, работающих с наиболее сложными контингентами учащихся, реализующих программы образовательной и социальной интеграции через механизмы финансирования услуг на основе  специального муниципального задания </a:t>
            </a:r>
            <a:endParaRPr lang="ru-RU" sz="4300" dirty="0" smtClean="0"/>
          </a:p>
          <a:p>
            <a:endParaRPr lang="ru-RU" sz="4300" dirty="0"/>
          </a:p>
          <a:p>
            <a:endParaRPr lang="ru-RU" sz="4300" dirty="0"/>
          </a:p>
        </p:txBody>
      </p:sp>
    </p:spTree>
    <p:extLst>
      <p:ext uri="{BB962C8B-B14F-4D97-AF65-F5344CB8AC3E}">
        <p14:creationId xmlns:p14="http://schemas.microsoft.com/office/powerpoint/2010/main" val="2240096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925617"/>
          </a:xfrm>
        </p:spPr>
        <p:txBody>
          <a:bodyPr>
            <a:normAutofit/>
          </a:bodyPr>
          <a:lstStyle/>
          <a:p>
            <a:r>
              <a:rPr lang="ru-RU" sz="2400" dirty="0"/>
              <a:t>Поручение Президента РФ Правительству России по итогам заседания Комиссии по реализации приоритетных национальных проектов и демографической политике, состоявшегося 31 августа 2011 года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5201" y="2743199"/>
            <a:ext cx="7095068" cy="3200401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endParaRPr lang="ru-RU" sz="2000" dirty="0" smtClean="0"/>
          </a:p>
          <a:p>
            <a:pPr marL="457200" lvl="1" indent="0" algn="just">
              <a:buNone/>
            </a:pPr>
            <a:r>
              <a:rPr lang="ru-RU" sz="2000" dirty="0" smtClean="0"/>
              <a:t>  «</a:t>
            </a:r>
            <a:r>
              <a:rPr lang="ru-RU" sz="2000" i="1" dirty="0" smtClean="0"/>
              <a:t>Сформировать </a:t>
            </a:r>
            <a:r>
              <a:rPr lang="ru-RU" sz="2000" i="1" dirty="0"/>
              <a:t>механизмы, в том числе организационно-управленческие и финансовые, обеспечивающие одинаково высокое качество образовательных программ общего образования независимо от вида общеобразовательного учреждения, на основе имеющегося положительного </a:t>
            </a:r>
            <a:r>
              <a:rPr lang="ru-RU" sz="2000" i="1" dirty="0" smtClean="0"/>
              <a:t>опыта</a:t>
            </a:r>
            <a:r>
              <a:rPr lang="ru-RU" sz="2000" dirty="0" smtClean="0"/>
              <a:t>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05500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Президент </a:t>
            </a:r>
            <a:r>
              <a:rPr lang="ru-RU" sz="2400" dirty="0"/>
              <a:t>Российской Федерации В.В. </a:t>
            </a:r>
            <a:r>
              <a:rPr lang="ru-RU" sz="2400" dirty="0" smtClean="0"/>
              <a:t>Путин. </a:t>
            </a:r>
            <a:r>
              <a:rPr lang="ru-RU" sz="2400" dirty="0"/>
              <a:t>С</a:t>
            </a:r>
            <a:r>
              <a:rPr lang="ru-RU" sz="2400" dirty="0" smtClean="0"/>
              <a:t>татья </a:t>
            </a:r>
            <a:r>
              <a:rPr lang="ru-RU" sz="2400" dirty="0"/>
              <a:t>«Строительство справедливости. Социальная политика для России</a:t>
            </a:r>
            <a:r>
              <a:rPr lang="ru-RU" sz="2400" dirty="0" smtClean="0"/>
              <a:t>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2068457"/>
            <a:ext cx="7096476" cy="36038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dirty="0" smtClean="0"/>
              <a:t>	Одной </a:t>
            </a:r>
            <a:r>
              <a:rPr lang="ru-RU" sz="1700" dirty="0"/>
              <a:t>из первоочередных национальных задач </a:t>
            </a:r>
            <a:r>
              <a:rPr lang="ru-RU" sz="1700" dirty="0" smtClean="0"/>
              <a:t>является «</a:t>
            </a:r>
            <a:r>
              <a:rPr lang="ru-RU" sz="1700" dirty="0"/>
              <a:t>обеспечение социального равенства в получении </a:t>
            </a:r>
            <a:r>
              <a:rPr lang="ru-RU" sz="1700" dirty="0" smtClean="0"/>
              <a:t>образования».</a:t>
            </a:r>
            <a:endParaRPr lang="ru-RU" sz="1700" dirty="0"/>
          </a:p>
          <a:p>
            <a:pPr marL="0" indent="0" algn="just">
              <a:buNone/>
            </a:pPr>
            <a:r>
              <a:rPr lang="ru-RU" sz="1700" dirty="0" smtClean="0"/>
              <a:t>	«В </a:t>
            </a:r>
            <a:r>
              <a:rPr lang="ru-RU" sz="1700" dirty="0"/>
              <a:t>ряде наших крупных городов образовались группы школ с устойчиво низкими результатами обучения. В таких школах почти нет отличников, участников олимпиад, но много детей с трудностями в обучении, с неродным русским языком, с </a:t>
            </a:r>
            <a:r>
              <a:rPr lang="ru-RU" sz="1700" dirty="0" err="1"/>
              <a:t>девиантным</a:t>
            </a:r>
            <a:r>
              <a:rPr lang="ru-RU" sz="1700" dirty="0"/>
              <a:t> поведением. </a:t>
            </a:r>
            <a:r>
              <a:rPr lang="ru-RU" sz="1700" dirty="0" smtClean="0"/>
              <a:t>Школа </a:t>
            </a:r>
            <a:r>
              <a:rPr lang="ru-RU" sz="1700" dirty="0"/>
              <a:t>перестает выполнять функцию социального лифта, начинает воспроизводить и закреплять социальную дифференциацию. </a:t>
            </a:r>
            <a:endParaRPr lang="ru-RU" sz="1700" dirty="0" smtClean="0"/>
          </a:p>
          <a:p>
            <a:pPr marL="0" indent="0" algn="just">
              <a:buNone/>
            </a:pPr>
            <a:r>
              <a:rPr lang="ru-RU" sz="1700" dirty="0" smtClean="0"/>
              <a:t>	Дети </a:t>
            </a:r>
            <a:r>
              <a:rPr lang="ru-RU" sz="1700" dirty="0"/>
              <a:t>не должны быть заложниками социального или культурного статуса своих семей. Если школы работают в трудных социальных условиях, то и они, а не только гимназии и лицеи, работающие, как правило, с благополучными детьми, должны получать специальную поддержку - и методическую, и кадровую, и финансовую»</a:t>
            </a:r>
            <a:r>
              <a:rPr lang="ru-RU" sz="17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7148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Указ Президента №599 от 7 мая 2012 (п.2 в))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обеспечить до конца 2013 года реализацию мероприятий по поддержке педагогических работников, работающих с детьми из социально неблагополучных </a:t>
            </a:r>
            <a:r>
              <a:rPr lang="ru-RU" dirty="0" smtClean="0"/>
              <a:t>семей:</a:t>
            </a:r>
          </a:p>
          <a:p>
            <a:pPr>
              <a:buFont typeface="Wingdings" charset="2"/>
              <a:buChar char="Ø"/>
            </a:pPr>
            <a:r>
              <a:rPr lang="ru-RU" dirty="0"/>
              <a:t> </a:t>
            </a:r>
            <a:r>
              <a:rPr lang="ru-RU" dirty="0" smtClean="0"/>
              <a:t>программы повышения квалификации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 меры социальной поддержки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 общественное признание</a:t>
            </a:r>
          </a:p>
          <a:p>
            <a:pPr>
              <a:buFont typeface="Wingdings" charset="2"/>
              <a:buChar char="Ø"/>
            </a:pPr>
            <a:r>
              <a:rPr lang="ru-RU" dirty="0"/>
              <a:t>у</a:t>
            </a:r>
            <a:r>
              <a:rPr lang="ru-RU" dirty="0" smtClean="0"/>
              <a:t>чет в стимулирующих выплатах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559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60418"/>
          </a:xfrm>
        </p:spPr>
        <p:txBody>
          <a:bodyPr>
            <a:noAutofit/>
          </a:bodyPr>
          <a:lstStyle/>
          <a:p>
            <a:r>
              <a:rPr lang="ru-RU" sz="2400" dirty="0" smtClean="0"/>
              <a:t>Государственная программа </a:t>
            </a:r>
            <a:r>
              <a:rPr lang="ru-RU" sz="2400" dirty="0"/>
              <a:t>Российской Федерации «Развитие образования» на 2013-2020 г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2119256"/>
            <a:ext cx="7121876" cy="3925943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sz="1900" dirty="0"/>
          </a:p>
          <a:p>
            <a:pPr algn="just"/>
            <a:r>
              <a:rPr lang="ru-RU" sz="1900" dirty="0" smtClean="0"/>
              <a:t>Показатель: </a:t>
            </a:r>
            <a:r>
              <a:rPr lang="ru-RU" sz="2000" b="1" dirty="0"/>
              <a:t>Отношение среднего балла ЕГЭ (в расчете на 2 обязательных предмета) в 10 процентов школ с лучшими результатами ЕГЭ к среднему баллу ЕГЭ (в расчете на 2 обязательных предмета) в 10 процентов школ с худшими результатами ЕГЭ</a:t>
            </a:r>
            <a:br>
              <a:rPr lang="ru-RU" sz="2000" b="1" dirty="0"/>
            </a:br>
            <a:endParaRPr lang="ru-RU" sz="1900" dirty="0" smtClean="0"/>
          </a:p>
          <a:p>
            <a:pPr algn="just"/>
            <a:r>
              <a:rPr lang="ru-RU" sz="2000" dirty="0"/>
              <a:t>мероприятие 2.2 "Развитие общего образования"</a:t>
            </a:r>
          </a:p>
          <a:p>
            <a:pPr algn="just"/>
            <a:r>
              <a:rPr lang="ru-RU" sz="2000" b="1" dirty="0"/>
              <a:t>будет сокращен разрыв в образовательных результатах между обучающимися за счет повышения эффективности и качества работы школах с низкими образовательными результатами обучающихся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1900" dirty="0"/>
          </a:p>
          <a:p>
            <a:pPr algn="just"/>
            <a:endParaRPr lang="ru-RU" sz="19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0574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908685"/>
          </a:xfrm>
        </p:spPr>
        <p:txBody>
          <a:bodyPr>
            <a:noAutofit/>
          </a:bodyPr>
          <a:lstStyle/>
          <a:p>
            <a:r>
              <a:rPr lang="ru-RU" sz="2000" b="1" dirty="0"/>
              <a:t>План мероприятий ("дорожная карта")</a:t>
            </a:r>
            <a:br>
              <a:rPr lang="ru-RU" sz="2000" b="1" dirty="0"/>
            </a:br>
            <a:r>
              <a:rPr lang="ru-RU" sz="2000" b="1" dirty="0"/>
              <a:t>"Изменения в отраслях </a:t>
            </a:r>
            <a:r>
              <a:rPr lang="ru-RU" sz="2000" b="1" dirty="0" err="1"/>
              <a:t>социальнои</a:t>
            </a:r>
            <a:r>
              <a:rPr lang="ru-RU" sz="2000" b="1" dirty="0"/>
              <a:t>̆ сферы, направленные на повышение эффективности образования и </a:t>
            </a:r>
            <a:r>
              <a:rPr lang="ru-RU" sz="2000" b="1" dirty="0" smtClean="0"/>
              <a:t>науки» </a:t>
            </a:r>
            <a:r>
              <a:rPr lang="ru-RU" sz="2000" dirty="0" smtClean="0"/>
              <a:t> (2012)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2726267"/>
            <a:ext cx="6196405" cy="2996802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Разработка </a:t>
            </a:r>
            <a:r>
              <a:rPr lang="ru-RU" dirty="0"/>
              <a:t>и </a:t>
            </a:r>
            <a:r>
              <a:rPr lang="ru-RU" dirty="0" smtClean="0"/>
              <a:t>реализация </a:t>
            </a:r>
            <a:r>
              <a:rPr lang="ru-RU" dirty="0"/>
              <a:t>региональных программ поддержки школ, работающих в сложных социальных условиях.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828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Федеральная целевая программа развития образования на 2016-2020 годы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Мероприятие 2.2. Повышение качества образования в школах с низкими результатами обучения и в школах, функционирующих в неблагоприятных социальных условиях, путем реализации региональных проектов и распространение их </a:t>
            </a:r>
            <a:r>
              <a:rPr lang="ru-RU" dirty="0" smtClean="0"/>
              <a:t>результатов</a:t>
            </a:r>
          </a:p>
          <a:p>
            <a:pPr marL="0" indent="0">
              <a:buNone/>
            </a:pPr>
            <a:r>
              <a:rPr lang="ru-RU" dirty="0" smtClean="0"/>
              <a:t>(не менее 20 субъектов РФ)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770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60418"/>
          </a:xfrm>
        </p:spPr>
        <p:txBody>
          <a:bodyPr>
            <a:noAutofit/>
          </a:bodyPr>
          <a:lstStyle/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1016000"/>
            <a:ext cx="7121876" cy="50291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Перечень </a:t>
            </a:r>
            <a:r>
              <a:rPr lang="ru-RU" sz="2000" dirty="0"/>
              <a:t>поручений Президента России </a:t>
            </a:r>
            <a:r>
              <a:rPr lang="ru-RU" sz="2000" dirty="0" err="1"/>
              <a:t>В.В.Путина</a:t>
            </a:r>
            <a:r>
              <a:rPr lang="ru-RU" sz="2000" dirty="0"/>
              <a:t> по итогам заседания Государственного совета по вопросам совершенствования системы общего образования, состоявшегося 23 декабря 2015 </a:t>
            </a:r>
            <a:r>
              <a:rPr lang="ru-RU" sz="2000" dirty="0" smtClean="0"/>
              <a:t>года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Органам </a:t>
            </a:r>
            <a:r>
              <a:rPr lang="ru-RU" sz="2000" dirty="0"/>
              <a:t>исполнительной власти субъектов Российской Федерации совместно с 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 </a:t>
            </a:r>
            <a:r>
              <a:rPr lang="ru-RU" sz="2000" dirty="0" smtClean="0"/>
              <a:t>«</a:t>
            </a:r>
            <a:r>
              <a:rPr lang="ru-RU" sz="2000" i="1" dirty="0"/>
              <a:t>разработать и реализовать комплекс мер, направленных на создание условий для получения качественного общего образования в образовательных организациях со стабильно низкими образовательными результатами».  </a:t>
            </a:r>
          </a:p>
          <a:p>
            <a:pPr algn="just"/>
            <a:endParaRPr lang="ru-RU" sz="1900" i="1" dirty="0"/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22363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Школы с устойчиво низкими учебными результатами результатами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Школы работающие в сложных социальных условиях:</a:t>
            </a:r>
          </a:p>
          <a:p>
            <a:pPr lvl="1"/>
            <a:r>
              <a:rPr lang="ru-RU" dirty="0" smtClean="0"/>
              <a:t>с низким индексом социального благополучия</a:t>
            </a:r>
          </a:p>
          <a:p>
            <a:pPr lvl="1"/>
            <a:r>
              <a:rPr lang="ru-RU" dirty="0" smtClean="0"/>
              <a:t>сельские малокомплектные</a:t>
            </a:r>
          </a:p>
          <a:p>
            <a:pPr lvl="1"/>
            <a:r>
              <a:rPr lang="ru-RU" dirty="0" smtClean="0"/>
              <a:t>расположенные  в труднодоступных районах</a:t>
            </a:r>
          </a:p>
          <a:p>
            <a:pPr lvl="1"/>
            <a:r>
              <a:rPr lang="ru-RU" dirty="0" smtClean="0"/>
              <a:t>Кочевые</a:t>
            </a:r>
          </a:p>
          <a:p>
            <a:pPr lvl="1"/>
            <a:r>
              <a:rPr lang="ru-RU" dirty="0"/>
              <a:t>н</a:t>
            </a:r>
            <a:r>
              <a:rPr lang="ru-RU" dirty="0" smtClean="0"/>
              <a:t>ациональные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64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sz="2400" b="1" dirty="0" smtClean="0">
                <a:cs typeface="Arial" pitchFamily="34" charset="0"/>
              </a:rPr>
              <a:t>Практики преодоления образовательного неравенства – в центре внимания  </a:t>
            </a:r>
            <a:br>
              <a:rPr kumimoji="0" lang="ru-RU" sz="2400" b="1" dirty="0" smtClean="0">
                <a:cs typeface="Arial" pitchFamily="34" charset="0"/>
              </a:rPr>
            </a:br>
            <a:r>
              <a:rPr kumimoji="0" lang="ru-RU" sz="2400" b="1" dirty="0" smtClean="0">
                <a:cs typeface="Arial" pitchFamily="34" charset="0"/>
              </a:rPr>
              <a:t> международных исследований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 </a:t>
            </a:r>
            <a:r>
              <a:rPr lang="en-US" dirty="0"/>
              <a:t>Restoring Opportunity: The Crisis of Inequality and the Challenge for American Education by </a:t>
            </a:r>
            <a:r>
              <a:rPr lang="en-US" dirty="0" smtClean="0"/>
              <a:t>R</a:t>
            </a:r>
            <a:r>
              <a:rPr lang="ru-RU" dirty="0" smtClean="0"/>
              <a:t>.</a:t>
            </a:r>
            <a:r>
              <a:rPr lang="en-US" dirty="0" smtClean="0"/>
              <a:t> G</a:t>
            </a:r>
            <a:r>
              <a:rPr lang="ru-RU" dirty="0" smtClean="0"/>
              <a:t>. </a:t>
            </a:r>
            <a:r>
              <a:rPr lang="en-US" dirty="0" err="1" smtClean="0"/>
              <a:t>Murnane</a:t>
            </a:r>
            <a:r>
              <a:rPr lang="en-US" dirty="0" smtClean="0"/>
              <a:t> and G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en-US" dirty="0"/>
              <a:t>J. </a:t>
            </a:r>
            <a:r>
              <a:rPr lang="en-US" dirty="0" smtClean="0"/>
              <a:t>Duncan</a:t>
            </a:r>
          </a:p>
          <a:p>
            <a:r>
              <a:rPr lang="en-US" b="1" dirty="0" smtClean="0"/>
              <a:t>Excellence </a:t>
            </a:r>
            <a:r>
              <a:rPr lang="en-US" b="1" dirty="0"/>
              <a:t>Through Equity: Five Principles of Courageous Leadership to Guide Achievement for </a:t>
            </a:r>
            <a:r>
              <a:rPr lang="en-US" b="1" dirty="0" smtClean="0"/>
              <a:t>Every Student </a:t>
            </a:r>
            <a:r>
              <a:rPr lang="en-US" b="1" dirty="0"/>
              <a:t>by </a:t>
            </a:r>
            <a:r>
              <a:rPr lang="en-US" b="1" dirty="0">
                <a:hlinkClick r:id="rId2"/>
              </a:rPr>
              <a:t>Alan M. Blankstein, </a:t>
            </a:r>
            <a:r>
              <a:rPr lang="en-US" b="1" dirty="0"/>
              <a:t>Pedro </a:t>
            </a:r>
            <a:r>
              <a:rPr lang="en-US" b="1" dirty="0" err="1"/>
              <a:t>Noguera</a:t>
            </a:r>
            <a:endParaRPr lang="ru-RU" b="1" dirty="0"/>
          </a:p>
          <a:p>
            <a:pPr lvl="0"/>
            <a:r>
              <a:rPr lang="en-US" b="1" dirty="0" err="1"/>
              <a:t>Elwick</a:t>
            </a:r>
            <a:r>
              <a:rPr lang="en-US" b="1" dirty="0"/>
              <a:t> A., </a:t>
            </a:r>
            <a:r>
              <a:rPr lang="en-US" b="1" dirty="0" err="1"/>
              <a:t>McAleavy</a:t>
            </a:r>
            <a:r>
              <a:rPr lang="en-US" b="1" dirty="0"/>
              <a:t> T. Interesting cities: five approaches to urban school reform. </a:t>
            </a:r>
            <a:r>
              <a:rPr lang="en-US" b="1" dirty="0" err="1"/>
              <a:t>CfBT</a:t>
            </a:r>
            <a:r>
              <a:rPr lang="en-US" b="1" dirty="0"/>
              <a:t> </a:t>
            </a:r>
            <a:r>
              <a:rPr lang="en-US" dirty="0"/>
              <a:t>education trust, 2015</a:t>
            </a:r>
            <a:endParaRPr lang="ru-RU" dirty="0"/>
          </a:p>
          <a:p>
            <a:r>
              <a:rPr lang="en-US" dirty="0" err="1"/>
              <a:t>Fullan</a:t>
            </a:r>
            <a:r>
              <a:rPr lang="en-US" dirty="0"/>
              <a:t> M., Boyle A. Big City School Reforms. Lessons from New York, Toronto and London. New York. Teachers College Press, 2014</a:t>
            </a:r>
            <a:endParaRPr lang="ru-RU" dirty="0"/>
          </a:p>
          <a:p>
            <a:pPr lvl="0"/>
            <a:endParaRPr lang="ru-RU" dirty="0"/>
          </a:p>
          <a:p>
            <a:endParaRPr lang="ru-RU" dirty="0" smtClean="0"/>
          </a:p>
          <a:p>
            <a:endParaRPr lang="en-US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9481" name="Picture 4" descr="http://www.hse.ru/data/2012/12/22/1303607557/7logo_%D1%81_hse_cmy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130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2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032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Выбор подходов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512345"/>
              </p:ext>
            </p:extLst>
          </p:nvPr>
        </p:nvGraphicFramePr>
        <p:xfrm>
          <a:off x="931332" y="1582477"/>
          <a:ext cx="7535336" cy="4435465"/>
        </p:xfrm>
        <a:graphic>
          <a:graphicData uri="http://schemas.openxmlformats.org/drawingml/2006/table">
            <a:tbl>
              <a:tblPr/>
              <a:tblGrid>
                <a:gridCol w="3767668"/>
                <a:gridCol w="3767668"/>
              </a:tblGrid>
              <a:tr h="334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Тип воздействия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Результаты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85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Поддержка только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школ с низкими результатами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Реагируем постфактум, не   устраняем причин риска, стимулируем пассивную позицию неэффективной школы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4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Поддержка всех школ, работающих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в сложных условиях (в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т.ч.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с низкими результатами)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Сокращаем возможности риска, осуществляем превентивные шаги, не имеем ресурсов для экстренных мер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432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Поддержка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части школ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работающих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в сложных условиях, и  школ с низкими результатами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Сокращаем возможности риска, осуществляем превентивные шаги, имеем ресурсы для экстренных мер, гарантируем «вознаграждение» за эффективную работу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886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Инструменты идентификации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контекстуализации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(Индекс социального неблагополучия) </a:t>
            </a:r>
          </a:p>
          <a:p>
            <a:r>
              <a:rPr lang="ru-RU" dirty="0" smtClean="0"/>
              <a:t>Методика оценки эффективности </a:t>
            </a:r>
          </a:p>
          <a:p>
            <a:r>
              <a:rPr lang="ru-RU" dirty="0" smtClean="0"/>
              <a:t>Углубленная диагностика (экспресс</a:t>
            </a:r>
            <a:r>
              <a:rPr lang="ru-RU" dirty="0"/>
              <a:t>-</a:t>
            </a:r>
            <a:r>
              <a:rPr lang="ru-RU" dirty="0" smtClean="0"/>
              <a:t>инспекция, включая самооценку)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49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762000" y="275169"/>
            <a:ext cx="7924800" cy="537632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r>
              <a:rPr lang="ru-RU" altLang="ru-RU" sz="2400" b="1" dirty="0" err="1" smtClean="0"/>
              <a:t>Контекстуализация</a:t>
            </a:r>
            <a:r>
              <a:rPr lang="ru-RU" altLang="ru-RU" sz="2400" b="1" dirty="0" smtClean="0"/>
              <a:t> </a:t>
            </a:r>
            <a:r>
              <a:rPr lang="ru-RU" altLang="ru-RU" sz="2400" b="1" dirty="0" smtClean="0">
                <a:solidFill>
                  <a:srgbClr val="FFFFFF"/>
                </a:solidFill>
                <a:latin typeface="Myriad Pro"/>
              </a:rPr>
              <a:t>Ч</a:t>
            </a:r>
            <a:r>
              <a:rPr lang="ru-RU" altLang="ru-RU" b="1" dirty="0" smtClean="0">
                <a:solidFill>
                  <a:srgbClr val="FFFFFF"/>
                </a:solidFill>
                <a:latin typeface="Myriad Pro"/>
              </a:rPr>
              <a:t>ИЛИ</a:t>
            </a:r>
            <a:endParaRPr lang="ru-RU" alt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04800" y="1524000"/>
            <a:ext cx="4192588" cy="8382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b">
            <a:normAutofit fontScale="62500" lnSpcReduction="20000"/>
          </a:bodyPr>
          <a:lstStyle/>
          <a:p>
            <a:pPr marL="0" indent="0" defTabSz="457200">
              <a:buFont typeface="Arial" pitchFamily="34" charset="0"/>
              <a:buNone/>
              <a:defRPr/>
            </a:pPr>
            <a:endParaRPr lang="ru-RU" sz="1400" b="1" dirty="0" smtClean="0">
              <a:latin typeface="Arial" pitchFamily="34" charset="0"/>
            </a:endParaRPr>
          </a:p>
          <a:p>
            <a:pPr marL="0" indent="0" defTabSz="457200">
              <a:buFont typeface="Arial" pitchFamily="34" charset="0"/>
              <a:buNone/>
              <a:defRPr/>
            </a:pPr>
            <a:endParaRPr lang="ru-RU" sz="1400" b="1" dirty="0" smtClean="0"/>
          </a:p>
          <a:p>
            <a:pPr marL="0" indent="0" defTabSz="457200">
              <a:buFont typeface="Arial" pitchFamily="34" charset="0"/>
              <a:buNone/>
              <a:defRPr/>
            </a:pPr>
            <a:endParaRPr lang="ru-RU" sz="1400" b="1" dirty="0" smtClean="0"/>
          </a:p>
          <a:p>
            <a:pPr marL="0" indent="0" defTabSz="457200">
              <a:buFont typeface="Arial" pitchFamily="34" charset="0"/>
              <a:buNone/>
              <a:defRPr/>
            </a:pPr>
            <a:r>
              <a:rPr lang="ru-RU" sz="1400" b="1" dirty="0" smtClean="0">
                <a:solidFill>
                  <a:schemeClr val="tx2"/>
                </a:solidFill>
              </a:rPr>
              <a:t>Основания для выделения  групп: территория, тип школы, агрегированный СЭС учеников (годы обучения матери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</a:rPr>
              <a:t>и отца, доходы семьи)</a:t>
            </a:r>
          </a:p>
        </p:txBody>
      </p:sp>
      <p:sp>
        <p:nvSpPr>
          <p:cNvPr id="31748" name="Содержимое 5"/>
          <p:cNvSpPr>
            <a:spLocks noGrp="1"/>
          </p:cNvSpPr>
          <p:nvPr>
            <p:ph sz="half" idx="4294967295"/>
          </p:nvPr>
        </p:nvSpPr>
        <p:spPr>
          <a:xfrm>
            <a:off x="457200" y="2438401"/>
            <a:ext cx="4040188" cy="39518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Школы разделены на 5 социально-экономических кластеров </a:t>
            </a:r>
          </a:p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Внутри каждой группы определяются 4 уровня достижений – от отстающих до наиболее успешных. </a:t>
            </a:r>
          </a:p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Средние результаты школы сравниваются со средними в её группе и средними по стране.</a:t>
            </a:r>
          </a:p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Школа оценивается по эффективности в своей  группе. </a:t>
            </a:r>
          </a:p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Оценивается не только итоговый результат, но и динамика в сравнении с прошлым годом.</a:t>
            </a:r>
          </a:p>
          <a:p>
            <a:endParaRPr lang="ru-RU" altLang="ru-RU" sz="1600" dirty="0" smtClean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4572000" y="1524000"/>
            <a:ext cx="4114800" cy="9906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b"/>
          <a:lstStyle/>
          <a:p>
            <a:pPr marL="0" indent="0" defTabSz="457200">
              <a:buFont typeface="Arial" pitchFamily="34" charset="0"/>
              <a:buNone/>
              <a:defRPr/>
            </a:pPr>
            <a:r>
              <a:rPr lang="ru-RU" sz="1400" b="1" smtClean="0">
                <a:solidFill>
                  <a:schemeClr val="tx2"/>
                </a:solidFill>
              </a:rPr>
              <a:t>Основания для расчёта индекса: С-Э и Обр. статус родителей, территориальная удаленность, доля аборигенов, доля с неродным языком </a:t>
            </a:r>
          </a:p>
        </p:txBody>
      </p:sp>
      <p:sp>
        <p:nvSpPr>
          <p:cNvPr id="31750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4648201" y="2667001"/>
            <a:ext cx="4041775" cy="39518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При анализе результатов школ школы группируются так, чтобы сравнивались достижения школ с близкими характеристиками («статистически похожие»).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ru-RU" altLang="ru-RU" sz="1600" dirty="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600" dirty="0" smtClean="0">
                <a:latin typeface="Arial" pitchFamily="34" charset="0"/>
              </a:rPr>
              <a:t>Основание для сравнения - </a:t>
            </a:r>
            <a:r>
              <a:rPr lang="ru-RU" altLang="ko-KR" sz="1600" dirty="0" smtClean="0">
                <a:latin typeface="Arial" pitchFamily="34" charset="0"/>
              </a:rPr>
              <a:t>Индекс местных социально-образовательных условий (</a:t>
            </a:r>
            <a:r>
              <a:rPr lang="ru-RU" altLang="ko-KR" sz="1600" dirty="0" err="1" smtClean="0">
                <a:latin typeface="Arial" pitchFamily="34" charset="0"/>
              </a:rPr>
              <a:t>Index</a:t>
            </a:r>
            <a:r>
              <a:rPr lang="ru-RU" altLang="ko-KR" sz="1600" dirty="0" smtClean="0">
                <a:latin typeface="Arial" pitchFamily="34" charset="0"/>
              </a:rPr>
              <a:t> of </a:t>
            </a:r>
            <a:r>
              <a:rPr lang="ru-RU" altLang="ko-KR" sz="1600" dirty="0" err="1" smtClean="0">
                <a:latin typeface="Arial" pitchFamily="34" charset="0"/>
              </a:rPr>
              <a:t>Community</a:t>
            </a:r>
            <a:r>
              <a:rPr lang="ru-RU" altLang="ko-KR" sz="1600" dirty="0" smtClean="0">
                <a:latin typeface="Arial" pitchFamily="34" charset="0"/>
              </a:rPr>
              <a:t> </a:t>
            </a:r>
            <a:r>
              <a:rPr lang="ru-RU" altLang="ko-KR" sz="1600" dirty="0" err="1" smtClean="0">
                <a:latin typeface="Arial" pitchFamily="34" charset="0"/>
              </a:rPr>
              <a:t>Socio-Educational</a:t>
            </a:r>
            <a:r>
              <a:rPr lang="ru-RU" altLang="ko-KR" sz="1600" dirty="0" smtClean="0">
                <a:latin typeface="Arial" pitchFamily="34" charset="0"/>
              </a:rPr>
              <a:t> </a:t>
            </a:r>
            <a:r>
              <a:rPr lang="ru-RU" altLang="ko-KR" sz="1600" dirty="0" err="1" smtClean="0">
                <a:latin typeface="Arial" pitchFamily="34" charset="0"/>
              </a:rPr>
              <a:t>Advantage</a:t>
            </a:r>
            <a:r>
              <a:rPr lang="ru-RU" altLang="ko-KR" sz="1600" dirty="0" smtClean="0">
                <a:latin typeface="Arial" pitchFamily="34" charset="0"/>
              </a:rPr>
              <a:t> , ICSEA ).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ru-RU" altLang="ko-KR" sz="1600" dirty="0" smtClean="0">
              <a:latin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ko-KR" sz="1600" dirty="0" smtClean="0">
                <a:latin typeface="Arial" pitchFamily="34" charset="0"/>
              </a:rPr>
              <a:t>Определяется место школы в ряду  школ с близким ICSEA.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95400" y="1066800"/>
            <a:ext cx="2438400" cy="304800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cs typeface="Arial" pitchFamily="34" charset="0"/>
              </a:rPr>
              <a:t>Чили</a:t>
            </a:r>
            <a:r>
              <a:rPr lang="ru-RU" dirty="0">
                <a:solidFill>
                  <a:schemeClr val="tx2"/>
                </a:solidFill>
                <a:cs typeface="Arial" pitchFamily="34" charset="0"/>
              </a:rPr>
              <a:t> (кластеры)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57800" y="1143000"/>
            <a:ext cx="2438400" cy="304800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tx2"/>
                </a:solidFill>
                <a:cs typeface="Arial" pitchFamily="34" charset="0"/>
              </a:rPr>
              <a:t>Австралия</a:t>
            </a:r>
            <a:r>
              <a:rPr lang="ru-RU">
                <a:solidFill>
                  <a:schemeClr val="tx2"/>
                </a:solidFill>
                <a:cs typeface="Arial" pitchFamily="34" charset="0"/>
              </a:rPr>
              <a:t> (индексы)</a:t>
            </a:r>
          </a:p>
        </p:txBody>
      </p:sp>
    </p:spTree>
    <p:extLst>
      <p:ext uri="{BB962C8B-B14F-4D97-AF65-F5344CB8AC3E}">
        <p14:creationId xmlns:p14="http://schemas.microsoft.com/office/powerpoint/2010/main" val="3515723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1" y="3189742"/>
            <a:ext cx="764241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2"/>
                </a:solidFill>
              </a:rPr>
              <a:t>Контекстуализация образовательных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1770224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/>
                </a:solidFill>
              </a:rPr>
              <a:t>Индекс социального благополучия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612648" y="1744216"/>
            <a:ext cx="7616952" cy="3845024"/>
          </a:xfrm>
        </p:spPr>
        <p:txBody>
          <a:bodyPr>
            <a:normAutofit lnSpcReduction="10000"/>
          </a:bodyPr>
          <a:lstStyle/>
          <a:p>
            <a:pPr algn="just"/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algn="just"/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>
                <a:solidFill>
                  <a:srgbClr val="000000"/>
                </a:solidFill>
              </a:rPr>
              <a:t>ИСБШ = 70 + </a:t>
            </a:r>
            <a:r>
              <a:rPr lang="en-GB" sz="2800" dirty="0">
                <a:solidFill>
                  <a:srgbClr val="000000"/>
                </a:solidFill>
              </a:rPr>
              <a:t>30</a:t>
            </a:r>
            <a:r>
              <a:rPr lang="ru-RU" sz="2800" dirty="0">
                <a:solidFill>
                  <a:srgbClr val="000000"/>
                </a:solidFill>
              </a:rPr>
              <a:t>%*«доля учащихся из семей, в которых один или оба родителя имеют высшее образование» - </a:t>
            </a:r>
            <a:r>
              <a:rPr lang="en-GB" sz="2800" dirty="0">
                <a:solidFill>
                  <a:srgbClr val="000000"/>
                </a:solidFill>
              </a:rPr>
              <a:t>30</a:t>
            </a:r>
            <a:r>
              <a:rPr lang="ru-RU" sz="2800" dirty="0">
                <a:solidFill>
                  <a:srgbClr val="000000"/>
                </a:solidFill>
              </a:rPr>
              <a:t>%*«доля учащихся из семей, где один или оба родителей являются безработными» - 40%*«доля детей с </a:t>
            </a:r>
            <a:r>
              <a:rPr lang="ru-RU" sz="2800" dirty="0" err="1">
                <a:solidFill>
                  <a:srgbClr val="000000"/>
                </a:solidFill>
              </a:rPr>
              <a:t>девиантным</a:t>
            </a:r>
            <a:r>
              <a:rPr lang="ru-RU" sz="2800" dirty="0">
                <a:solidFill>
                  <a:srgbClr val="000000"/>
                </a:solidFill>
              </a:rPr>
              <a:t> поведением» </a:t>
            </a:r>
            <a:endParaRPr lang="ru-RU" sz="2800" b="1" dirty="0">
              <a:solidFill>
                <a:srgbClr val="000000"/>
              </a:solidFill>
            </a:endParaRPr>
          </a:p>
          <a:p>
            <a:pPr algn="just"/>
            <a:endParaRPr lang="ru-RU" sz="3800" dirty="0">
              <a:solidFill>
                <a:srgbClr val="000000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414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701800"/>
            <a:ext cx="4762500" cy="508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7517"/>
            <a:ext cx="9158288" cy="157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3200" smtClean="0">
                <a:solidFill>
                  <a:schemeClr val="bg1"/>
                </a:solidFill>
              </a:rPr>
              <a:t>Пример использования ИСБШ для выявления</a:t>
            </a:r>
            <a:br>
              <a:rPr lang="ru-RU" altLang="ru-RU" sz="3200" smtClean="0">
                <a:solidFill>
                  <a:schemeClr val="bg1"/>
                </a:solidFill>
              </a:rPr>
            </a:br>
            <a:r>
              <a:rPr lang="ru-RU" altLang="ru-RU" sz="3200" smtClean="0">
                <a:solidFill>
                  <a:schemeClr val="bg1"/>
                </a:solidFill>
              </a:rPr>
              <a:t>потенциально «слабых» и «сильных» школ</a:t>
            </a:r>
          </a:p>
        </p:txBody>
      </p:sp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5003800" y="1797051"/>
            <a:ext cx="3960813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Школы, существенно выпадающие из центральной области, представляют интерес:</a:t>
            </a:r>
          </a:p>
          <a:p>
            <a:pPr eaLnBrk="1" hangingPunct="1"/>
            <a:endParaRPr lang="ru-RU" altLang="ru-RU" sz="1400" dirty="0"/>
          </a:p>
          <a:p>
            <a:pPr eaLnBrk="1" hangingPunct="1"/>
            <a:r>
              <a:rPr lang="ru-RU" altLang="ru-RU" sz="1400" b="1" dirty="0"/>
              <a:t>Левый-нижний квадрант: </a:t>
            </a:r>
            <a:r>
              <a:rPr lang="ru-RU" altLang="ru-RU" sz="1400" dirty="0"/>
              <a:t>школы, демонстрирующие </a:t>
            </a:r>
            <a:r>
              <a:rPr lang="ru-RU" altLang="ru-RU" sz="1400" b="1" dirty="0">
                <a:solidFill>
                  <a:srgbClr val="FF0000"/>
                </a:solidFill>
              </a:rPr>
              <a:t>низкие результаты </a:t>
            </a:r>
            <a:r>
              <a:rPr lang="ru-RU" altLang="ru-RU" sz="1400" dirty="0"/>
              <a:t>(недостаточные для своей группы)</a:t>
            </a:r>
          </a:p>
          <a:p>
            <a:pPr eaLnBrk="1" hangingPunct="1"/>
            <a:endParaRPr lang="ru-RU" altLang="ru-RU" sz="1400" dirty="0"/>
          </a:p>
          <a:p>
            <a:pPr eaLnBrk="1" hangingPunct="1"/>
            <a:r>
              <a:rPr lang="ru-RU" altLang="ru-RU" sz="1400" b="1" dirty="0"/>
              <a:t>Правый-верхний квадрант: </a:t>
            </a:r>
            <a:r>
              <a:rPr lang="ru-RU" altLang="ru-RU" sz="1400" dirty="0"/>
              <a:t>школы, демонстрирующие </a:t>
            </a:r>
            <a:r>
              <a:rPr lang="ru-RU" altLang="ru-RU" sz="1400" b="1" dirty="0">
                <a:solidFill>
                  <a:srgbClr val="00B050"/>
                </a:solidFill>
              </a:rPr>
              <a:t>высокие результаты </a:t>
            </a:r>
            <a:r>
              <a:rPr lang="ru-RU" altLang="ru-RU" sz="1400" dirty="0"/>
              <a:t>(опережающие в своей группе)</a:t>
            </a:r>
          </a:p>
          <a:p>
            <a:pPr eaLnBrk="1" hangingPunct="1"/>
            <a:endParaRPr lang="ru-RU" altLang="ru-RU" sz="1400" dirty="0"/>
          </a:p>
          <a:p>
            <a:pPr eaLnBrk="1" hangingPunct="1"/>
            <a:r>
              <a:rPr lang="ru-RU" altLang="ru-RU" sz="1400" b="1" dirty="0"/>
              <a:t>На стыке верхних квадрантов: </a:t>
            </a:r>
            <a:r>
              <a:rPr lang="ru-RU" altLang="ru-RU" sz="1400" dirty="0" err="1"/>
              <a:t>смешаный</a:t>
            </a:r>
            <a:r>
              <a:rPr lang="ru-RU" altLang="ru-RU" sz="1400" dirty="0"/>
              <a:t> случай – </a:t>
            </a:r>
            <a:r>
              <a:rPr lang="ru-RU" altLang="ru-RU" sz="1400" b="1" dirty="0">
                <a:solidFill>
                  <a:srgbClr val="92D050"/>
                </a:solidFill>
              </a:rPr>
              <a:t>неустойчивое опережение</a:t>
            </a:r>
          </a:p>
        </p:txBody>
      </p:sp>
      <p:sp>
        <p:nvSpPr>
          <p:cNvPr id="10" name="Овал 9"/>
          <p:cNvSpPr/>
          <p:nvPr/>
        </p:nvSpPr>
        <p:spPr>
          <a:xfrm rot="3478543">
            <a:off x="2118519" y="3372116"/>
            <a:ext cx="1460500" cy="136683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55651" y="4432300"/>
            <a:ext cx="1139825" cy="110913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48039" y="2129367"/>
            <a:ext cx="1216025" cy="1181100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165351" y="2116667"/>
            <a:ext cx="1038225" cy="1009651"/>
          </a:xfrm>
          <a:prstGeom prst="ellipse">
            <a:avLst/>
          </a:prstGeom>
          <a:noFill/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04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Эффективность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школьной эффективности (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Research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Edmonds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Mortimore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Hargreaves)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Школы, достигающих успехов сверх ожиданий (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performing beyond expectation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3792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82495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Оценка эффективности </a:t>
            </a:r>
            <a:endParaRPr lang="en-GB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5332" y="2359913"/>
            <a:ext cx="2087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ЕГЭ по 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математике, 2013 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год</a:t>
            </a:r>
            <a:endParaRPr lang="en-GB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50604"/>
              </p:ext>
            </p:extLst>
          </p:nvPr>
        </p:nvGraphicFramePr>
        <p:xfrm>
          <a:off x="324000" y="6264000"/>
          <a:ext cx="8640000" cy="4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4320000"/>
              </a:tblGrid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Эффективная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школа (средний балл ЕГЭ превышает границы предсказанного интервала)</a:t>
                      </a:r>
                      <a:endParaRPr lang="ru-RU" sz="11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Не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справляющаяся школа (средний балл ЕГЭ ниже границ предсказанного интервала)</a:t>
                      </a:r>
                      <a:endParaRPr lang="ru-RU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160825442"/>
              </p:ext>
            </p:extLst>
          </p:nvPr>
        </p:nvGraphicFramePr>
        <p:xfrm>
          <a:off x="129158" y="1794933"/>
          <a:ext cx="8907338" cy="444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89D36B3D-EFD3-47A2-82AF-07B5235D984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6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Школы  с </a:t>
            </a:r>
            <a:r>
              <a:rPr lang="ru-RU" sz="3400" dirty="0"/>
              <a:t>устойчиво низкими результатами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Фокус</a:t>
            </a:r>
            <a:r>
              <a:rPr lang="ru-RU" dirty="0" smtClean="0"/>
              <a:t>: образовательная политика, учебный процесс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Практический акцент</a:t>
            </a:r>
            <a:r>
              <a:rPr lang="ru-RU" dirty="0" smtClean="0"/>
              <a:t>: расширение </a:t>
            </a:r>
            <a:r>
              <a:rPr lang="ru-RU" dirty="0"/>
              <a:t>профессиональных компетенций </a:t>
            </a:r>
            <a:r>
              <a:rPr lang="ru-RU" dirty="0" smtClean="0"/>
              <a:t>педагогов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мыслительных навыков высокого порядка, в том числе, критического </a:t>
            </a:r>
            <a:r>
              <a:rPr lang="ru-RU" dirty="0" smtClean="0"/>
              <a:t>мышления,</a:t>
            </a:r>
            <a:endParaRPr lang="ru-RU" dirty="0"/>
          </a:p>
          <a:p>
            <a:r>
              <a:rPr lang="ru-RU" dirty="0" smtClean="0"/>
              <a:t>преподавание </a:t>
            </a:r>
            <a:r>
              <a:rPr lang="ru-RU" dirty="0"/>
              <a:t>в классах с высокой степенью дифференциации.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5880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57218"/>
          </a:xfrm>
        </p:spPr>
        <p:txBody>
          <a:bodyPr/>
          <a:lstStyle/>
          <a:p>
            <a:r>
              <a:rPr lang="ru-RU" sz="3200" b="1" dirty="0" smtClean="0"/>
              <a:t>Стратегии помощи</a:t>
            </a:r>
            <a:endParaRPr lang="ru-RU" sz="32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668683"/>
              </p:ext>
            </p:extLst>
          </p:nvPr>
        </p:nvGraphicFramePr>
        <p:xfrm>
          <a:off x="728132" y="1574802"/>
          <a:ext cx="7958668" cy="5333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9334"/>
                <a:gridCol w="3979334"/>
              </a:tblGrid>
              <a:tr h="561357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Реорганизация</a:t>
                      </a: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 / Трансформация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lvl="0" indent="0" algn="ctr" defTabSz="914400" fontAlgn="base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Поддержка</a:t>
                      </a:r>
                    </a:p>
                  </a:txBody>
                  <a:tcPr marT="45727" marB="45727"/>
                </a:tc>
              </a:tr>
              <a:tr h="451079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200" dirty="0" smtClean="0"/>
                        <a:t>закрытие школы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200" dirty="0" smtClean="0"/>
                        <a:t>присоединение школы к сильной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200" dirty="0" smtClean="0"/>
                        <a:t>замена  директора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200" dirty="0" smtClean="0"/>
                        <a:t>замена до 50% педагогического коллектива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200" dirty="0" smtClean="0"/>
                        <a:t>передача школы под</a:t>
                      </a:r>
                      <a:r>
                        <a:rPr lang="ru-RU" sz="2200" baseline="0" dirty="0" smtClean="0"/>
                        <a:t> внешнее управление</a:t>
                      </a:r>
                      <a:endParaRPr lang="ru-RU" sz="2200" dirty="0" smtClean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sz="2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межшкольного партнерства: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слабых школ сильными и активными, включающая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интенсивныи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обмен опытом, трансляцию лучших практик и тесное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взаимодействие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директоров </a:t>
                      </a:r>
                      <a:endParaRPr lang="ru-RU" sz="18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8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dirty="0" smtClean="0"/>
                        <a:t>осуществление школой глубоких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внутренних изменений  (на основе обязательств) при оказании  внешней ресурсной, экспертной и консалтинговой поддержки с контролем за результатами </a:t>
                      </a:r>
                    </a:p>
                  </a:txBody>
                  <a:tcPr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99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выравнивания шансов: адресаты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ru-RU" dirty="0"/>
              <a:t>У</a:t>
            </a:r>
            <a:r>
              <a:rPr lang="ru-RU" dirty="0" smtClean="0"/>
              <a:t>язвимые группы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ru-RU" dirty="0" err="1" smtClean="0"/>
              <a:t>Депривированные</a:t>
            </a:r>
            <a:r>
              <a:rPr lang="ru-RU" dirty="0" smtClean="0"/>
              <a:t> территории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Школы (с низкими результатами, в сложных условиях)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Задачи и элементы программ поддержки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5024" y="2119257"/>
            <a:ext cx="6965244" cy="3603812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Развитие </a:t>
            </a:r>
            <a:r>
              <a:rPr lang="ru-RU" sz="2000" dirty="0" err="1" smtClean="0"/>
              <a:t>внутришкольной</a:t>
            </a:r>
            <a:r>
              <a:rPr lang="ru-RU" sz="2000" dirty="0" smtClean="0"/>
              <a:t> системы оценки качества  образования</a:t>
            </a:r>
          </a:p>
          <a:p>
            <a:r>
              <a:rPr lang="ru-RU" sz="2000" dirty="0" smtClean="0"/>
              <a:t>Бесплатное дополнительное образование по предметам школьной программы и за ее рамками </a:t>
            </a:r>
          </a:p>
          <a:p>
            <a:r>
              <a:rPr lang="ru-RU" sz="2000" dirty="0" smtClean="0"/>
              <a:t>Работа с семьями </a:t>
            </a:r>
          </a:p>
          <a:p>
            <a:r>
              <a:rPr lang="ru-RU" sz="2000" dirty="0" smtClean="0"/>
              <a:t>Мониторинг прогресса и подотчетность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16157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dirty="0" smtClean="0"/>
              <a:t>Школы  в сложных социальных условиях  </a:t>
            </a:r>
            <a:endParaRPr lang="ru-RU" sz="3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Фокус: </a:t>
            </a:r>
            <a:r>
              <a:rPr lang="ru-RU" dirty="0" smtClean="0"/>
              <a:t>контингент, окружение, ресурсы</a:t>
            </a:r>
          </a:p>
          <a:p>
            <a:pPr marL="0" indent="0">
              <a:buNone/>
            </a:pPr>
            <a:r>
              <a:rPr lang="ru-RU" b="1" dirty="0" smtClean="0"/>
              <a:t>Практический акцент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трансляция педагогических </a:t>
            </a:r>
            <a:r>
              <a:rPr lang="ru-RU" dirty="0"/>
              <a:t>технологий, необходимых для работы с наиболее сложными категориями учащихся: дети с  ОВЗ, дети с  </a:t>
            </a:r>
            <a:r>
              <a:rPr lang="ru-RU" dirty="0" err="1"/>
              <a:t>девиантным</a:t>
            </a:r>
            <a:r>
              <a:rPr lang="ru-RU" dirty="0"/>
              <a:t> поведением, дети, воспитанные в иной языковой  и культурной  </a:t>
            </a:r>
            <a:r>
              <a:rPr lang="ru-RU" dirty="0" smtClean="0"/>
              <a:t>среде;</a:t>
            </a:r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ривлечение профильных педагогических кадров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096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Механизмы поддержки</a:t>
            </a:r>
            <a:br>
              <a:rPr lang="ru-RU" sz="3200" dirty="0" smtClean="0"/>
            </a:br>
            <a:r>
              <a:rPr lang="ru-RU" sz="3200" dirty="0" smtClean="0"/>
              <a:t>(региональные практики)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Гранты школам (реципиентам, донорам, парам): Ярославская, Московская, Тамбовская область</a:t>
            </a:r>
          </a:p>
          <a:p>
            <a:r>
              <a:rPr lang="ru-RU" dirty="0" smtClean="0"/>
              <a:t>Межшкольное </a:t>
            </a:r>
            <a:r>
              <a:rPr lang="ru-RU" dirty="0"/>
              <a:t>партнерство </a:t>
            </a:r>
            <a:r>
              <a:rPr lang="ru-RU" dirty="0" smtClean="0"/>
              <a:t>(с аналогичными школами – Ярославская область, р. Карелия; с сильными школами - Тамбовская область, ХМАО)</a:t>
            </a:r>
            <a:endParaRPr lang="ru-RU" dirty="0"/>
          </a:p>
          <a:p>
            <a:r>
              <a:rPr lang="ru-RU" dirty="0"/>
              <a:t>Партнерство с </a:t>
            </a:r>
            <a:r>
              <a:rPr lang="ru-RU" dirty="0" smtClean="0"/>
              <a:t>университетами  (Москва, </a:t>
            </a:r>
            <a:r>
              <a:rPr lang="ru-RU" dirty="0" err="1" smtClean="0"/>
              <a:t>Некрасовка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Привлечение молодых педагогов («Учитель для России», Московская область)</a:t>
            </a:r>
          </a:p>
          <a:p>
            <a:r>
              <a:rPr lang="ru-RU" dirty="0" smtClean="0"/>
              <a:t>Программы </a:t>
            </a:r>
            <a:r>
              <a:rPr lang="ru-RU" dirty="0"/>
              <a:t>профессионального развития для директоров и учителей </a:t>
            </a:r>
            <a:endParaRPr lang="ru-RU" dirty="0" smtClean="0"/>
          </a:p>
          <a:p>
            <a:r>
              <a:rPr lang="ru-RU" dirty="0" smtClean="0"/>
              <a:t>Использование ресурсов социокультурной среды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1218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916772"/>
            <a:ext cx="6965245" cy="1202485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Межрегиональный проект</a:t>
            </a:r>
            <a:br>
              <a:rPr lang="ru-RU" sz="2400" dirty="0" smtClean="0"/>
            </a:br>
            <a:r>
              <a:rPr lang="ru-RU" sz="2400" dirty="0" smtClean="0"/>
              <a:t> ЦСЭРШ </a:t>
            </a:r>
            <a:r>
              <a:rPr lang="ru-RU" sz="2400" dirty="0" err="1" smtClean="0"/>
              <a:t>Инобра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«Сеть школ, работающих в сложных контекстах» (2010-2015)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2353733"/>
            <a:ext cx="6196405" cy="33693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11 школ в 3-х </a:t>
            </a:r>
            <a:r>
              <a:rPr lang="ru-RU" dirty="0" err="1" smtClean="0"/>
              <a:t>пилотных</a:t>
            </a:r>
            <a:r>
              <a:rPr lang="ru-RU" dirty="0" smtClean="0"/>
              <a:t>  регионах </a:t>
            </a:r>
          </a:p>
          <a:p>
            <a:r>
              <a:rPr lang="ru-RU" dirty="0" smtClean="0"/>
              <a:t>5 регионов – «ассоциированные члены» </a:t>
            </a:r>
          </a:p>
          <a:p>
            <a:r>
              <a:rPr lang="ru-RU" dirty="0" smtClean="0"/>
              <a:t>Межрегиональные семинары </a:t>
            </a:r>
          </a:p>
          <a:p>
            <a:r>
              <a:rPr lang="ru-RU" dirty="0" smtClean="0"/>
              <a:t>Летняя школа</a:t>
            </a:r>
          </a:p>
          <a:p>
            <a:r>
              <a:rPr lang="ru-RU" dirty="0" smtClean="0"/>
              <a:t>Сайт с методическим ресурсами и практиками </a:t>
            </a:r>
          </a:p>
          <a:p>
            <a:r>
              <a:rPr lang="ru-RU" dirty="0" smtClean="0"/>
              <a:t>Курс повышения квалификации</a:t>
            </a:r>
          </a:p>
          <a:p>
            <a:r>
              <a:rPr lang="ru-RU" dirty="0" smtClean="0"/>
              <a:t>Пособия</a:t>
            </a:r>
          </a:p>
          <a:p>
            <a:r>
              <a:rPr lang="ru-RU" dirty="0" smtClean="0"/>
              <a:t>Единые инструменты мониторинга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50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в отношении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Отказ от трекинга,  специализации </a:t>
            </a:r>
          </a:p>
          <a:p>
            <a:r>
              <a:rPr lang="ru-RU" dirty="0" smtClean="0"/>
              <a:t>Запрет на селекцию и дифференциацию классов по способностям</a:t>
            </a:r>
          </a:p>
          <a:p>
            <a:r>
              <a:rPr lang="ru-RU" dirty="0" smtClean="0"/>
              <a:t>Ограничения свободного выбора школ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67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в отношении уязвимых групп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Выравнивание стартовых возможностей </a:t>
            </a:r>
          </a:p>
          <a:p>
            <a:r>
              <a:rPr lang="ru-RU" dirty="0"/>
              <a:t>Выравнивание условий (процесса) </a:t>
            </a:r>
          </a:p>
          <a:p>
            <a:r>
              <a:rPr lang="ru-RU" dirty="0" smtClean="0"/>
              <a:t>Преодоление барьеров и тупиков в траекториях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в отношении уязвимых групп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Предоставление услуг дошкольного образования  малообеспеченным семьям (Великобритания, США)</a:t>
            </a:r>
          </a:p>
          <a:p>
            <a:r>
              <a:rPr lang="ru-RU" dirty="0" smtClean="0"/>
              <a:t>Бесплатные программы </a:t>
            </a:r>
            <a:r>
              <a:rPr lang="ru-RU" dirty="0" err="1" smtClean="0"/>
              <a:t>предначального</a:t>
            </a:r>
            <a:r>
              <a:rPr lang="ru-RU" dirty="0" smtClean="0"/>
              <a:t> (</a:t>
            </a:r>
            <a:r>
              <a:rPr lang="ru-RU" dirty="0" err="1" smtClean="0"/>
              <a:t>предшкольного</a:t>
            </a:r>
            <a:r>
              <a:rPr lang="ru-RU" dirty="0" smtClean="0"/>
              <a:t>)  образования (Финляндия)</a:t>
            </a:r>
          </a:p>
          <a:p>
            <a:r>
              <a:rPr lang="ru-RU" dirty="0" smtClean="0"/>
              <a:t>Программы «еще одного шанса» (дополнительный год учебы на прежнем уровне образования) (Финляндия)</a:t>
            </a:r>
          </a:p>
          <a:p>
            <a:r>
              <a:rPr lang="ru-RU" dirty="0"/>
              <a:t>П</a:t>
            </a:r>
            <a:r>
              <a:rPr lang="ru-RU" dirty="0" smtClean="0"/>
              <a:t>ривлечение </a:t>
            </a:r>
            <a:r>
              <a:rPr lang="ru-RU" dirty="0"/>
              <a:t>проблемных учащихся </a:t>
            </a:r>
            <a:r>
              <a:rPr lang="ru-RU" dirty="0" smtClean="0"/>
              <a:t> в </a:t>
            </a:r>
            <a:r>
              <a:rPr lang="ru-RU" dirty="0"/>
              <a:t>программы </a:t>
            </a:r>
            <a:r>
              <a:rPr lang="ru-RU" dirty="0" err="1"/>
              <a:t>профессиональнои</a:t>
            </a:r>
            <a:r>
              <a:rPr lang="ru-RU" dirty="0"/>
              <a:t>̆ подготовки </a:t>
            </a:r>
            <a:r>
              <a:rPr lang="ru-RU" dirty="0" smtClean="0"/>
              <a:t>  (Франция)</a:t>
            </a:r>
          </a:p>
          <a:p>
            <a:r>
              <a:rPr lang="ru-RU" dirty="0" smtClean="0"/>
              <a:t>Ваучеры для обучения в частных и чартерных школах (США, Чили)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5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Политика в отношении уязвимых групп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Лотерея для набора в школы (Нью-Йорк)</a:t>
            </a:r>
          </a:p>
          <a:p>
            <a:r>
              <a:rPr lang="ru-RU" dirty="0" smtClean="0"/>
              <a:t>Квотирование мест в </a:t>
            </a:r>
            <a:r>
              <a:rPr lang="ru-RU" dirty="0" err="1" smtClean="0"/>
              <a:t>высокачественных</a:t>
            </a:r>
            <a:r>
              <a:rPr lang="ru-RU" dirty="0" smtClean="0"/>
              <a:t> школах, вузах </a:t>
            </a:r>
          </a:p>
          <a:p>
            <a:r>
              <a:rPr lang="ru-RU" dirty="0" smtClean="0"/>
              <a:t>Снижение количества учащихся на одного учителя</a:t>
            </a:r>
          </a:p>
          <a:p>
            <a:r>
              <a:rPr lang="ru-RU" dirty="0" smtClean="0"/>
              <a:t>Консультанты и помощники для учителей</a:t>
            </a:r>
          </a:p>
          <a:p>
            <a:r>
              <a:rPr lang="ru-RU" dirty="0" smtClean="0"/>
              <a:t>Дополнительные бесплатные программы  обучения государственному  языку </a:t>
            </a:r>
          </a:p>
          <a:p>
            <a:r>
              <a:rPr lang="ru-RU" dirty="0" smtClean="0"/>
              <a:t>Использование ИКТ, в </a:t>
            </a:r>
            <a:r>
              <a:rPr lang="ru-RU" dirty="0" err="1" smtClean="0"/>
              <a:t>т.ч</a:t>
            </a:r>
            <a:r>
              <a:rPr lang="ru-RU" dirty="0" smtClean="0"/>
              <a:t> он-</a:t>
            </a:r>
            <a:r>
              <a:rPr lang="ru-RU" dirty="0" err="1" smtClean="0"/>
              <a:t>лайн</a:t>
            </a:r>
            <a:r>
              <a:rPr lang="ru-RU" dirty="0" smtClean="0"/>
              <a:t> обучения </a:t>
            </a:r>
            <a:endParaRPr lang="en-US" dirty="0" smtClean="0"/>
          </a:p>
          <a:p>
            <a:r>
              <a:rPr lang="ru-RU" dirty="0" smtClean="0"/>
              <a:t>Консультирование семей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27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Политика в отношении </a:t>
            </a:r>
            <a:r>
              <a:rPr lang="ru-RU" sz="3200" dirty="0" err="1" smtClean="0"/>
              <a:t>депривированных</a:t>
            </a:r>
            <a:r>
              <a:rPr lang="ru-RU" sz="3200" dirty="0" smtClean="0"/>
              <a:t> территорий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Строительство новых школ 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Создание специализированных (профильных) школ </a:t>
            </a:r>
          </a:p>
          <a:p>
            <a:r>
              <a:rPr lang="ru-RU" dirty="0" smtClean="0"/>
              <a:t>Закрытие школ с  устойчиво низкими результатами</a:t>
            </a:r>
          </a:p>
          <a:p>
            <a:r>
              <a:rPr lang="ru-RU" dirty="0" smtClean="0"/>
              <a:t>Разукрупнение слабых школ (</a:t>
            </a:r>
            <a:r>
              <a:rPr lang="en-US" dirty="0" smtClean="0"/>
              <a:t>small </a:t>
            </a:r>
            <a:r>
              <a:rPr lang="en-US" dirty="0"/>
              <a:t>schools of choice</a:t>
            </a:r>
            <a:r>
              <a:rPr lang="ru-RU" dirty="0"/>
              <a:t>(</a:t>
            </a:r>
            <a:r>
              <a:rPr lang="en-US" dirty="0"/>
              <a:t>SSC</a:t>
            </a:r>
            <a:r>
              <a:rPr lang="ru-RU" dirty="0" smtClean="0"/>
              <a:t>)) </a:t>
            </a:r>
          </a:p>
          <a:p>
            <a:pPr lvl="0"/>
            <a:r>
              <a:rPr lang="ru-RU" dirty="0" smtClean="0"/>
              <a:t>Центры </a:t>
            </a:r>
            <a:r>
              <a:rPr lang="ru-RU" dirty="0"/>
              <a:t>поддержки </a:t>
            </a:r>
            <a:r>
              <a:rPr lang="ru-RU" dirty="0" smtClean="0"/>
              <a:t>обучения  </a:t>
            </a:r>
            <a:endParaRPr lang="ru-RU" dirty="0"/>
          </a:p>
          <a:p>
            <a:pPr lvl="0"/>
            <a:r>
              <a:rPr lang="ru-RU" dirty="0" smtClean="0"/>
              <a:t>Дополнительное образование </a:t>
            </a:r>
          </a:p>
          <a:p>
            <a:pPr lvl="0"/>
            <a:r>
              <a:rPr lang="ru-RU" dirty="0" smtClean="0"/>
              <a:t>Интеграция социокультурных ресурсов  территории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276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Вешка">
  <a:themeElements>
    <a:clrScheme name="Веш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еш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еш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Вешка.thmx</Template>
  <TotalTime>599</TotalTime>
  <Words>2573</Words>
  <Application>Microsoft Macintosh PowerPoint</Application>
  <PresentationFormat>Экран (4:3)</PresentationFormat>
  <Paragraphs>306</Paragraphs>
  <Slides>43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Вешка</vt:lpstr>
      <vt:lpstr> </vt:lpstr>
      <vt:lpstr>Практики преодоления образовательного неравенства – в центре внимания    международных исследований</vt:lpstr>
      <vt:lpstr>Практики преодоления образовательного неравенства – в центре внимания    международных исследований</vt:lpstr>
      <vt:lpstr>Политика выравнивания шансов: адресаты</vt:lpstr>
      <vt:lpstr>Политика в отношении системы</vt:lpstr>
      <vt:lpstr>Политика в отношении уязвимых групп</vt:lpstr>
      <vt:lpstr>Политика в отношении уязвимых групп</vt:lpstr>
      <vt:lpstr>Политика в отношении уязвимых групп</vt:lpstr>
      <vt:lpstr>Политика в отношении депривированных территорий</vt:lpstr>
      <vt:lpstr>Национальные правовые  акты </vt:lpstr>
      <vt:lpstr>Национальные проекты</vt:lpstr>
      <vt:lpstr>Городские проекты</vt:lpstr>
      <vt:lpstr>Политика в отношении школ (Европа и США)</vt:lpstr>
      <vt:lpstr>Политика в отношении школ (Европа и США)</vt:lpstr>
      <vt:lpstr>Шанхай</vt:lpstr>
      <vt:lpstr>Проекты привлечения учителей</vt:lpstr>
      <vt:lpstr>Новые типы школ</vt:lpstr>
      <vt:lpstr>Принципы</vt:lpstr>
      <vt:lpstr>Политика Российской Федерации: 80-е-90-е</vt:lpstr>
      <vt:lpstr>Политика Российской Федерации: начало 21 века</vt:lpstr>
      <vt:lpstr>Политика Российской Федерации: 2011-</vt:lpstr>
      <vt:lpstr>Поручение Президента РФ Правительству России по итогам заседания Комиссии по реализации приоритетных национальных проектов и демографической политике, состоявшегося 31 августа 2011 года</vt:lpstr>
      <vt:lpstr>  Президент Российской Федерации В.В. Путин. Статья «Строительство справедливости. Социальная политика для России»  </vt:lpstr>
      <vt:lpstr>Указ Президента №599 от 7 мая 2012 (п.2 в))</vt:lpstr>
      <vt:lpstr>Государственная программа Российской Федерации «Развитие образования» на 2013-2020 г.</vt:lpstr>
      <vt:lpstr>План мероприятий ("дорожная карта") "Изменения в отраслях социальной сферы, направленные на повышение эффективности образования и науки»  (2012)</vt:lpstr>
      <vt:lpstr>Федеральная целевая программа развития образования на 2016-2020 годы </vt:lpstr>
      <vt:lpstr> </vt:lpstr>
      <vt:lpstr>Целевые группы</vt:lpstr>
      <vt:lpstr>Выбор подходов</vt:lpstr>
      <vt:lpstr>Инструменты идентификации </vt:lpstr>
      <vt:lpstr> Контекстуализация ЧИЛИ</vt:lpstr>
      <vt:lpstr>Контекстуализация образовательных результатов</vt:lpstr>
      <vt:lpstr>Индекс социального благополучия</vt:lpstr>
      <vt:lpstr>Пример использования ИСБШ для выявления потенциально «слабых» и «сильных» школ</vt:lpstr>
      <vt:lpstr>Эффективность школы</vt:lpstr>
      <vt:lpstr>Оценка эффективности </vt:lpstr>
      <vt:lpstr>Школы  с устойчиво низкими результатами </vt:lpstr>
      <vt:lpstr>Стратегии помощи</vt:lpstr>
      <vt:lpstr>Задачи и элементы программ поддержки</vt:lpstr>
      <vt:lpstr>Школы  в сложных социальных условиях  </vt:lpstr>
      <vt:lpstr>Механизмы поддержки (региональные практики)</vt:lpstr>
      <vt:lpstr>Межрегиональный проект  ЦСЭРШ Инобра  «Сеть школ, работающих в сложных контекстах» (2010-2015)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</cp:revision>
  <dcterms:created xsi:type="dcterms:W3CDTF">2012-05-27T04:17:28Z</dcterms:created>
  <dcterms:modified xsi:type="dcterms:W3CDTF">2016-05-30T16:01:42Z</dcterms:modified>
</cp:coreProperties>
</file>