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7" r:id="rId4"/>
    <p:sldId id="272" r:id="rId5"/>
    <p:sldId id="277" r:id="rId6"/>
    <p:sldId id="274" r:id="rId7"/>
    <p:sldId id="275" r:id="rId8"/>
    <p:sldId id="276" r:id="rId9"/>
    <p:sldId id="273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71" r:id="rId23"/>
  </p:sldIdLst>
  <p:sldSz cx="106934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5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FFD15-FC07-47C2-B7A5-C6B4074ED107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BC652-B24B-4629-81C9-8EF35F42A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7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4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3907" cy="756056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7600" y="299482"/>
            <a:ext cx="6924548" cy="58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6996" y="3127976"/>
            <a:ext cx="9785756" cy="4130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33450"/>
            <a:ext cx="3423919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8470;2%20&#1086;&#1073;%20&#1101;&#1083;&#1077;&#1082;&#1090;&#1088;&#1086;&#1085;&#1085;&#1086;&#1084;%20&#1080;%20&#1076;&#1080;&#1089;&#1090;&#1072;&#1085;&#1094;&#1080;&#1086;&#1085;&#1085;&#1086;&#1084;.rt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8470;22%20&#1086;&#1075;&#1088;&#1072;&#1085;&#1080;&#1095;&#1077;&#1085;&#1080;&#1103;%20&#1101;&#1083;&#1077;&#1082;&#1090;&#1088;&#1086;&#1085;&#1082;&#1080;%20&#1080;%20&#1076;&#1080;&#1089;&#1090;&#1072;&#1085;&#1094;&#1080;&#1086;&#1085;&#1082;&#1080;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693907" cy="75605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926840" y="4543425"/>
            <a:ext cx="60680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600" spc="5" dirty="0" smtClean="0">
                <a:solidFill>
                  <a:srgbClr val="FFFFFF"/>
                </a:solidFill>
                <a:latin typeface="Arial"/>
                <a:cs typeface="Arial"/>
              </a:rPr>
              <a:t>заместитель директора по УМР и ИТ Кузнецов О.В</a:t>
            </a:r>
            <a:r>
              <a:rPr lang="ru-RU" sz="1400" spc="5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86020" y="3000405"/>
            <a:ext cx="6085079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lang="ru-RU" sz="2800" b="1" spc="-65" dirty="0" smtClean="0">
                <a:solidFill>
                  <a:srgbClr val="FFFFFF"/>
                </a:solidFill>
                <a:latin typeface="Arial"/>
                <a:cs typeface="Arial"/>
              </a:rPr>
              <a:t>Электронное обучение и дистанционные образовательные технологии. Нормативная база.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5" name="Рисунок 4" descr="logo8 сини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9900" y="68586"/>
            <a:ext cx="2381754" cy="20364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200025"/>
            <a:ext cx="6934200" cy="52322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smtClean="0"/>
              <a:t>Закон №273-ФЗ «Об образовании в РФ»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241300" y="429813"/>
            <a:ext cx="4572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10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300" y="1571625"/>
            <a:ext cx="10287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86409" algn="just">
              <a:lnSpc>
                <a:spcPct val="100000"/>
              </a:lnSpc>
            </a:pPr>
            <a:r>
              <a:rPr lang="ru-RU" sz="2400" b="1" dirty="0"/>
              <a:t>Статья 16. Реализация образовательных программ с применением электронного обучения и дистанционных образовательных технологий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7500" y="2486025"/>
            <a:ext cx="10058400" cy="2523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2400" dirty="0" smtClean="0"/>
              <a:t>4</a:t>
            </a:r>
            <a:r>
              <a:rPr lang="ru-RU" sz="2000" dirty="0" smtClean="0"/>
              <a:t>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 реализации образовательных программ с применением электронного обучения, дистанционных образовательных технологий местом осуществления образовательной деятельности является место нахождения организации, осуществляющей образовательную деятельность, или ее филиала независимо от места нахождения обучающихся.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65100" y="2409825"/>
            <a:ext cx="10287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200025"/>
            <a:ext cx="6934200" cy="52322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smtClean="0"/>
              <a:t>Закон №273-ФЗ «Об образовании в РФ»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241300" y="429813"/>
            <a:ext cx="4572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11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300" y="1571625"/>
            <a:ext cx="10287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86409" algn="just">
              <a:lnSpc>
                <a:spcPct val="100000"/>
              </a:lnSpc>
            </a:pPr>
            <a:r>
              <a:rPr lang="ru-RU" sz="2400" b="1" dirty="0"/>
              <a:t>Статья 16. Реализация образовательных программ с применением электронного обучения и дистанционных образовательных технологий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7500" y="2486025"/>
            <a:ext cx="1005840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5. При реализации образовательных программ с применением электронного обучения, дистанционных образовательных технологий организация, осуществляющая образовательную деятельность, обеспечивает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защиту сведений, составляющих государственную или иную охраняемую законом тайну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65100" y="2409825"/>
            <a:ext cx="10287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5100" y="429813"/>
            <a:ext cx="5334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12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0"/>
            <a:ext cx="6924548" cy="1015663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Проблемы правового регулирования ЭО и ДОТ</a:t>
            </a:r>
            <a:endParaRPr sz="2800" dirty="0"/>
          </a:p>
        </p:txBody>
      </p:sp>
      <p:sp>
        <p:nvSpPr>
          <p:cNvPr id="4" name="object 4"/>
          <p:cNvSpPr txBox="1"/>
          <p:nvPr/>
        </p:nvSpPr>
        <p:spPr>
          <a:xfrm>
            <a:off x="241300" y="1647825"/>
            <a:ext cx="10210800" cy="57861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356235" algn="l"/>
              </a:tabLst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80000" indent="-342900" algn="just">
              <a:spcBef>
                <a:spcPts val="600"/>
              </a:spcBef>
              <a:spcAft>
                <a:spcPts val="600"/>
              </a:spcAft>
              <a:tabLst>
                <a:tab pos="356235" algn="l"/>
              </a:tabLs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Использование ЭО и ДОТ в образовательном процессе требует обеспечения защищенного обмена данными между организацией, осуществляющей образовательную деятельность, и обучающимися. Так, если организация, осуществляющая образовательную деятельность, имеет цифровой сертификат, всестороннее использование которого гарантирует обучающимся проверку подлинности владельца сертификата и, как следствие, подлинности размещенных им ресурсов, а также использует криптографические механизмы защиты данных, обеспечивающие безопасное соединение между предоставляемыми ресурсами и обучающимися, то организация, осуществляющая образовательную деятельность, максимально защищает как свои, так и данные обучающихся, максимально сохраняя право на образование последних.</a:t>
            </a: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356235" algn="l"/>
              </a:tabLs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5100" y="429813"/>
            <a:ext cx="5334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13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0"/>
            <a:ext cx="6924548" cy="1015663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Проблемы правового регулирования ЭО и ДОТ</a:t>
            </a:r>
            <a:endParaRPr sz="2800" dirty="0"/>
          </a:p>
        </p:txBody>
      </p:sp>
      <p:sp>
        <p:nvSpPr>
          <p:cNvPr id="4" name="object 4"/>
          <p:cNvSpPr txBox="1"/>
          <p:nvPr/>
        </p:nvSpPr>
        <p:spPr>
          <a:xfrm>
            <a:off x="241300" y="1647825"/>
            <a:ext cx="10210800" cy="4093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356235" algn="l"/>
              </a:tabLst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80000" indent="-342900" algn="just">
              <a:spcBef>
                <a:spcPts val="600"/>
              </a:spcBef>
              <a:spcAft>
                <a:spcPts val="600"/>
              </a:spcAft>
              <a:tabLst>
                <a:tab pos="356235" algn="l"/>
              </a:tabLs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Огромную проблему может составить отсутствие технической поддержки на рабочем месте как педагога, так и обучающегося, поскольку в случае сбоев в работе оборудования, коммуникационных сетей и программного обеспечения образовательный процесс вынужденно прекращается. Речь идет как о проблемах, возникающих в ходе организации (построения) целевой архитектуры системы, ее обновления и сопровождения на стороне образовательной организации, так и о проблемах инсталляции оборудования, программного обеспечения и обновления последнего на стороне обучающегося.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5100" y="429813"/>
            <a:ext cx="5334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14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0"/>
            <a:ext cx="6924548" cy="1015663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Проблемы правового регулирования ЭО и ДОТ</a:t>
            </a:r>
            <a:endParaRPr sz="2800" dirty="0"/>
          </a:p>
        </p:txBody>
      </p:sp>
      <p:sp>
        <p:nvSpPr>
          <p:cNvPr id="4" name="object 4"/>
          <p:cNvSpPr txBox="1"/>
          <p:nvPr/>
        </p:nvSpPr>
        <p:spPr>
          <a:xfrm>
            <a:off x="241300" y="1647825"/>
            <a:ext cx="10210800" cy="25391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356235" algn="l"/>
              </a:tabLst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ru-RU" sz="2400" dirty="0" smtClean="0">
                <a:latin typeface="Arial" pitchFamily="34" charset="0"/>
                <a:cs typeface="Arial" pitchFamily="34" charset="0"/>
              </a:rPr>
              <a:t>Достаточно много проблем возникает в результате комплексного характера образовательного законодательства. Появление ЭО и ДОТ в Законе N 273-ФЗ должно сопровождаться скоординированными изменениями в законодательстве об образовании и иных отраслях. Дело в том, что последние нередко определяют возможности использования ЭО и ДОТ в образовательном процессе.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638" y="429813"/>
            <a:ext cx="44206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15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200025"/>
            <a:ext cx="6924548" cy="58477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Возможные модели реализации</a:t>
            </a:r>
            <a:endParaRPr sz="2800" dirty="0"/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3700" y="1571625"/>
            <a:ext cx="99822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Literaturnaya"/>
              </a:rPr>
              <a:t>Информационно-образовательная среда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Literaturnaya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Literaturnaya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alibri" pitchFamily="34" charset="0"/>
              <a:cs typeface="Literaturnaya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При электронном обучении формирование информационно-образовательной среды осуществляется с помощью программной системы дистанционного обучения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Обучение с использованием электронного обучения невозможно осуществлять без использования СДО, однако СДО не обязательно должна быть установлена в образовательной организации (образовательном учреждении), осуществляющей обучение с использованием электронного обучения. Образовательные организации могут использовать доступ к СДО, предоставляемый сторонней организацией.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638" y="429813"/>
            <a:ext cx="44206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16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200025"/>
            <a:ext cx="6924548" cy="58477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Возможные модели реализации</a:t>
            </a:r>
            <a:endParaRPr sz="2800" dirty="0"/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65100" y="1483757"/>
            <a:ext cx="103632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Информационная система обучения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 использованием электронного обучения должна соответствовать следующим требованиям: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обеспечивать управление содержанием образования, осуществлять учебное взаимодействие «преподаватель— студент»;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обеспечивать прозрачность образовательного процесса для администрации, педагогов, студентов, родителей, органов управления образованием;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обеспечивать формирование и корректировку индивидуальных учебных планов студентов;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формировать электронное расписание и доставлять его каждому участнику образовательного процесса через образовательный портал;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вести учет результатов образовательного процесса в электронной форме (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портфолио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 электронный журнал);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вести электронные дневники.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638" y="429813"/>
            <a:ext cx="44206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17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200025"/>
            <a:ext cx="6924548" cy="58477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Возможные модели реализации</a:t>
            </a:r>
            <a:endParaRPr sz="2800" dirty="0"/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841500" y="1343025"/>
            <a:ext cx="6870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СИСТЕМА ДИСТАНЦИОННОГО ОБУЧЕНИЯ </a:t>
            </a:r>
            <a:r>
              <a:rPr lang="en-US" sz="2400" b="1" dirty="0" smtClean="0"/>
              <a:t>MOODLE</a:t>
            </a:r>
            <a:endParaRPr lang="ru-RU" sz="2400" dirty="0"/>
          </a:p>
        </p:txBody>
      </p:sp>
      <p:pic>
        <p:nvPicPr>
          <p:cNvPr id="41986" name="Picture 2" descr="http://host-finder.net/wp-content/uploads/2012/07/moodle-scre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5700" y="1876425"/>
            <a:ext cx="8305800" cy="49987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638" y="429813"/>
            <a:ext cx="44206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18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200025"/>
            <a:ext cx="6924548" cy="58477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Возможные модели реализации</a:t>
            </a:r>
            <a:endParaRPr sz="2800" dirty="0"/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841500" y="1343025"/>
            <a:ext cx="6870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СИСТЕМА ДИСТАНЦИОННОГО ОБУЧЕНИЯ </a:t>
            </a:r>
            <a:r>
              <a:rPr lang="en-US" sz="2400" b="1" dirty="0" smtClean="0"/>
              <a:t>MOODLE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9900" y="2073265"/>
            <a:ext cx="9677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это система управления содержимым сайта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Content Management System - CMS),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 разработанная для создания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on-line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курсов преподавателями. Такие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e-learning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системы часто называют системами управления обучения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Learning Management Systems - LMS)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или виртуальными образовательными средами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Virtual Learning Environments - VLE).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Слово «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» 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это аббревиатура слов «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Modular Object – Oriented Dynamic Learning Environment»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Модульная объектно-ориентированная динамическая обучающая среда).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6100" y="4086225"/>
            <a:ext cx="9677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Преимуществом курсов, созданных в оболочке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является наличие реального образовательного процесса «не выходя из дома» - при наличии выхода в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Internet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либо из компьютерных классов в удобное для студентов время.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Обучение студентов не требует специальных знаний. Среда обучения загружается в обычном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-браузере и позволяет работать без установки дополнительных программ.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638" y="429813"/>
            <a:ext cx="44206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19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200025"/>
            <a:ext cx="6924548" cy="58477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Возможные модели реализации</a:t>
            </a:r>
            <a:endParaRPr sz="2800" dirty="0"/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841500" y="1343025"/>
            <a:ext cx="6870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СИСТЕМА ДИСТАНЦИОННОГО ОБУЧЕНИЯ </a:t>
            </a:r>
            <a:r>
              <a:rPr lang="en-US" sz="2400" b="1" dirty="0" smtClean="0"/>
              <a:t>MOODLE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9900" y="2073265"/>
            <a:ext cx="9677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это система управления содержимым сайта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Content Management System - CMS),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 разработанная для создания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on-line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курсов преподавателями. Такие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e-learning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системы часто называют системами управления обучения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Learning Management Systems - LMS)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или виртуальными образовательными средами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Virtual Learning Environments - VLE).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Слово «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» 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это аббревиатура слов «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Modular Object – Oriented Dynamic Learning Environment»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Модульная объектно-ориентированная динамическая обучающая среда).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6100" y="4086225"/>
            <a:ext cx="9677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Преимуществом курсов, созданных в оболочке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является наличие реального образовательного процесса «не выходя из дома» - при наличии выхода в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Internet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либо из компьютерных классов в удобное для студентов время.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Обучение студентов не требует специальных знаний. Среда обучения загружается в обычном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-браузере и позволяет работать без установки дополнительных программ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638" y="429813"/>
            <a:ext cx="2228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2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9100" y="200025"/>
            <a:ext cx="6924548" cy="58477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2279015">
              <a:lnSpc>
                <a:spcPct val="100000"/>
              </a:lnSpc>
            </a:pPr>
            <a:r>
              <a:rPr lang="ru-RU" sz="2800" spc="20" dirty="0" smtClean="0"/>
              <a:t>Нормативная база</a:t>
            </a:r>
            <a:endParaRPr sz="2800" dirty="0"/>
          </a:p>
        </p:txBody>
      </p:sp>
      <p:sp>
        <p:nvSpPr>
          <p:cNvPr id="4" name="object 4"/>
          <p:cNvSpPr txBox="1"/>
          <p:nvPr/>
        </p:nvSpPr>
        <p:spPr>
          <a:xfrm>
            <a:off x="317500" y="885825"/>
            <a:ext cx="10210800" cy="65094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Федеральный закон № 273‑ФЗ от 21.12.2012 «Об образовании в Российской Федерации</a:t>
            </a: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РФ от 09.01.2014 г. № 2 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 </a:t>
            </a:r>
          </a:p>
          <a:p>
            <a:pPr marL="180000" marR="6985" indent="-342900" algn="just"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России от 20.01.2014 N 22 (ред. от 10.12.2014)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"Об утверждении перечней профессий и специальностей среднего профессионального образования, реализация образовательных программ по которым не допускается с применением исключительно электронного обучения, дистанционных образовательных технологий"</a:t>
            </a:r>
            <a:endParaRPr sz="1600" dirty="0">
              <a:latin typeface="Arial" pitchFamily="34" charset="0"/>
              <a:cs typeface="Arial" pitchFamily="34" charset="0"/>
            </a:endParaRP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России от 21.04.2015 N ВК-1013/06 "О направлении методических рекомендаций по реализации дополнительных профессиональных программ« (вместе с «Методическими рекомендациями по реализации дополнительных профессиональных программ с использованием дистанционных образовательных технологий, электронного обучения и в сетевой форме»)</a:t>
            </a: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Письмо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России от 10.12.2012 г. N 07-832 «О направлении Методических рекомендаций по организации обучения на дому детей-инвалидов с использованием дистанционных образовательных технологий</a:t>
            </a:r>
            <a:r>
              <a:rPr lang="ru-RU" sz="1600" dirty="0" smtClean="0"/>
              <a:t>»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от 11.06.2004 N 01-17/05-01 "О применении дистанционных образовательных технологий в образовательных учреждениях высшего, среднего и дополнительного профессионального образования"</a:t>
            </a: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Федеральный закон от 27 июля 2006 г. N 149-ФЗ «Об информации, информационных технологиях и о защите информации»</a:t>
            </a:r>
            <a:endParaRPr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850900" y="6524625"/>
            <a:ext cx="92202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638" y="429813"/>
            <a:ext cx="44206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20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200025"/>
            <a:ext cx="6924548" cy="58477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Возможные модели реализации</a:t>
            </a:r>
            <a:endParaRPr sz="2800" dirty="0"/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841500" y="1343025"/>
            <a:ext cx="6870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СИСТЕМА ДИСТАНЦИОННОГО ОБУЧЕНИЯ </a:t>
            </a:r>
            <a:r>
              <a:rPr lang="en-US" sz="2400" b="1" dirty="0" smtClean="0"/>
              <a:t>MOODLE</a:t>
            </a:r>
            <a:endParaRPr lang="ru-RU" sz="2400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4300" y="1800225"/>
            <a:ext cx="8083550" cy="51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638" y="429813"/>
            <a:ext cx="44206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21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2500" y="200025"/>
            <a:ext cx="6924548" cy="584775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Возможные модели реализации</a:t>
            </a:r>
            <a:endParaRPr sz="2800" dirty="0"/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69900" y="1343025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ИСПОЛЬЗОВАНИЕ ЭЛЕКТРОННЫХ  УЧЕБНЫХ ИЗДАНИЙ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3700" y="2181225"/>
            <a:ext cx="9906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Электронный учебник</a:t>
            </a:r>
            <a:r>
              <a:rPr lang="ru-RU" sz="2000" dirty="0" smtClean="0"/>
              <a:t> - основное учебное электронное издание по образовательной дисциплине, полностью соответствующее требованиям и основным дидактическим единицам государственного образовательного стандарта специальности.</a:t>
            </a:r>
          </a:p>
          <a:p>
            <a:pPr algn="just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Электронное учебное пособие</a:t>
            </a:r>
            <a:r>
              <a:rPr lang="ru-RU" sz="2000" dirty="0" smtClean="0"/>
              <a:t> - учебное электронное издание, частично или полностью заменяющее или дополняющее электронный учебник. Содержание электронного учебного пособия должно соответствовать требованиям и содержанию программы образовательной дисциплины, утвержденной в установленном порядке.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b="1" i="1" dirty="0" smtClean="0"/>
              <a:t>Электронная (</a:t>
            </a:r>
            <a:r>
              <a:rPr lang="ru-RU" sz="2000" b="1" i="1" dirty="0" err="1" smtClean="0"/>
              <a:t>мультимедийная</a:t>
            </a:r>
            <a:r>
              <a:rPr lang="ru-RU" sz="2000" b="1" i="1" dirty="0" smtClean="0"/>
              <a:t>) лекция</a:t>
            </a:r>
            <a:r>
              <a:rPr lang="ru-RU" sz="2000" i="1" dirty="0" smtClean="0"/>
              <a:t> - совокупность компьютерных технологий, одновременно использующих несколько информационных сред: </a:t>
            </a:r>
            <a:r>
              <a:rPr lang="ru-RU" sz="2000" i="1" u="sng" dirty="0" smtClean="0"/>
              <a:t>графику, текст, видео, фотографию, анимацию, звуковые эффекты, звуковое сопровождение</a:t>
            </a:r>
            <a:r>
              <a:rPr lang="ru-RU" sz="2000" i="1" dirty="0" smtClean="0"/>
              <a:t>. Технологию мультимедиа составляют специальные аппаратные и программные средства.</a:t>
            </a:r>
            <a:endParaRPr lang="ru-RU" sz="2000" dirty="0" smtClean="0"/>
          </a:p>
          <a:p>
            <a:pPr algn="just"/>
            <a:r>
              <a:rPr lang="ru-RU" sz="2000" i="1" dirty="0" smtClean="0"/>
              <a:t>Для создания мультимедийной лекции можно использовать программу </a:t>
            </a:r>
            <a:r>
              <a:rPr lang="ru-RU" sz="2000" i="1" dirty="0" err="1" smtClean="0"/>
              <a:t>PowerPoint</a:t>
            </a:r>
            <a:r>
              <a:rPr lang="ru-RU" sz="2000" i="1" dirty="0" smtClean="0"/>
              <a:t>. Достоинство подобной лекции - максимальное насыщение графической информацией (схемами, поясняющими рисунками, фотографиями, видеороликами и пр.).</a:t>
            </a:r>
            <a:endParaRPr lang="ru-RU" sz="2000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518" y="429813"/>
            <a:ext cx="4216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808285"/>
                </a:solidFill>
                <a:latin typeface="Arial"/>
                <a:cs typeface="Arial"/>
              </a:rPr>
              <a:t>16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0180" y="3152899"/>
            <a:ext cx="670433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>
                <a:solidFill>
                  <a:srgbClr val="1F487C"/>
                </a:solidFill>
                <a:latin typeface="Arial"/>
                <a:cs typeface="Arial"/>
              </a:rPr>
              <a:t>СП</a:t>
            </a:r>
            <a:r>
              <a:rPr sz="4000" b="1" spc="-50" dirty="0">
                <a:solidFill>
                  <a:srgbClr val="1F487C"/>
                </a:solidFill>
                <a:latin typeface="Arial"/>
                <a:cs typeface="Arial"/>
              </a:rPr>
              <a:t>А</a:t>
            </a:r>
            <a:r>
              <a:rPr sz="4000" b="1" spc="-30" dirty="0">
                <a:solidFill>
                  <a:srgbClr val="1F487C"/>
                </a:solidFill>
                <a:latin typeface="Arial"/>
                <a:cs typeface="Arial"/>
              </a:rPr>
              <a:t>СИ</a:t>
            </a:r>
            <a:r>
              <a:rPr sz="4000" b="1" spc="-50" dirty="0">
                <a:solidFill>
                  <a:srgbClr val="1F487C"/>
                </a:solidFill>
                <a:latin typeface="Arial"/>
                <a:cs typeface="Arial"/>
              </a:rPr>
              <a:t>Б</a:t>
            </a:r>
            <a:r>
              <a:rPr sz="4000" b="1" spc="-35" dirty="0">
                <a:solidFill>
                  <a:srgbClr val="1F487C"/>
                </a:solidFill>
                <a:latin typeface="Arial"/>
                <a:cs typeface="Arial"/>
              </a:rPr>
              <a:t>О</a:t>
            </a:r>
            <a:r>
              <a:rPr sz="4000" b="1" spc="4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4000" b="1" spc="-30" dirty="0">
                <a:solidFill>
                  <a:srgbClr val="1F487C"/>
                </a:solidFill>
                <a:latin typeface="Arial"/>
                <a:cs typeface="Arial"/>
              </a:rPr>
              <a:t>ЗА</a:t>
            </a:r>
            <a:r>
              <a:rPr sz="4000" b="1" spc="-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4000" b="1" spc="-30" dirty="0">
                <a:solidFill>
                  <a:srgbClr val="1F487C"/>
                </a:solidFill>
                <a:latin typeface="Arial"/>
                <a:cs typeface="Arial"/>
              </a:rPr>
              <a:t>В</a:t>
            </a:r>
            <a:r>
              <a:rPr sz="4000" b="1" spc="-50" dirty="0">
                <a:solidFill>
                  <a:srgbClr val="1F487C"/>
                </a:solidFill>
                <a:latin typeface="Arial"/>
                <a:cs typeface="Arial"/>
              </a:rPr>
              <a:t>Н</a:t>
            </a:r>
            <a:r>
              <a:rPr sz="4000" b="1" spc="-35" dirty="0">
                <a:solidFill>
                  <a:srgbClr val="1F487C"/>
                </a:solidFill>
                <a:latin typeface="Arial"/>
                <a:cs typeface="Arial"/>
              </a:rPr>
              <a:t>ИМ</a:t>
            </a:r>
            <a:r>
              <a:rPr sz="4000" b="1" spc="-50" dirty="0">
                <a:solidFill>
                  <a:srgbClr val="1F487C"/>
                </a:solidFill>
                <a:latin typeface="Arial"/>
                <a:cs typeface="Arial"/>
              </a:rPr>
              <a:t>А</a:t>
            </a:r>
            <a:r>
              <a:rPr sz="4000" b="1" spc="-25" dirty="0">
                <a:solidFill>
                  <a:srgbClr val="1F487C"/>
                </a:solidFill>
                <a:latin typeface="Arial"/>
                <a:cs typeface="Arial"/>
              </a:rPr>
              <a:t>НИЕ!</a:t>
            </a:r>
            <a:endParaRPr sz="4000">
              <a:latin typeface="Arial"/>
              <a:cs typeface="Arial"/>
            </a:endParaRPr>
          </a:p>
        </p:txBody>
      </p:sp>
      <p:pic>
        <p:nvPicPr>
          <p:cNvPr id="4" name="Рисунок 3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200025"/>
            <a:ext cx="6934200" cy="52322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smtClean="0"/>
              <a:t>Закон №273-ФЗ «Об образовании в РФ»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32638" y="429813"/>
            <a:ext cx="2228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3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300" y="1571625"/>
            <a:ext cx="10287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86409" algn="just">
              <a:lnSpc>
                <a:spcPct val="100000"/>
              </a:lnSpc>
            </a:pPr>
            <a:r>
              <a:rPr lang="ru-RU" sz="2400" b="1" dirty="0"/>
              <a:t>Статья 16. Реализация образовательных программ с применением электронного обучения и дистанционных образовательных технологий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6100" y="2409825"/>
            <a:ext cx="9829800" cy="4801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Под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электронным обучением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понимается организация образовательной деятельности с применением содержащейся в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базах данных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используемой при реализации образовательных программ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обеспечивающих ее обработку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информационных технологий, технических средств, а также информационно-телекоммуникационных сетей,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обеспечивающих передачу по линиям связи указанной информации, взаимодействие обучающихся и педагогических работников.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дистанционными образовательными технологиями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понимаются образовательные технологии, реализуемые в основном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с применением информационно-телекоммуникационных сетей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опосредованном (на расстоянии)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взаимодействии обучающихся и педагогических работников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4" name="Рисунок 13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65100" y="2409825"/>
            <a:ext cx="10287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200025"/>
            <a:ext cx="6934200" cy="52322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smtClean="0"/>
              <a:t>Закон №273-ФЗ «Об образовании в РФ»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32638" y="429813"/>
            <a:ext cx="2228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4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300" y="1571625"/>
            <a:ext cx="102870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86409" algn="just">
              <a:lnSpc>
                <a:spcPct val="100000"/>
              </a:lnSpc>
            </a:pPr>
            <a:r>
              <a:rPr lang="ru-RU" sz="2400" b="1" dirty="0"/>
              <a:t>Статья 16. Реализация образовательных программ с применением электронного обучения </a:t>
            </a:r>
            <a:r>
              <a:rPr lang="ru-RU" sz="2400" b="1" dirty="0" smtClean="0"/>
              <a:t>(ЭО) и </a:t>
            </a:r>
            <a:r>
              <a:rPr lang="ru-RU" sz="2400" b="1" dirty="0"/>
              <a:t>дистанционных образовательных </a:t>
            </a:r>
            <a:r>
              <a:rPr lang="ru-RU" sz="2400" b="1" dirty="0" smtClean="0"/>
              <a:t>технологий (ДОТ)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6100" y="3095625"/>
            <a:ext cx="9829800" cy="4062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2400" dirty="0" smtClean="0"/>
              <a:t>Принципиальная разница между ЭО и ДОТ заключается в том, взаимодействуют между собой педагог и обучающийся непосредственно или нет. </a:t>
            </a:r>
          </a:p>
          <a:p>
            <a:pPr algn="just"/>
            <a:r>
              <a:rPr lang="ru-RU" sz="2400" dirty="0" smtClean="0"/>
              <a:t>Если непосредственное взаимодействие осуществляется и обязательно с использованием информационных технологий, технических средств, речь идет об электронном обучении. </a:t>
            </a:r>
          </a:p>
          <a:p>
            <a:pPr algn="just"/>
            <a:r>
              <a:rPr lang="ru-RU" sz="2400" dirty="0" smtClean="0"/>
              <a:t>Если взаимодействие носит опосредованный характер — посредством информационно-телекоммуникационных сетей (Интернет), то это дистанционное обучение. Образовательная организация вправе использовать одну или одновременно обе формы реализации образовательной программы.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88900" y="2867025"/>
            <a:ext cx="10287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200025"/>
            <a:ext cx="6934200" cy="52322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smtClean="0"/>
              <a:t>Закон №273-ФЗ «Об образовании в РФ»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32638" y="429813"/>
            <a:ext cx="2228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5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100" y="1266825"/>
            <a:ext cx="102870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86409" algn="ctr">
              <a:lnSpc>
                <a:spcPct val="100000"/>
              </a:lnSpc>
            </a:pPr>
            <a:r>
              <a:rPr lang="ru-RU" sz="3200" b="1" dirty="0" smtClean="0"/>
              <a:t>Выделяемые понятия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14" name="Рисунок 13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241300" y="1800225"/>
            <a:ext cx="10287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93700" y="1792040"/>
            <a:ext cx="10134600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Информация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представляет собой сведения о лицах, предметах, фактах, событиях, явлениях и процессах независимо от формы их представления. При электронном обучении применяется информация, содержащаяся в электронных базах данных, используемая при реализации образовательных программ.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База данных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— организованная в соответствии с определёнными правилами и поддерживаемая в памяти компьютера совокупность данных, характеризующая актуальное состояние некоторой предметной области и используемая для удовлетворения информационных потребностей пользователей</a:t>
            </a:r>
            <a:r>
              <a:rPr lang="ru-RU" dirty="0" smtClean="0"/>
              <a:t>.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Информационные технологии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— процессы, методы поиска, сбора, хранения, обработки, предоставления, распространения информации и способы осуществления таких процессов и методов.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Технические средства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то есть приборы и устройства, представляющие собой экранно-звуковые носители информации (микрофон, аудиоколонки и (или) наушники (для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аудиоконференций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вебинаров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веб-камера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для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видеоконференций).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Информационно-телекоммуникационная сеть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- это технологическая система, предназначенная для передачи по линиям связи информации, доступ к которой осуществляется с использованием средств вычислительной техники.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638" y="429813"/>
            <a:ext cx="2228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6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70100" y="0"/>
            <a:ext cx="6924548" cy="1015663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spc="20" dirty="0" smtClean="0"/>
              <a:t>Преимущества электронного обучения</a:t>
            </a:r>
            <a:endParaRPr sz="2800" dirty="0"/>
          </a:p>
        </p:txBody>
      </p:sp>
      <p:sp>
        <p:nvSpPr>
          <p:cNvPr id="4" name="object 4"/>
          <p:cNvSpPr txBox="1"/>
          <p:nvPr/>
        </p:nvSpPr>
        <p:spPr>
          <a:xfrm>
            <a:off x="241300" y="1647825"/>
            <a:ext cx="10210800" cy="40318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356235" algn="l"/>
              </a:tabLst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Экономическая эффективность </a:t>
            </a: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Отсутствие временных и географических границ </a:t>
            </a: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Обучение по индивидуальным образовательным программам. </a:t>
            </a: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Повышение уровня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ИКТ-компетенции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расширение изучаемой информации. </a:t>
            </a:r>
          </a:p>
          <a:p>
            <a:pPr marL="1800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/>
              <a:buChar char=""/>
              <a:tabLst>
                <a:tab pos="356235" algn="l"/>
              </a:tabLs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Оптимизация работы преподавателя. </a:t>
            </a:r>
          </a:p>
        </p:txBody>
      </p:sp>
      <p:pic>
        <p:nvPicPr>
          <p:cNvPr id="6" name="Рисунок 5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200025"/>
            <a:ext cx="6934200" cy="52322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smtClean="0"/>
              <a:t>Закон №273-ФЗ «Об образовании в РФ»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32638" y="429813"/>
            <a:ext cx="2228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7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300" y="1571625"/>
            <a:ext cx="10287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86409" algn="just">
              <a:lnSpc>
                <a:spcPct val="100000"/>
              </a:lnSpc>
            </a:pPr>
            <a:r>
              <a:rPr lang="ru-RU" sz="2400" b="1" dirty="0"/>
              <a:t>Статья 16. Реализация образовательных программ с применением электронного обучения и дистанционных образовательных технологий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6100" y="2943225"/>
            <a:ext cx="9829800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Организации, осуществляющие образовательную деятельность, вправе применять электронное обучение, дистанционные образовательные технологии при реализации образовательных программ в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3" action="ppaction://hlinkfile"/>
              </a:rPr>
              <a:t>порядке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установленном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logo8 сини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65100" y="2409825"/>
            <a:ext cx="10287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200025"/>
            <a:ext cx="6934200" cy="52322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smtClean="0"/>
              <a:t>Закон №273-ФЗ «Об образовании в РФ»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32638" y="429813"/>
            <a:ext cx="2228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8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300" y="1571625"/>
            <a:ext cx="102870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86409" algn="just">
              <a:lnSpc>
                <a:spcPct val="100000"/>
              </a:lnSpc>
            </a:pPr>
            <a:r>
              <a:rPr lang="ru-RU" sz="2400" b="1" dirty="0"/>
              <a:t>Статья 16. Реализация образовательных программ с применением электронного обучения и дистанционных образовательных технологий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7500" y="2486025"/>
            <a:ext cx="10058400" cy="46166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3. При реализации образовательных программ с применением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исключительно электронного обучения, дистанционных образовательных технологий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 организации, осуществляющей образовательную деятельность, должны быть созданы условия для функционирования </a:t>
            </a:r>
            <a:r>
              <a:rPr lang="ru-RU" sz="2000" u="sng" dirty="0" smtClean="0">
                <a:latin typeface="Arial" pitchFamily="34" charset="0"/>
                <a:cs typeface="Arial" pitchFamily="34" charset="0"/>
              </a:rPr>
              <a:t>электронной информационно-образовательной среды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включающей в себя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электронные информационные ресурсы, электронные образовательные ресурсы, совокупность информационных технологий, телекоммуникационных технологий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соответствующих технологических средств и обеспечивающей освоение обучающимися образовательных программ в полном объеме независимо от места нахождения обучающихся. 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3" action="ppaction://hlinkfile"/>
              </a:rPr>
              <a:t>Перечень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профессий, специальностей и направлений подготовки, реализация образовательных программ по которым не допускается с применением исключительно электронного обучения, дистанционных образовательных технологий, утверждается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logo8 сини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65100" y="2409825"/>
            <a:ext cx="10287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100" y="200025"/>
            <a:ext cx="6934200" cy="52322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smtClean="0"/>
              <a:t>Закон №273-ФЗ «Об образовании в РФ»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32638" y="429813"/>
            <a:ext cx="2228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800" spc="-20" dirty="0" smtClean="0">
                <a:solidFill>
                  <a:srgbClr val="808285"/>
                </a:solidFill>
                <a:latin typeface="Arial"/>
                <a:cs typeface="Arial"/>
              </a:rPr>
              <a:t>9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100" y="1266825"/>
            <a:ext cx="102870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86409" algn="ctr">
              <a:lnSpc>
                <a:spcPct val="100000"/>
              </a:lnSpc>
            </a:pPr>
            <a:r>
              <a:rPr lang="ru-RU" sz="3200" b="1" dirty="0" smtClean="0"/>
              <a:t>Выделяемые понятия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14" name="Рисунок 13" descr="logo8 син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4241" y="68586"/>
            <a:ext cx="1134059" cy="96963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241300" y="1800225"/>
            <a:ext cx="10287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93700" y="1876425"/>
            <a:ext cx="1013460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Информационно-образовательная среда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- это информационная среда, целенаправленно создающаяся для осуществления образовательного процесса и освоения обучающимися образовательных программ в полном объеме независимо от места нахождения обучающихся.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1900" y="3781425"/>
            <a:ext cx="8153400" cy="360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1393</Words>
  <Application>Microsoft Office PowerPoint</Application>
  <PresentationFormat>Произвольный</PresentationFormat>
  <Paragraphs>119</Paragraphs>
  <Slides>22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Слайд 1</vt:lpstr>
      <vt:lpstr>Нормативная база</vt:lpstr>
      <vt:lpstr>Закон №273-ФЗ «Об образовании в РФ»</vt:lpstr>
      <vt:lpstr>Закон №273-ФЗ «Об образовании в РФ»</vt:lpstr>
      <vt:lpstr>Закон №273-ФЗ «Об образовании в РФ»</vt:lpstr>
      <vt:lpstr>Преимущества электронного обучения</vt:lpstr>
      <vt:lpstr>Закон №273-ФЗ «Об образовании в РФ»</vt:lpstr>
      <vt:lpstr>Закон №273-ФЗ «Об образовании в РФ»</vt:lpstr>
      <vt:lpstr>Закон №273-ФЗ «Об образовании в РФ»</vt:lpstr>
      <vt:lpstr>Закон №273-ФЗ «Об образовании в РФ»</vt:lpstr>
      <vt:lpstr>Закон №273-ФЗ «Об образовании в РФ»</vt:lpstr>
      <vt:lpstr>Проблемы правового регулирования ЭО и ДОТ</vt:lpstr>
      <vt:lpstr>Проблемы правового регулирования ЭО и ДОТ</vt:lpstr>
      <vt:lpstr>Проблемы правового регулирования ЭО и ДОТ</vt:lpstr>
      <vt:lpstr>Возможные модели реализации</vt:lpstr>
      <vt:lpstr>Возможные модели реализации</vt:lpstr>
      <vt:lpstr>Возможные модели реализации</vt:lpstr>
      <vt:lpstr>Возможные модели реализации</vt:lpstr>
      <vt:lpstr>Возможные модели реализации</vt:lpstr>
      <vt:lpstr>Возможные модели реализации</vt:lpstr>
      <vt:lpstr>Возможные модели реализации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Головина Татьяна Станиславовна</dc:creator>
  <cp:lastModifiedBy>admin</cp:lastModifiedBy>
  <cp:revision>58</cp:revision>
  <dcterms:created xsi:type="dcterms:W3CDTF">2016-10-12T08:04:23Z</dcterms:created>
  <dcterms:modified xsi:type="dcterms:W3CDTF">2016-10-13T06:06:02Z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2016-09-20T00:00:00Z</vt:filetime>
  </property>
  <property fmtid="{D5CDD505-2E9C-101B-9397-08002B2CF9AE}" pid="3" name="LastSaved">
    <vt:filetime>2016-10-12T00:00:00Z</vt:filetime>
  </property>
</Properties>
</file>