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8" r:id="rId2"/>
    <p:sldId id="419" r:id="rId3"/>
    <p:sldId id="421" r:id="rId4"/>
    <p:sldId id="422" r:id="rId5"/>
    <p:sldId id="423" r:id="rId6"/>
    <p:sldId id="425" r:id="rId7"/>
    <p:sldId id="42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TN. Моругин" initials="АTМ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6D"/>
    <a:srgbClr val="E31145"/>
    <a:srgbClr val="E51A4B"/>
    <a:srgbClr val="849CD8"/>
    <a:srgbClr val="BCC9EA"/>
    <a:srgbClr val="5375C9"/>
    <a:srgbClr val="E74C3C"/>
    <a:srgbClr val="CC3300"/>
    <a:srgbClr val="F24941"/>
    <a:srgbClr val="40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8F6A-BBC9-4BC7-A452-3B97E6D40986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EBD4-0037-4AB9-AA75-3F8068A1E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43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0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92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51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69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865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52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28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40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74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57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21" Type="http://schemas.openxmlformats.org/officeDocument/2006/relationships/image" Target="../media/image13.svg"/><Relationship Id="rId7" Type="http://schemas.openxmlformats.org/officeDocument/2006/relationships/image" Target="../media/image5.png"/><Relationship Id="rId12" Type="http://schemas.openxmlformats.org/officeDocument/2006/relationships/image" Target="../media/image2.emf"/><Relationship Id="rId25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svg"/><Relationship Id="rId11" Type="http://schemas.openxmlformats.org/officeDocument/2006/relationships/oleObject" Target="../embeddings/oleObject2.bin"/><Relationship Id="rId15" Type="http://schemas.openxmlformats.org/officeDocument/2006/relationships/image" Target="../media/image6.png"/><Relationship Id="rId10" Type="http://schemas.openxmlformats.org/officeDocument/2006/relationships/image" Target="../media/image1.emf"/><Relationship Id="rId19" Type="http://schemas.openxmlformats.org/officeDocument/2006/relationships/image" Target="../media/image11.svg"/><Relationship Id="rId4" Type="http://schemas.microsoft.com/office/2007/relationships/hdphoto" Target="../media/hdphoto1.wdp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wmf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7.png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microsoft.com/office/2007/relationships/hdphoto" Target="../media/hdphoto1.wdp"/><Relationship Id="rId21" Type="http://schemas.openxmlformats.org/officeDocument/2006/relationships/image" Target="../media/image30.jpe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22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9" Type="http://schemas.openxmlformats.org/officeDocument/2006/relationships/image" Target="../media/image15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A8D67CD-7A8E-4A2E-9A67-57759430A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322" b="-1817"/>
          <a:stretch/>
        </p:blipFill>
        <p:spPr>
          <a:xfrm>
            <a:off x="-171038" y="350596"/>
            <a:ext cx="11399870" cy="4919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132" y="1512569"/>
            <a:ext cx="11304000" cy="70785"/>
          </a:xfrm>
          <a:prstGeom prst="rect">
            <a:avLst/>
          </a:prstGeom>
          <a:solidFill>
            <a:srgbClr val="23386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5273DAB7-1C47-4B4D-8B88-409E21FE9AAC}"/>
              </a:ext>
            </a:extLst>
          </p:cNvPr>
          <p:cNvSpPr/>
          <p:nvPr/>
        </p:nvSpPr>
        <p:spPr>
          <a:xfrm>
            <a:off x="3456272" y="1373986"/>
            <a:ext cx="336885" cy="336885"/>
          </a:xfrm>
          <a:prstGeom prst="ellipse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-1" y="6185149"/>
            <a:ext cx="12192000" cy="672851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3E95401C-678C-425B-AAD4-F33E03540697}"/>
              </a:ext>
            </a:extLst>
          </p:cNvPr>
          <p:cNvGrpSpPr/>
          <p:nvPr/>
        </p:nvGrpSpPr>
        <p:grpSpPr>
          <a:xfrm>
            <a:off x="503382" y="6264586"/>
            <a:ext cx="11197881" cy="486608"/>
            <a:chOff x="770075" y="6271562"/>
            <a:chExt cx="11197881" cy="486608"/>
          </a:xfrm>
        </p:grpSpPr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0F95B20B-4A09-43BF-91EA-6A8D3509F287}"/>
                </a:ext>
              </a:extLst>
            </p:cNvPr>
            <p:cNvGrpSpPr/>
            <p:nvPr/>
          </p:nvGrpSpPr>
          <p:grpSpPr>
            <a:xfrm>
              <a:off x="770075" y="6271562"/>
              <a:ext cx="2997325" cy="486608"/>
              <a:chOff x="650848" y="6264507"/>
              <a:chExt cx="2997325" cy="486608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8E333348-468B-410B-B681-9ACF9EBD83C3}"/>
                  </a:ext>
                </a:extLst>
              </p:cNvPr>
              <p:cNvSpPr/>
              <p:nvPr/>
            </p:nvSpPr>
            <p:spPr>
              <a:xfrm>
                <a:off x="1078380" y="6264507"/>
                <a:ext cx="2569793" cy="461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yar-kip.edu.yar.ru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35" name="Объект 34">
                <a:extLst>
                  <a:ext uri="{FF2B5EF4-FFF2-40B4-BE49-F238E27FC236}">
                    <a16:creationId xmlns="" xmlns:a16="http://schemas.microsoft.com/office/drawing/2014/main" id="{C59EA361-6C38-484E-B7D0-CB49BF854B9F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50848" y="6294685"/>
              <a:ext cx="456430" cy="4564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7" name="CorelDRAW" r:id="rId9" imgW="177129" imgH="177336" progId="CorelDraw.Graphic.20">
                      <p:embed/>
                    </p:oleObj>
                  </mc:Choice>
                  <mc:Fallback>
                    <p:oleObj name="CorelDRAW" r:id="rId9" imgW="177129" imgH="177336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50848" y="6294685"/>
                            <a:ext cx="456430" cy="4564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Группа 27">
              <a:extLst>
                <a:ext uri="{FF2B5EF4-FFF2-40B4-BE49-F238E27FC236}">
                  <a16:creationId xmlns="" xmlns:a16="http://schemas.microsoft.com/office/drawing/2014/main" id="{4F7360FD-36CB-4736-A8FB-996038F75B9A}"/>
                </a:ext>
              </a:extLst>
            </p:cNvPr>
            <p:cNvGrpSpPr/>
            <p:nvPr/>
          </p:nvGrpSpPr>
          <p:grpSpPr>
            <a:xfrm>
              <a:off x="8366551" y="6288987"/>
              <a:ext cx="3601405" cy="461665"/>
              <a:chOff x="8219471" y="6262682"/>
              <a:chExt cx="3601405" cy="461665"/>
            </a:xfrm>
          </p:grpSpPr>
          <p:graphicFrame>
            <p:nvGraphicFramePr>
              <p:cNvPr id="32" name="Объект 31">
                <a:extLst>
                  <a:ext uri="{FF2B5EF4-FFF2-40B4-BE49-F238E27FC236}">
                    <a16:creationId xmlns="" xmlns:a16="http://schemas.microsoft.com/office/drawing/2014/main" id="{678A20C5-EC76-4695-A553-841CBF772DC1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219471" y="6338008"/>
              <a:ext cx="553451" cy="3667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8" name="CorelDRAW" r:id="rId11" imgW="406017" imgH="250650" progId="CorelDraw.Graphic.20">
                      <p:embed/>
                    </p:oleObj>
                  </mc:Choice>
                  <mc:Fallback>
                    <p:oleObj name="CorelDRAW" r:id="rId11" imgW="406017" imgH="250650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219471" y="6338008"/>
                            <a:ext cx="553451" cy="36670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E44E70C4-2E38-4CC3-A6EC-38AB3B5DF6DA}"/>
                  </a:ext>
                </a:extLst>
              </p:cNvPr>
              <p:cNvSpPr/>
              <p:nvPr/>
            </p:nvSpPr>
            <p:spPr>
              <a:xfrm>
                <a:off x="8800775" y="6262682"/>
                <a:ext cx="30201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vk.com/</a:t>
                </a:r>
                <a:r>
                  <a:rPr lang="en-US" sz="24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yarkip</a:t>
                </a:r>
                <a:r>
                  <a:rPr lang="ru-RU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_</a:t>
                </a:r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public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="" xmlns:a16="http://schemas.microsoft.com/office/drawing/2014/main" id="{9317F76B-20D1-4536-9DED-FC50A2C3B05D}"/>
                </a:ext>
              </a:extLst>
            </p:cNvPr>
            <p:cNvGrpSpPr/>
            <p:nvPr/>
          </p:nvGrpSpPr>
          <p:grpSpPr>
            <a:xfrm>
              <a:off x="4635942" y="6271562"/>
              <a:ext cx="2967740" cy="477082"/>
              <a:chOff x="4488862" y="6264507"/>
              <a:chExt cx="2967740" cy="477082"/>
            </a:xfrm>
          </p:grpSpPr>
          <p:graphicFrame>
            <p:nvGraphicFramePr>
              <p:cNvPr id="30" name="Объект 29">
                <a:extLst>
                  <a:ext uri="{FF2B5EF4-FFF2-40B4-BE49-F238E27FC236}">
                    <a16:creationId xmlns="" xmlns:a16="http://schemas.microsoft.com/office/drawing/2014/main" id="{A2E39D04-FD29-4DC7-9144-51CD53796F5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488862" y="6301908"/>
              <a:ext cx="456430" cy="439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9" name="CorelDRAW" r:id="rId13" imgW="325440" imgH="312480" progId="CorelDraw.Graphic.20">
                      <p:embed/>
                    </p:oleObj>
                  </mc:Choice>
                  <mc:Fallback>
                    <p:oleObj name="CorelDRAW" r:id="rId13" imgW="325440" imgH="312480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488862" y="6301908"/>
                            <a:ext cx="456430" cy="4396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Прямоугольник 30">
                <a:extLst>
                  <a:ext uri="{FF2B5EF4-FFF2-40B4-BE49-F238E27FC236}">
                    <a16:creationId xmlns="" xmlns:a16="http://schemas.microsoft.com/office/drawing/2014/main" id="{0994AC15-C886-4AF0-9601-11F758922B63}"/>
                  </a:ext>
                </a:extLst>
              </p:cNvPr>
              <p:cNvSpPr/>
              <p:nvPr/>
            </p:nvSpPr>
            <p:spPr>
              <a:xfrm>
                <a:off x="4964493" y="6264507"/>
                <a:ext cx="24921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yar-kip@mail.ru</a:t>
                </a:r>
                <a:endParaRPr lang="ru-RU" sz="24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9BF0196F-DC27-47B6-83D1-27591451132D}"/>
              </a:ext>
            </a:extLst>
          </p:cNvPr>
          <p:cNvGrpSpPr>
            <a:grpSpLocks noChangeAspect="1"/>
          </p:cNvGrpSpPr>
          <p:nvPr/>
        </p:nvGrpSpPr>
        <p:grpSpPr>
          <a:xfrm>
            <a:off x="262178" y="240152"/>
            <a:ext cx="7943922" cy="1152000"/>
            <a:chOff x="126122" y="143572"/>
            <a:chExt cx="9055567" cy="1313207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CAF13E84-1F8F-49ED-973C-462248AA9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26122" y="143572"/>
              <a:ext cx="3707647" cy="131320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2FE57D1F-3967-48AE-A9DB-FA755747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4045626" y="440979"/>
              <a:ext cx="5136063" cy="876889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CA7204B-4A8B-4D70-B36C-89D935853B9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552176" y="71491"/>
            <a:ext cx="1590243" cy="159024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1023" y="1746497"/>
            <a:ext cx="12071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Дискуссионная площадка </a:t>
            </a:r>
            <a:b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«Педсовет76.РФ»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" y="2893939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ДЕЯТЕЛЬНОСТИ </a:t>
            </a:r>
            <a:br>
              <a:rPr lang="ru-RU" sz="3000" b="1" dirty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000" b="1" dirty="0" smtClean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ОБРАЗОВАТЕЛЬНОЙ ОРГАНИЗАЦИИ </a:t>
            </a:r>
            <a:endParaRPr lang="ru-RU" sz="3000" b="1" dirty="0">
              <a:solidFill>
                <a:srgbClr val="E3114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000" b="1" dirty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РАЗВИТИЮ ПРОФЕССИОНАЛИЗМА </a:t>
            </a:r>
            <a:br>
              <a:rPr lang="ru-RU" sz="3000" b="1" dirty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000" b="1" dirty="0">
                <a:solidFill>
                  <a:srgbClr val="E3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КАДРОВ В СОВРЕМЕННЫХ УСЛОВИЯХ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5067" y="5376595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Карпова Екатерина Владимировна</a:t>
            </a:r>
            <a:endParaRPr lang="ru-RU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учебно-методической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52004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598" y="456126"/>
            <a:ext cx="828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НАЦПРОЕКТ «ОБРАЗОВАНИЕ»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91" y="177508"/>
            <a:ext cx="837929" cy="844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91" y="1998553"/>
            <a:ext cx="7637951" cy="4636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62509" y="4255133"/>
            <a:ext cx="40799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3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тыс. преподавателей-мастеров</a:t>
            </a:r>
            <a:r>
              <a:rPr lang="ru-RU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производственного обучения 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повысят квалификацию </a:t>
            </a:r>
            <a:r>
              <a:rPr lang="ru-RU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программам, основанным </a:t>
            </a:r>
            <a:r>
              <a:rPr lang="ru-RU" b="1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опыте Союза </a:t>
            </a:r>
            <a:r>
              <a:rPr lang="ru-RU" b="1" dirty="0" err="1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  <a:r>
              <a:rPr lang="ru-RU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менее 10 тыс. из них — будут сертифицированы в качестве экспертов — к концу 2024 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2509" y="1901573"/>
            <a:ext cx="40799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3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2400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 </a:t>
            </a:r>
            <a:r>
              <a:rPr lang="ru-RU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общего, дополнительного образования детей и профессионального образования 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повысят уровень профессионального мастерства </a:t>
            </a:r>
            <a:r>
              <a:rPr lang="ru-RU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3D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форматах непрерывного образования к концу 2024 г.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509" y="1324842"/>
            <a:ext cx="386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40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8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63622"/>
            <a:ext cx="105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076" name="Picture 4" descr="https://st4.depositphotos.com/3991093/20973/v/950/depositphotos_209733144-stock-illustration-businesswoman-girl-with-pointer-document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2838" y="1910443"/>
            <a:ext cx="3221628" cy="398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pollo-ireland.akamaized.net/v1/files/crqj58wmk1qm3-UA/image;s=644x46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132" y="1907942"/>
            <a:ext cx="3597161" cy="336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>
            <a:off x="4130523" y="2716519"/>
            <a:ext cx="4379707" cy="1787636"/>
          </a:xfrm>
          <a:prstGeom prst="stripedRightArrow">
            <a:avLst>
              <a:gd name="adj1" fmla="val 69048"/>
              <a:gd name="adj2" fmla="val 65873"/>
            </a:avLst>
          </a:prstGeom>
          <a:solidFill>
            <a:srgbClr val="23386D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СПО 3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132" y="5715710"/>
            <a:ext cx="514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ЗНАНИЯ, УМЕНИЯ</a:t>
            </a:r>
            <a:endParaRPr lang="ru-RU" sz="3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669" y="5715710"/>
            <a:ext cx="514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</a:t>
            </a:r>
            <a:endParaRPr lang="ru-RU" sz="3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132" y="1428316"/>
            <a:ext cx="467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ТРАДИЦИОННОЕ ОБУЧЕНИЕ</a:t>
            </a:r>
            <a:endParaRPr lang="ru-RU" sz="28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669" y="1428316"/>
            <a:ext cx="514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КОМПЕТЕНТНОСТНЫЙ ПОДХОД</a:t>
            </a:r>
            <a:endParaRPr lang="ru-RU" sz="28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03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53925"/>
            <a:ext cx="967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КВАЛИФИКАЦИИ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31" y="2591082"/>
            <a:ext cx="119827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3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систему повышения квалификации, </a:t>
            </a:r>
            <a:b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будет помогать каждому педагогу выстроить индивидуальную образовательную траекторию</a:t>
            </a:r>
          </a:p>
          <a:p>
            <a:pPr>
              <a:buAutoNum type="arabicPeriod"/>
            </a:pPr>
            <a:endParaRPr lang="ru-RU" sz="16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отобрать эффективные формы </a:t>
            </a: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3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для реализации личностно-ориентированного, компетентностного, </a:t>
            </a:r>
            <a:r>
              <a:rPr lang="ru-RU" sz="3200" dirty="0" err="1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32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подходов, </a:t>
            </a: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опорой на самообразование индивидуальный темп усвоения 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236878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4132" y="1852384"/>
            <a:ext cx="1185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3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ru-RU" sz="3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36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33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602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4" y="1442849"/>
            <a:ext cx="2001320" cy="1630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3218" y="4343400"/>
            <a:ext cx="1436914" cy="23132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2469" y="3954911"/>
            <a:ext cx="119113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особый вид взаимодействия сопровождающего (методиста, </a:t>
            </a:r>
            <a:r>
              <a:rPr lang="ru-RU" sz="2800" dirty="0" err="1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наставника, опытного специалиста и др.) и сопровождаемого (педагога), в ходе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условия для профессионального роста, формирования профессиональной компетентности, для его непрерывного профессионального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саморазвития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245" y="3343242"/>
            <a:ext cx="1185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ОСНОВА: </a:t>
            </a:r>
            <a:r>
              <a:rPr lang="ru-RU" sz="32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организационно-методического сопровождения  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431" y="1462961"/>
            <a:ext cx="1014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ПОВЫШЕНИЯ УРОВНЯ </a:t>
            </a:r>
            <a:r>
              <a:rPr lang="ru-RU" sz="36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</a:t>
            </a: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КОМПЕТЕНТНОСТИ ПЕДАГОГА СПО</a:t>
            </a:r>
            <a:endParaRPr lang="ru-RU" sz="40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3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602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9230" y="4743451"/>
            <a:ext cx="2350659" cy="1898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32" y="1346420"/>
            <a:ext cx="117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УПРАВЛЕНИЯ </a:t>
            </a:r>
            <a:b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РАЗВИТИЕМ ПЕДАГОГА  </a:t>
            </a:r>
            <a:endParaRPr lang="ru-RU" sz="40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333" y="2470153"/>
            <a:ext cx="11736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Аналитико-диагностический этап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(изучение потребностей педагога, выявление дефицитов в профессиональной подготовки)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Проектировочный этап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(совместная разработка индивидуального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маршрута повышения профессионального уровня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педагога)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этап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(реализация плана повышения квалификации)</a:t>
            </a:r>
            <a:r>
              <a:rPr lang="ru-RU" sz="28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Контрольно-оценочный </a:t>
            </a:r>
            <a:r>
              <a:rPr lang="ru-RU" sz="3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(оценка </a:t>
            </a:r>
            <a:b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28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индивидуального </a:t>
            </a:r>
            <a:r>
              <a:rPr lang="ru-RU" sz="28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маршрута)</a:t>
            </a:r>
            <a:endParaRPr lang="ru-RU" sz="28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5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-20753" y="1"/>
            <a:ext cx="12207684" cy="682142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19" y="328195"/>
            <a:ext cx="66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66351" y="131123"/>
            <a:ext cx="2769387" cy="1008000"/>
            <a:chOff x="965265" y="41334"/>
            <a:chExt cx="3051564" cy="11107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265" y="41334"/>
              <a:ext cx="1101658" cy="10422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602"/>
            <a:stretch/>
          </p:blipFill>
          <p:spPr>
            <a:xfrm>
              <a:off x="2042703" y="97342"/>
              <a:ext cx="1974126" cy="1054699"/>
            </a:xfrm>
            <a:prstGeom prst="rect">
              <a:avLst/>
            </a:prstGeom>
          </p:spPr>
        </p:pic>
      </p:grpSp>
      <p:sp>
        <p:nvSpPr>
          <p:cNvPr id="10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4132" y="1346420"/>
            <a:ext cx="117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РАБОТОДАТЕЛЯМИ</a:t>
            </a:r>
            <a:endParaRPr lang="ru-RU" sz="4000" b="1" dirty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934153E-BE8C-4C18-A076-438BA77579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6" y="2284678"/>
            <a:ext cx="1703505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904A27D-4F9F-4B97-AD43-4B6E9C82471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3816406"/>
            <a:ext cx="1703505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C1BBDB-D891-45A7-BB35-83E978F709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525" y="5291405"/>
            <a:ext cx="1703504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0862C6A-B39E-45A1-9E78-45019F2460E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30" y="5284214"/>
            <a:ext cx="1703506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  <p:grpSp>
        <p:nvGrpSpPr>
          <p:cNvPr id="7" name="Группа 6"/>
          <p:cNvGrpSpPr/>
          <p:nvPr/>
        </p:nvGrpSpPr>
        <p:grpSpPr>
          <a:xfrm>
            <a:off x="334712" y="5284214"/>
            <a:ext cx="1863389" cy="1080000"/>
            <a:chOff x="334712" y="5284214"/>
            <a:chExt cx="1863389" cy="118696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9BAC5DB-9325-4F10-8752-914C3781A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12" y="5289819"/>
              <a:ext cx="1863389" cy="1181364"/>
            </a:xfrm>
            <a:prstGeom prst="rect">
              <a:avLst/>
            </a:prstGeom>
            <a:ln w="38100">
              <a:solidFill>
                <a:srgbClr val="E51A4B"/>
              </a:solidFill>
              <a:miter lim="800000"/>
            </a:ln>
          </p:spPr>
        </p:pic>
        <p:pic>
          <p:nvPicPr>
            <p:cNvPr id="2" name="Рисунок 1"/>
            <p:cNvPicPr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12" y="5284214"/>
              <a:ext cx="1836000" cy="118080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0097155" y="2252771"/>
            <a:ext cx="1873108" cy="1080000"/>
            <a:chOff x="10067024" y="3759800"/>
            <a:chExt cx="1873108" cy="118136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0934153E-BE8C-4C18-A076-438BA775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7024" y="3759800"/>
              <a:ext cx="1863387" cy="1181363"/>
            </a:xfrm>
            <a:prstGeom prst="rect">
              <a:avLst/>
            </a:prstGeom>
            <a:ln w="38100">
              <a:solidFill>
                <a:srgbClr val="E51A4B"/>
              </a:solidFill>
              <a:miter lim="800000"/>
            </a:ln>
          </p:spPr>
        </p:pic>
        <p:pic>
          <p:nvPicPr>
            <p:cNvPr id="3" name="Рисунок 2"/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5332" y="3759800"/>
              <a:ext cx="1864800" cy="118080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FB59C5C-5AAD-429D-B20E-DFF77B7E46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3526691" y="3629169"/>
            <a:ext cx="2690422" cy="15558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F758C54-68D1-4D5B-971C-A329FC8456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26" y="2252771"/>
            <a:ext cx="2893337" cy="16483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B36EE47-D69B-4E8B-A694-C8F64EDC55F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312621" y="2204516"/>
            <a:ext cx="2333375" cy="1566053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55F89A7-7654-4242-9B8E-A428002FE23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600000">
            <a:off x="7480081" y="3603699"/>
            <a:ext cx="2345255" cy="150541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4028432-2428-4131-8FFE-E2DD00215BB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607" y="3770569"/>
            <a:ext cx="1703504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95" y="5443669"/>
            <a:ext cx="2353330" cy="1021345"/>
          </a:xfrm>
          <a:prstGeom prst="rect">
            <a:avLst/>
          </a:prstGeom>
          <a:ln w="38100">
            <a:solidFill>
              <a:srgbClr val="E51A4B"/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380B936-D24A-4438-8433-D25C95F6FBF2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57" y="5308257"/>
            <a:ext cx="1703505" cy="1080000"/>
          </a:xfrm>
          <a:prstGeom prst="rect">
            <a:avLst/>
          </a:prstGeom>
          <a:ln w="38100">
            <a:solidFill>
              <a:srgbClr val="E51A4B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22240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4803</TotalTime>
  <Words>142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TN. Моругин</dc:creator>
  <cp:lastModifiedBy>Наталья Николаевна Новикова</cp:lastModifiedBy>
  <cp:revision>319</cp:revision>
  <dcterms:created xsi:type="dcterms:W3CDTF">2016-10-24T11:26:13Z</dcterms:created>
  <dcterms:modified xsi:type="dcterms:W3CDTF">2019-10-21T08:12:55Z</dcterms:modified>
</cp:coreProperties>
</file>