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8" r:id="rId4"/>
    <p:sldId id="262" r:id="rId5"/>
    <p:sldId id="288" r:id="rId6"/>
    <p:sldId id="289" r:id="rId7"/>
    <p:sldId id="290" r:id="rId8"/>
    <p:sldId id="291" r:id="rId9"/>
    <p:sldId id="292" r:id="rId10"/>
    <p:sldId id="293" r:id="rId11"/>
    <p:sldId id="295" r:id="rId12"/>
    <p:sldId id="297" r:id="rId13"/>
    <p:sldId id="265" r:id="rId14"/>
    <p:sldId id="273" r:id="rId15"/>
    <p:sldId id="274" r:id="rId16"/>
    <p:sldId id="302" r:id="rId17"/>
    <p:sldId id="286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472" autoAdjust="0"/>
  </p:normalViewPr>
  <p:slideViewPr>
    <p:cSldViewPr>
      <p:cViewPr>
        <p:scale>
          <a:sx n="80" d="100"/>
          <a:sy n="80" d="100"/>
        </p:scale>
        <p:origin x="-1068" y="3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20CE9-A192-441F-B6A9-F76B11BBA695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E5D36-F6C1-45AC-9F01-D38227D817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20CE9-A192-441F-B6A9-F76B11BBA695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E5D36-F6C1-45AC-9F01-D38227D817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20CE9-A192-441F-B6A9-F76B11BBA695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E5D36-F6C1-45AC-9F01-D38227D817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20CE9-A192-441F-B6A9-F76B11BBA695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E5D36-F6C1-45AC-9F01-D38227D817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20CE9-A192-441F-B6A9-F76B11BBA695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E5D36-F6C1-45AC-9F01-D38227D817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20CE9-A192-441F-B6A9-F76B11BBA695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E5D36-F6C1-45AC-9F01-D38227D817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20CE9-A192-441F-B6A9-F76B11BBA695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E5D36-F6C1-45AC-9F01-D38227D817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20CE9-A192-441F-B6A9-F76B11BBA695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E5D36-F6C1-45AC-9F01-D38227D817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20CE9-A192-441F-B6A9-F76B11BBA695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E5D36-F6C1-45AC-9F01-D38227D817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20CE9-A192-441F-B6A9-F76B11BBA695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E5D36-F6C1-45AC-9F01-D38227D817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20CE9-A192-441F-B6A9-F76B11BBA695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BCE5D36-F6C1-45AC-9F01-D38227D8176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A720CE9-A192-441F-B6A9-F76B11BBA695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BCE5D36-F6C1-45AC-9F01-D38227D81761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1285860"/>
            <a:ext cx="7886696" cy="2786082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 smtClean="0">
                <a:solidFill>
                  <a:schemeClr val="tx1"/>
                </a:solidFill>
                <a:latin typeface="Georgia" pitchFamily="18" charset="0"/>
                <a:cs typeface="Arabic Typesetting" pitchFamily="66" charset="-78"/>
              </a:rPr>
              <a:t>Экспертная деятельность педагога, способы развития</a:t>
            </a:r>
            <a:endParaRPr lang="ru-RU" sz="4800" b="1" dirty="0">
              <a:solidFill>
                <a:schemeClr val="tx1"/>
              </a:solidFill>
              <a:latin typeface="Georgia" pitchFamily="18" charset="0"/>
              <a:cs typeface="Arabic Typesetting" pitchFamily="66" charset="-78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4857760"/>
            <a:ext cx="7696224" cy="1214446"/>
          </a:xfrm>
        </p:spPr>
        <p:txBody>
          <a:bodyPr>
            <a:normAutofit/>
          </a:bodyPr>
          <a:lstStyle/>
          <a:p>
            <a:pPr algn="ctr"/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Кируца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 Елена Ивановна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–</a:t>
            </a:r>
            <a:r>
              <a:rPr lang="ru-RU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Georgia" pitchFamily="18" charset="0"/>
              </a:rPr>
              <a:t>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заместитель директора по учебной работе ГПОУ ЯО </a:t>
            </a:r>
            <a:r>
              <a:rPr lang="ru-RU" sz="1800" b="1" dirty="0" err="1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Рыбинский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 лесотехнический колледж</a:t>
            </a:r>
            <a:endParaRPr lang="ru-RU" sz="1800" b="1" dirty="0">
              <a:solidFill>
                <a:schemeClr val="accent1">
                  <a:lumMod val="75000"/>
                </a:schemeClr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357190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chemeClr val="bg2">
                    <a:lumMod val="90000"/>
                  </a:schemeClr>
                </a:solidFill>
              </a:rPr>
              <a:t>          </a:t>
            </a:r>
            <a:r>
              <a:rPr lang="ru-RU" sz="2700" dirty="0" smtClean="0">
                <a:solidFill>
                  <a:schemeClr val="bg2">
                    <a:lumMod val="90000"/>
                  </a:schemeClr>
                </a:solidFill>
                <a:latin typeface="+mn-lt"/>
              </a:rPr>
              <a:t>Экспертная деятельность педагога, способы развития</a:t>
            </a:r>
            <a:endParaRPr lang="ru-RU" sz="27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643602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ru-RU" sz="6400" dirty="0" smtClean="0"/>
              <a:t>Экспертная деятельность педагога в ГПОУ ЯО Рыбинском лесотехническом колледже</a:t>
            </a:r>
          </a:p>
          <a:p>
            <a:pPr marL="514350" lvl="0" indent="-514350" algn="ctr">
              <a:buNone/>
            </a:pPr>
            <a:r>
              <a:rPr lang="ru-RU" sz="9600" dirty="0" smtClean="0">
                <a:solidFill>
                  <a:schemeClr val="accent1"/>
                </a:solidFill>
              </a:rPr>
              <a:t>6</a:t>
            </a:r>
            <a:r>
              <a:rPr lang="ru-RU" sz="9600" dirty="0" smtClean="0">
                <a:solidFill>
                  <a:srgbClr val="0070C0"/>
                </a:solidFill>
              </a:rPr>
              <a:t>. </a:t>
            </a:r>
            <a:r>
              <a:rPr lang="ru-RU" sz="9600" b="1" i="1" dirty="0" smtClean="0">
                <a:solidFill>
                  <a:srgbClr val="0070C0"/>
                </a:solidFill>
              </a:rPr>
              <a:t>Выполнение работы в качестве членов комиссий по аттестации педагогов и прохождение процедуры аттестации</a:t>
            </a:r>
            <a:endParaRPr lang="ru-RU" sz="9600" dirty="0" smtClean="0">
              <a:solidFill>
                <a:schemeClr val="accent1"/>
              </a:solidFill>
            </a:endParaRPr>
          </a:p>
          <a:p>
            <a:pPr marL="514350" indent="-514350" algn="just">
              <a:buNone/>
            </a:pPr>
            <a:r>
              <a:rPr lang="ru-RU" sz="8000" b="1" i="1" dirty="0" smtClean="0"/>
              <a:t>Педагог-эксперт</a:t>
            </a:r>
            <a:r>
              <a:rPr lang="ru-RU" sz="8000" i="1" dirty="0" smtClean="0"/>
              <a:t> при работе членом аттестационной комиссии проводит анализ профессиональной деятельности педагогического работника с использованием </a:t>
            </a:r>
            <a:r>
              <a:rPr lang="ru-RU" sz="8000" i="1" dirty="0" err="1" smtClean="0"/>
              <a:t>компетентностного</a:t>
            </a:r>
            <a:r>
              <a:rPr lang="ru-RU" sz="8000" i="1" dirty="0" smtClean="0"/>
              <a:t> подхода.</a:t>
            </a:r>
          </a:p>
          <a:p>
            <a:pPr marL="514350" indent="-514350" algn="just">
              <a:buNone/>
            </a:pPr>
            <a:r>
              <a:rPr lang="ru-RU" sz="5600" i="1" dirty="0" smtClean="0"/>
              <a:t>С учетом требований </a:t>
            </a:r>
            <a:r>
              <a:rPr lang="ru-RU" sz="5600" i="1" dirty="0" err="1" smtClean="0"/>
              <a:t>профстандарта</a:t>
            </a:r>
            <a:r>
              <a:rPr lang="ru-RU" sz="5600" i="1" dirty="0" smtClean="0"/>
              <a:t>, квалификация педагога может быть описана экспертом как совокупность </a:t>
            </a:r>
            <a:r>
              <a:rPr lang="ru-RU" sz="5600" i="1" u="sng" dirty="0" smtClean="0"/>
              <a:t>шести основных компетентностей:</a:t>
            </a:r>
          </a:p>
          <a:p>
            <a:pPr marL="514350" indent="-514350" algn="just"/>
            <a:r>
              <a:rPr lang="ru-RU" sz="6400" b="1" i="1" dirty="0" smtClean="0"/>
              <a:t>В области личностных качеств</a:t>
            </a:r>
            <a:r>
              <a:rPr lang="ru-RU" sz="6400" i="1" dirty="0" smtClean="0"/>
              <a:t>.</a:t>
            </a:r>
          </a:p>
          <a:p>
            <a:pPr marL="514350" indent="-514350" algn="just"/>
            <a:r>
              <a:rPr lang="ru-RU" sz="6400" i="1" dirty="0" smtClean="0"/>
              <a:t>В</a:t>
            </a:r>
            <a:r>
              <a:rPr lang="ru-RU" sz="6400" b="1" i="1" dirty="0" smtClean="0"/>
              <a:t> постановке целей и задач педагогической деятельности.</a:t>
            </a:r>
          </a:p>
          <a:p>
            <a:pPr marL="514350" indent="-514350" algn="just"/>
            <a:r>
              <a:rPr lang="ru-RU" sz="6400" i="1" dirty="0" smtClean="0"/>
              <a:t>В</a:t>
            </a:r>
            <a:r>
              <a:rPr lang="ru-RU" sz="6400" b="1" i="1" dirty="0" smtClean="0"/>
              <a:t> мотивировании обучающихся </a:t>
            </a:r>
            <a:r>
              <a:rPr lang="ru-RU" sz="6400" i="1" dirty="0" smtClean="0"/>
              <a:t>на осуществление учебной (воспитательной) деятельности.</a:t>
            </a:r>
          </a:p>
          <a:p>
            <a:pPr marL="514350" indent="-514350" algn="just"/>
            <a:r>
              <a:rPr lang="ru-RU" sz="6400" i="1" dirty="0" smtClean="0"/>
              <a:t>В</a:t>
            </a:r>
            <a:r>
              <a:rPr lang="ru-RU" sz="6400" b="1" i="1" dirty="0" smtClean="0"/>
              <a:t> разработке программы деятельности </a:t>
            </a:r>
            <a:r>
              <a:rPr lang="ru-RU" sz="6400" i="1" dirty="0" smtClean="0"/>
              <a:t>и </a:t>
            </a:r>
            <a:r>
              <a:rPr lang="ru-RU" sz="6400" b="1" i="1" dirty="0" smtClean="0"/>
              <a:t>принятии педагогических решений</a:t>
            </a:r>
            <a:r>
              <a:rPr lang="ru-RU" sz="6400" i="1" dirty="0" smtClean="0"/>
              <a:t>.</a:t>
            </a:r>
          </a:p>
          <a:p>
            <a:pPr marL="514350" indent="-514350" algn="just"/>
            <a:r>
              <a:rPr lang="ru-RU" sz="6400" i="1" dirty="0" smtClean="0"/>
              <a:t>В</a:t>
            </a:r>
            <a:r>
              <a:rPr lang="ru-RU" sz="6400" b="1" i="1" dirty="0" smtClean="0"/>
              <a:t> обеспечении информационной основы </a:t>
            </a:r>
            <a:r>
              <a:rPr lang="ru-RU" sz="6400" i="1" dirty="0" smtClean="0"/>
              <a:t>педагогической деятельности.</a:t>
            </a:r>
          </a:p>
          <a:p>
            <a:pPr marL="514350" indent="-514350" algn="just"/>
            <a:r>
              <a:rPr lang="ru-RU" sz="6400" i="1" dirty="0" smtClean="0"/>
              <a:t>В</a:t>
            </a:r>
            <a:r>
              <a:rPr lang="ru-RU" sz="6400" b="1" i="1" dirty="0" smtClean="0"/>
              <a:t> организации </a:t>
            </a:r>
            <a:r>
              <a:rPr lang="ru-RU" sz="6400" i="1" dirty="0" smtClean="0"/>
              <a:t>педагогической деятельности.</a:t>
            </a:r>
          </a:p>
          <a:p>
            <a:pPr>
              <a:buNone/>
            </a:pPr>
            <a:endParaRPr lang="ru-RU" sz="3200" dirty="0" smtClean="0"/>
          </a:p>
          <a:p>
            <a:pPr algn="just">
              <a:buNone/>
            </a:pPr>
            <a:r>
              <a:rPr lang="ru-RU" sz="5600" i="1" dirty="0" smtClean="0"/>
              <a:t>Проведение </a:t>
            </a:r>
            <a:r>
              <a:rPr lang="ru-RU" sz="5600" b="1" i="1" dirty="0" smtClean="0"/>
              <a:t>самооценки</a:t>
            </a:r>
            <a:r>
              <a:rPr lang="ru-RU" sz="5600" i="1" dirty="0" smtClean="0"/>
              <a:t> профессиональной деятельности по тем же показателям, по которым проводится </a:t>
            </a:r>
            <a:r>
              <a:rPr lang="ru-RU" sz="5600" b="1" i="1" dirty="0" smtClean="0"/>
              <a:t>экспертная оценка</a:t>
            </a:r>
            <a:r>
              <a:rPr lang="ru-RU" sz="5600" i="1" dirty="0" smtClean="0"/>
              <a:t>, позволяет педагогу лучше понять аттестационные требования, обоснованно выбрать ориентиры собственного профессионального развития;</a:t>
            </a:r>
            <a:r>
              <a:rPr lang="ru-RU" sz="5600" dirty="0" smtClean="0"/>
              <a:t> дает точное понимание требований к методической,  дидактической, научной подготовке  самого педагога. </a:t>
            </a:r>
            <a:r>
              <a:rPr lang="ru-RU" sz="5600" i="1" dirty="0" smtClean="0"/>
              <a:t>(из 27 </a:t>
            </a:r>
            <a:r>
              <a:rPr lang="ru-RU" sz="5600" i="1" dirty="0" err="1" smtClean="0"/>
              <a:t>педработников</a:t>
            </a:r>
            <a:r>
              <a:rPr lang="ru-RU" sz="5600" i="1" dirty="0" smtClean="0"/>
              <a:t> нашего колледжа 14 человек имеют высшую кв. категорию; 11 человек – 1 кв.категорию.)</a:t>
            </a:r>
            <a:endParaRPr lang="ru-RU" sz="5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357190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chemeClr val="bg2">
                    <a:lumMod val="90000"/>
                  </a:schemeClr>
                </a:solidFill>
              </a:rPr>
              <a:t>          </a:t>
            </a:r>
            <a:r>
              <a:rPr lang="ru-RU" sz="2700" dirty="0" smtClean="0">
                <a:solidFill>
                  <a:schemeClr val="bg2">
                    <a:lumMod val="90000"/>
                  </a:schemeClr>
                </a:solidFill>
                <a:latin typeface="+mn-lt"/>
              </a:rPr>
              <a:t>Экспертная деятельность педагога, способы развития</a:t>
            </a:r>
            <a:endParaRPr lang="ru-RU" sz="27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643602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sz="1600" dirty="0" smtClean="0"/>
              <a:t>Экспертная деятельность педагога в ГПОУ ЯО Рыбинском лесотехническом колледже</a:t>
            </a:r>
          </a:p>
          <a:p>
            <a:pPr marL="514350" indent="-514350" algn="ctr">
              <a:buNone/>
            </a:pPr>
            <a:r>
              <a:rPr lang="ru-RU" sz="2400" dirty="0" smtClean="0">
                <a:solidFill>
                  <a:schemeClr val="accent1"/>
                </a:solidFill>
              </a:rPr>
              <a:t>7</a:t>
            </a:r>
            <a:r>
              <a:rPr lang="ru-RU" sz="3600" dirty="0" smtClean="0">
                <a:solidFill>
                  <a:schemeClr val="accent1"/>
                </a:solidFill>
              </a:rPr>
              <a:t>. </a:t>
            </a:r>
            <a:r>
              <a:rPr lang="ru-RU" sz="2400" b="1" i="1" spc="-100" dirty="0" smtClean="0">
                <a:solidFill>
                  <a:srgbClr val="0070C0"/>
                </a:solidFill>
              </a:rPr>
              <a:t>Деятельность педагогов  в составе экспертного сообщества России в части развития профессионального образования в соответствии со стандартами международной организации </a:t>
            </a:r>
            <a:r>
              <a:rPr lang="ru-RU" sz="2400" b="1" i="1" spc="-100" dirty="0" err="1" smtClean="0">
                <a:solidFill>
                  <a:srgbClr val="0070C0"/>
                </a:solidFill>
              </a:rPr>
              <a:t>WorldSkills</a:t>
            </a:r>
            <a:r>
              <a:rPr lang="ru-RU" sz="2400" b="1" i="1" spc="-100" dirty="0" smtClean="0">
                <a:solidFill>
                  <a:srgbClr val="0070C0"/>
                </a:solidFill>
              </a:rPr>
              <a:t> </a:t>
            </a:r>
          </a:p>
          <a:p>
            <a:pPr marL="514350" indent="-514350" algn="just"/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Выполнение обязанностей экспертов в Конкурсах профессионального мастерства «Молодые профессионалы» (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Worldskills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Russia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) разных уровней.</a:t>
            </a:r>
            <a:r>
              <a:rPr lang="ru-RU" sz="2000" b="1" i="1" dirty="0" smtClean="0"/>
              <a:t> </a:t>
            </a:r>
          </a:p>
          <a:p>
            <a:pPr marL="514350" indent="-514350" algn="just">
              <a:buNone/>
            </a:pPr>
            <a:r>
              <a:rPr lang="ru-RU" sz="1500" b="1" i="1" dirty="0" smtClean="0"/>
              <a:t>Результат: ежегодно 1 место по названным компетенциям в Региональных чемпионатах; 1 место в России в 2016 году и   2 место в России в 2018 г. по компетенции «Ландшафтный дизайн»</a:t>
            </a:r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/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Преподаватели колледжа приняли участие в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пилотном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проекте  ЯО по проведению ДЭ (специальность «Садово-парковое и ландшафтное строительство») и продолжают развитие этого направления деятельности на итоговой аттестации при реализации программ дополнительного профессионального образования.</a:t>
            </a:r>
          </a:p>
          <a:p>
            <a:pPr marL="514350" indent="-514350" algn="just">
              <a:buNone/>
            </a:pPr>
            <a:r>
              <a:rPr lang="ru-RU" sz="15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1" i="1" dirty="0" smtClean="0"/>
              <a:t>8 преподавателей прошли обучение в Союзе и получили звание эксперта с правом оценки демонстрационного экзамена.</a:t>
            </a:r>
            <a:endParaRPr lang="ru-RU" sz="1500" dirty="0" smtClean="0"/>
          </a:p>
          <a:p>
            <a:pPr marL="514350" indent="-514350" algn="just"/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ctr">
              <a:buNone/>
            </a:pPr>
            <a:endParaRPr lang="ru-RU" sz="2000" i="1" spc="-100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38896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chemeClr val="bg2">
                    <a:lumMod val="90000"/>
                  </a:schemeClr>
                </a:solidFill>
                <a:latin typeface="+mn-lt"/>
              </a:rPr>
              <a:t>Экспертная деятельность педагога, способы развития</a:t>
            </a:r>
            <a:endParaRPr lang="ru-RU" sz="24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3543296" cy="5429288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ru-RU" sz="4400" dirty="0" smtClean="0"/>
              <a:t>Экспертная деятельность педагога в ГПОУ ЯО Рыбинском лесотехническом колледже</a:t>
            </a:r>
          </a:p>
          <a:p>
            <a:pPr marL="514350" indent="-514350" algn="ctr">
              <a:buNone/>
            </a:pPr>
            <a:r>
              <a:rPr lang="ru-RU" sz="4000" i="1" dirty="0" smtClean="0"/>
              <a:t>Союз «Молодые профессионалы (</a:t>
            </a:r>
            <a:r>
              <a:rPr lang="ru-RU" sz="4000" i="1" dirty="0" err="1" smtClean="0"/>
              <a:t>Ворлдскиллс</a:t>
            </a:r>
            <a:r>
              <a:rPr lang="ru-RU" sz="4000" i="1" dirty="0" smtClean="0"/>
              <a:t> Россия)»</a:t>
            </a:r>
          </a:p>
          <a:p>
            <a:pPr>
              <a:buNone/>
            </a:pPr>
            <a:r>
              <a:rPr lang="ru-RU" sz="4300" dirty="0" smtClean="0"/>
              <a:t>В колледже запустили 2 проекта: </a:t>
            </a:r>
          </a:p>
          <a:p>
            <a:pPr algn="just"/>
            <a:r>
              <a:rPr lang="ru-RU" sz="5600" i="1" dirty="0" smtClean="0">
                <a:latin typeface="Times New Roman" pitchFamily="18" charset="0"/>
                <a:cs typeface="Times New Roman" pitchFamily="18" charset="0"/>
              </a:rPr>
              <a:t>по реализации программы курсов повышения квалификации для преподавателей и мастеров производственного обучения «Практика и методика реализации образовательных программ СПО с учетом спецификации стандартов </a:t>
            </a:r>
            <a:r>
              <a:rPr lang="ru-RU" sz="5600" i="1" dirty="0" err="1" smtClean="0">
                <a:latin typeface="Times New Roman" pitchFamily="18" charset="0"/>
                <a:cs typeface="Times New Roman" pitchFamily="18" charset="0"/>
              </a:rPr>
              <a:t>Ворлдскиллс</a:t>
            </a:r>
            <a:r>
              <a:rPr lang="ru-RU" sz="5600" i="1" dirty="0" smtClean="0">
                <a:latin typeface="Times New Roman" pitchFamily="18" charset="0"/>
                <a:cs typeface="Times New Roman" pitchFamily="18" charset="0"/>
              </a:rPr>
              <a:t> по компетенции «Ландшафтный дизайн» </a:t>
            </a:r>
          </a:p>
          <a:p>
            <a:pPr algn="just"/>
            <a:r>
              <a:rPr lang="ru-RU" sz="3500" dirty="0" smtClean="0"/>
              <a:t> </a:t>
            </a:r>
            <a:r>
              <a:rPr lang="ru-RU" sz="5600" i="1" dirty="0" smtClean="0"/>
              <a:t>по реализации программы ДПО для граждан </a:t>
            </a:r>
            <a:r>
              <a:rPr lang="ru-RU" sz="5600" i="1" dirty="0" err="1" smtClean="0"/>
              <a:t>предпенсионного</a:t>
            </a:r>
            <a:r>
              <a:rPr lang="ru-RU" sz="5600" i="1" dirty="0" smtClean="0"/>
              <a:t> возраста 50+ «Основы ландшафтного дизайна (компетенция Ландшафтный дизайн)».</a:t>
            </a:r>
          </a:p>
          <a:p>
            <a:pPr>
              <a:buNone/>
            </a:pPr>
            <a:endParaRPr lang="ru-RU" sz="2800" i="1" dirty="0" smtClean="0"/>
          </a:p>
          <a:p>
            <a:pPr algn="just">
              <a:buNone/>
            </a:pPr>
            <a:r>
              <a:rPr lang="ru-RU" sz="5600" i="1" dirty="0" smtClean="0"/>
              <a:t>Экспертная деятельность педагогов в этом направлении по своей компетенции, дает глубокие знания стандартов, методик, Кодекса этики и иных правил движения </a:t>
            </a:r>
            <a:r>
              <a:rPr lang="ru-RU" sz="5600" i="1" dirty="0" err="1" smtClean="0"/>
              <a:t>Ворлдскиллс</a:t>
            </a:r>
            <a:r>
              <a:rPr lang="ru-RU" sz="5600" i="1" dirty="0" smtClean="0"/>
              <a:t>; повышает профессиональные  и личностные качества преподавателей; уровень подготовки специалистов с учетом международных стандартов; повышает имидж учебного заведения.</a:t>
            </a:r>
          </a:p>
          <a:p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 l="12684" r="12867"/>
          <a:stretch>
            <a:fillRect/>
          </a:stretch>
        </p:blipFill>
        <p:spPr bwMode="auto">
          <a:xfrm>
            <a:off x="4214809" y="1214422"/>
            <a:ext cx="3861447" cy="292895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3"/>
          <a:srcRect l="13091" r="12381"/>
          <a:stretch>
            <a:fillRect/>
          </a:stretch>
        </p:blipFill>
        <p:spPr bwMode="auto">
          <a:xfrm>
            <a:off x="5143504" y="3813683"/>
            <a:ext cx="3857652" cy="29101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357190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bg2">
                    <a:lumMod val="90000"/>
                  </a:schemeClr>
                </a:solidFill>
              </a:rPr>
              <a:t>         </a:t>
            </a:r>
            <a:r>
              <a:rPr lang="ru-RU" sz="2400" dirty="0" smtClean="0">
                <a:solidFill>
                  <a:schemeClr val="bg2">
                    <a:lumMod val="90000"/>
                  </a:schemeClr>
                </a:solidFill>
                <a:latin typeface="+mn-lt"/>
              </a:rPr>
              <a:t>Экспертная деятельность педагога, способы развития</a:t>
            </a:r>
            <a:endParaRPr lang="ru-RU" sz="24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357298"/>
            <a:ext cx="8229600" cy="4967302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1600" dirty="0" smtClean="0"/>
              <a:t>Экспертная деятельность педагога в ГПОУ ЯО Рыбинском лесотехническом колледже</a:t>
            </a:r>
          </a:p>
          <a:p>
            <a:pPr marL="514350" lvl="0" indent="-514350" algn="ctr">
              <a:buNone/>
            </a:pPr>
            <a:r>
              <a:rPr lang="ru-RU" sz="2800" dirty="0" smtClean="0">
                <a:solidFill>
                  <a:schemeClr val="accent1"/>
                </a:solidFill>
              </a:rPr>
              <a:t>8. </a:t>
            </a:r>
            <a:r>
              <a:rPr lang="ru-RU" sz="2400" b="1" i="1" dirty="0" smtClean="0">
                <a:solidFill>
                  <a:srgbClr val="0070C0"/>
                </a:solidFill>
              </a:rPr>
              <a:t>Выполнение педагогами колледжа работы в качестве членов экспертных комиссий  при аккредитации ПОО ЯО</a:t>
            </a:r>
            <a:endParaRPr lang="ru-RU" sz="2400" dirty="0" smtClean="0">
              <a:solidFill>
                <a:srgbClr val="0070C0"/>
              </a:solidFill>
            </a:endParaRPr>
          </a:p>
          <a:p>
            <a:pPr marL="514350" indent="-514350" algn="just">
              <a:buNone/>
            </a:pPr>
            <a:endParaRPr lang="ru-RU" sz="2000" i="1" dirty="0" smtClean="0"/>
          </a:p>
          <a:p>
            <a:pPr marL="514350" indent="-514350" algn="just">
              <a:buNone/>
            </a:pPr>
            <a:r>
              <a:rPr lang="ru-RU" sz="2400" b="1" i="1" dirty="0" smtClean="0"/>
              <a:t>Эксперт</a:t>
            </a:r>
            <a:r>
              <a:rPr lang="ru-RU" sz="2400" i="1" dirty="0" smtClean="0"/>
              <a:t> привлекается к проведению </a:t>
            </a:r>
            <a:r>
              <a:rPr lang="ru-RU" sz="2400" i="1" dirty="0" err="1" smtClean="0"/>
              <a:t>аккредитационной</a:t>
            </a:r>
            <a:r>
              <a:rPr lang="ru-RU" sz="2400" i="1" dirty="0" smtClean="0"/>
              <a:t> экспертизы, предметом которой является определение соответствия содержания и качества подготовки обучающихся по заявленным образовательным программам</a:t>
            </a:r>
          </a:p>
          <a:p>
            <a:pPr marL="514350" indent="-514350" algn="just">
              <a:buNone/>
            </a:pPr>
            <a:r>
              <a:rPr lang="ru-RU" sz="2000" i="1" dirty="0" smtClean="0"/>
              <a:t>Для проведения такой работы и вынесения объективного мотивированного заключения требуются специальная подготовка, высокая профессиональная компетентность, объективность, четкое следование процедуре экспертной деятельности.</a:t>
            </a:r>
            <a:endParaRPr lang="ru-RU" sz="2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357190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bg2">
                    <a:lumMod val="90000"/>
                  </a:schemeClr>
                </a:solidFill>
              </a:rPr>
              <a:t>          Экспертная деятельность педагога, способы развития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429288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ru-RU" sz="6400" dirty="0" smtClean="0"/>
              <a:t>Экспертная деятельность педагога в ГПОУ ЯО Рыбинском лесотехническом колледже</a:t>
            </a:r>
            <a:endParaRPr lang="ru-RU" sz="6400" dirty="0" smtClean="0">
              <a:solidFill>
                <a:schemeClr val="accent1"/>
              </a:solidFill>
            </a:endParaRPr>
          </a:p>
          <a:p>
            <a:pPr lvl="0" algn="ctr">
              <a:buNone/>
            </a:pPr>
            <a:r>
              <a:rPr lang="ru-RU" sz="9600" b="1" i="1" dirty="0" smtClean="0">
                <a:solidFill>
                  <a:srgbClr val="0070C0"/>
                </a:solidFill>
              </a:rPr>
              <a:t>9. Прохождение преподавателями курсов повышения квалификации, стажировок</a:t>
            </a:r>
            <a:endParaRPr lang="ru-RU" sz="9600" dirty="0" smtClean="0">
              <a:solidFill>
                <a:srgbClr val="0070C0"/>
              </a:solidFill>
            </a:endParaRPr>
          </a:p>
          <a:p>
            <a:endParaRPr lang="ru-RU" sz="9600" i="1" dirty="0" smtClean="0"/>
          </a:p>
          <a:p>
            <a:r>
              <a:rPr lang="ru-RU" sz="9600" i="1" dirty="0" smtClean="0"/>
              <a:t>В </a:t>
            </a:r>
            <a:r>
              <a:rPr lang="ru-RU" sz="9600" i="1" dirty="0" smtClean="0"/>
              <a:t>процессе данной деятельности происходит развитие их профессиональной компетентности; формирование устойчивых навыков системной рефлексии педагогического процесса и его результатов (экспертная деятельность).</a:t>
            </a:r>
            <a:r>
              <a:rPr lang="ru-RU" sz="8000" dirty="0" smtClean="0"/>
              <a:t/>
            </a:r>
            <a:br>
              <a:rPr lang="ru-RU" sz="8000" dirty="0" smtClean="0"/>
            </a:br>
            <a:r>
              <a:rPr lang="ru-RU" sz="6200" i="1" dirty="0" smtClean="0"/>
              <a:t/>
            </a:r>
            <a:br>
              <a:rPr lang="ru-RU" sz="6200" i="1" dirty="0" smtClean="0"/>
            </a:br>
            <a:endParaRPr lang="ru-RU" sz="7400" dirty="0" smtClean="0"/>
          </a:p>
          <a:p>
            <a:pPr algn="just"/>
            <a:r>
              <a:rPr lang="ru-RU" sz="9600" i="1" dirty="0" smtClean="0">
                <a:latin typeface="Times New Roman" pitchFamily="18" charset="0"/>
                <a:cs typeface="Times New Roman" pitchFamily="18" charset="0"/>
              </a:rPr>
              <a:t>Педагоги колледжа ежегодно проходят курсы повышения квалификации; проявляют инициативу и с удовольствием откликаются на предложения администрации. Изучение и внедрение современных педагогических технологий и передовых методик очень важно для полноценной самореализации индивидуальных творческих замыслов.</a:t>
            </a:r>
          </a:p>
          <a:p>
            <a:pPr algn="just">
              <a:buNone/>
            </a:pPr>
            <a:endParaRPr lang="ru-RU" sz="62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285752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bg2">
                    <a:lumMod val="90000"/>
                  </a:schemeClr>
                </a:solidFill>
              </a:rPr>
              <a:t>         Экспертная деятельность педагога, способы развития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181616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sz="1900" dirty="0" smtClean="0"/>
              <a:t>Экспертная деятельность педагога в ГПОУ ЯО Рыбинском лесотехническом колледже</a:t>
            </a:r>
            <a:endParaRPr lang="ru-RU" sz="1900" dirty="0" smtClean="0">
              <a:solidFill>
                <a:schemeClr val="accent1"/>
              </a:solidFill>
            </a:endParaRPr>
          </a:p>
          <a:p>
            <a:pPr marL="514350" indent="-514350" algn="ctr">
              <a:buNone/>
            </a:pPr>
            <a:r>
              <a:rPr lang="ru-RU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10.Оценка и анализ результатов своего труда</a:t>
            </a:r>
          </a:p>
          <a:p>
            <a:pPr marL="514350" indent="-514350" algn="just">
              <a:buNone/>
            </a:pPr>
            <a:r>
              <a:rPr lang="ru-RU" sz="2000" b="1" dirty="0" smtClean="0"/>
              <a:t>Анализ</a:t>
            </a:r>
            <a:r>
              <a:rPr lang="ru-RU" sz="2000" dirty="0" smtClean="0"/>
              <a:t> результатов профессиональной деятельности педагога </a:t>
            </a:r>
            <a:r>
              <a:rPr lang="ru-RU" sz="2000" dirty="0" smtClean="0"/>
              <a:t>– основа совершенствования </a:t>
            </a:r>
            <a:r>
              <a:rPr lang="ru-RU" sz="2000" dirty="0" smtClean="0"/>
              <a:t>его мастерства. При этом ставится цель - проследить связь между деятельностью преподавателя и результатами его труда, увидеть, какие новые методы и приемы освоил, насколько усовершенствовал свое мастерство, как при этом изменилась работоспособность студентов, их отношение к учебе, что они знают, как используют свои знания, умения, приобретенные компетенции. </a:t>
            </a:r>
            <a:endParaRPr lang="ru-RU" sz="2000" i="1" dirty="0" smtClean="0"/>
          </a:p>
          <a:p>
            <a:pPr algn="just"/>
            <a:r>
              <a:rPr lang="ru-RU" sz="2000" b="1" i="1" dirty="0" smtClean="0"/>
              <a:t>Анализ, направленный на выявление ресурсов, условий, процессов, обеспечивающих качество</a:t>
            </a:r>
            <a:r>
              <a:rPr lang="ru-RU" sz="2000" i="1" dirty="0" smtClean="0"/>
              <a:t> - является показателем владения рефлексивным подходом к осуществлению профессиональной деятельности образования.</a:t>
            </a:r>
          </a:p>
          <a:p>
            <a:pPr algn="just"/>
            <a:r>
              <a:rPr lang="ru-RU" sz="2000" b="1" dirty="0" smtClean="0"/>
              <a:t>Анализ, направленные на выявление и анализ причин отклонений полученных результатов от запланированных - </a:t>
            </a:r>
            <a:r>
              <a:rPr lang="ru-RU" sz="2000" dirty="0" smtClean="0"/>
              <a:t>основа для построения индивидуальной траектории развития профессиональной компетентности педагога.</a:t>
            </a:r>
            <a:endParaRPr lang="ru-RU" sz="2000" b="1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428628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bg2">
                    <a:lumMod val="90000"/>
                  </a:schemeClr>
                </a:solidFill>
              </a:rPr>
              <a:t>         </a:t>
            </a:r>
            <a:r>
              <a:rPr lang="ru-RU" sz="2400" dirty="0" smtClean="0">
                <a:solidFill>
                  <a:schemeClr val="bg2">
                    <a:lumMod val="90000"/>
                  </a:schemeClr>
                </a:solidFill>
                <a:latin typeface="+mn-lt"/>
              </a:rPr>
              <a:t>Экспертная деятельность педагога, способы развития</a:t>
            </a:r>
            <a:endParaRPr lang="ru-RU" sz="24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14974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b="1" dirty="0" smtClean="0"/>
              <a:t>Мотивацией</a:t>
            </a:r>
            <a:r>
              <a:rPr lang="ru-RU" dirty="0" smtClean="0"/>
              <a:t>  педагога к развитию экспертной деятельности служат:</a:t>
            </a:r>
          </a:p>
          <a:p>
            <a:pPr lvl="0"/>
            <a:r>
              <a:rPr lang="ru-RU" dirty="0" smtClean="0"/>
              <a:t> Методическое сопровождение со стороны ПОО, ИРО и Учредителя.</a:t>
            </a:r>
          </a:p>
          <a:p>
            <a:pPr lvl="0"/>
            <a:r>
              <a:rPr lang="ru-RU" dirty="0" smtClean="0"/>
              <a:t> Аттестация </a:t>
            </a:r>
            <a:r>
              <a:rPr lang="ru-RU" dirty="0" err="1" smtClean="0"/>
              <a:t>педработника</a:t>
            </a:r>
            <a:r>
              <a:rPr lang="ru-RU" dirty="0" smtClean="0"/>
              <a:t>. </a:t>
            </a:r>
          </a:p>
          <a:p>
            <a:pPr lvl="0"/>
            <a:r>
              <a:rPr lang="ru-RU" dirty="0" smtClean="0"/>
              <a:t> Эффективный контракт (показатели эффективности деятельности);</a:t>
            </a:r>
          </a:p>
          <a:p>
            <a:pPr lvl="0"/>
            <a:r>
              <a:rPr lang="ru-RU" dirty="0" smtClean="0"/>
              <a:t> Моральное и материальное стимулирование по результатам труда.</a:t>
            </a:r>
          </a:p>
          <a:p>
            <a:pPr lvl="0" algn="ctr">
              <a:buNone/>
            </a:pPr>
            <a:r>
              <a:rPr lang="ru-RU" b="1" dirty="0" smtClean="0"/>
              <a:t>Экспертная работа –отличная школа   для педагога.  Это не только показатель его профессионального роста,  но и показатель  уровня его  профессионального развития и мышления.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000108"/>
            <a:ext cx="8501122" cy="500066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bg2">
                    <a:lumMod val="90000"/>
                  </a:schemeClr>
                </a:solidFill>
                <a:latin typeface="+mn-lt"/>
              </a:rPr>
              <a:t>        Экспертная деятельность педагога, способы развития</a:t>
            </a:r>
            <a:endParaRPr lang="ru-RU" sz="24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3779536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endParaRPr lang="ru-RU" sz="4000" dirty="0" smtClean="0"/>
          </a:p>
          <a:p>
            <a:pPr>
              <a:buNone/>
            </a:pPr>
            <a:endParaRPr lang="ru-RU" sz="4000" dirty="0" smtClean="0"/>
          </a:p>
          <a:p>
            <a:pPr>
              <a:buNone/>
            </a:pPr>
            <a:r>
              <a:rPr lang="ru-RU" sz="4400" dirty="0" smtClean="0">
                <a:solidFill>
                  <a:schemeClr val="accent1"/>
                </a:solidFill>
              </a:rPr>
              <a:t>   </a:t>
            </a:r>
            <a:r>
              <a:rPr lang="ru-RU" sz="4700" b="1" dirty="0" smtClean="0">
                <a:solidFill>
                  <a:schemeClr val="accent1"/>
                </a:solidFill>
              </a:rPr>
              <a:t>БЛАГОДАРЮ ЗА ВНИМАНИЕ!</a:t>
            </a:r>
          </a:p>
          <a:p>
            <a:pPr>
              <a:buNone/>
            </a:pPr>
            <a:endParaRPr lang="ru-RU" sz="1800" dirty="0" smtClean="0">
              <a:solidFill>
                <a:schemeClr val="accent1"/>
              </a:solidFill>
            </a:endParaRPr>
          </a:p>
          <a:p>
            <a:pPr>
              <a:buNone/>
            </a:pPr>
            <a:endParaRPr lang="ru-RU" sz="1800" dirty="0" smtClean="0">
              <a:solidFill>
                <a:schemeClr val="accent1"/>
              </a:solidFill>
            </a:endParaRPr>
          </a:p>
          <a:p>
            <a:pPr>
              <a:buNone/>
            </a:pPr>
            <a:endParaRPr lang="ru-RU" sz="1800" dirty="0" smtClean="0">
              <a:solidFill>
                <a:schemeClr val="tx2"/>
              </a:solidFill>
              <a:latin typeface="Georgia" pitchFamily="18" charset="0"/>
            </a:endParaRPr>
          </a:p>
          <a:p>
            <a:pPr>
              <a:buNone/>
            </a:pPr>
            <a:endParaRPr lang="ru-RU" sz="1800" dirty="0" smtClean="0">
              <a:solidFill>
                <a:schemeClr val="tx2"/>
              </a:solidFill>
              <a:latin typeface="Georgia" pitchFamily="18" charset="0"/>
            </a:endParaRPr>
          </a:p>
          <a:p>
            <a:pPr>
              <a:buNone/>
            </a:pPr>
            <a:endParaRPr lang="ru-RU" sz="1800" dirty="0" smtClean="0">
              <a:solidFill>
                <a:schemeClr val="tx2"/>
              </a:solidFill>
              <a:latin typeface="Georgia" pitchFamily="18" charset="0"/>
            </a:endParaRPr>
          </a:p>
          <a:p>
            <a:pPr>
              <a:buNone/>
            </a:pPr>
            <a:r>
              <a:rPr lang="ru-RU" sz="1800" dirty="0" err="1" smtClean="0">
                <a:solidFill>
                  <a:schemeClr val="tx2"/>
                </a:solidFill>
                <a:latin typeface="Georgia" pitchFamily="18" charset="0"/>
              </a:rPr>
              <a:t>Кируца</a:t>
            </a:r>
            <a:r>
              <a:rPr lang="ru-RU" sz="1800" dirty="0" smtClean="0">
                <a:solidFill>
                  <a:schemeClr val="tx2"/>
                </a:solidFill>
                <a:latin typeface="Georgia" pitchFamily="18" charset="0"/>
              </a:rPr>
              <a:t> Елена Ивановна – </a:t>
            </a:r>
            <a:r>
              <a:rPr lang="ru-RU" sz="1600" dirty="0" smtClean="0">
                <a:solidFill>
                  <a:schemeClr val="tx2"/>
                </a:solidFill>
                <a:latin typeface="Georgia" pitchFamily="18" charset="0"/>
              </a:rPr>
              <a:t>заместитель директора по учебной работе</a:t>
            </a:r>
          </a:p>
          <a:p>
            <a:pPr>
              <a:buNone/>
            </a:pPr>
            <a:r>
              <a:rPr lang="ru-RU" sz="1800" dirty="0" smtClean="0">
                <a:solidFill>
                  <a:schemeClr val="accent1"/>
                </a:solidFill>
              </a:rPr>
              <a:t>                                                  </a:t>
            </a:r>
            <a:r>
              <a:rPr lang="ru-RU" sz="1800" dirty="0" smtClean="0">
                <a:solidFill>
                  <a:schemeClr val="tx2"/>
                </a:solidFill>
                <a:latin typeface="Georgia" pitchFamily="18" charset="0"/>
              </a:rPr>
              <a:t>ГПОУ ЯО </a:t>
            </a:r>
            <a:r>
              <a:rPr lang="ru-RU" sz="1600" dirty="0" err="1" smtClean="0">
                <a:solidFill>
                  <a:schemeClr val="tx2"/>
                </a:solidFill>
                <a:latin typeface="Georgia" pitchFamily="18" charset="0"/>
              </a:rPr>
              <a:t>Рыбинский</a:t>
            </a:r>
            <a:r>
              <a:rPr lang="ru-RU" sz="1600" dirty="0" smtClean="0">
                <a:solidFill>
                  <a:schemeClr val="tx2"/>
                </a:solidFill>
                <a:latin typeface="Georgia" pitchFamily="18" charset="0"/>
              </a:rPr>
              <a:t> лесотехнический колледж</a:t>
            </a:r>
            <a:endParaRPr lang="ru-RU" sz="16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dirty="0" smtClean="0">
                <a:latin typeface="+mn-lt"/>
              </a:rPr>
              <a:t>    </a:t>
            </a:r>
            <a:r>
              <a:rPr lang="ru-RU" sz="2700" dirty="0" smtClean="0">
                <a:solidFill>
                  <a:schemeClr val="bg2">
                    <a:lumMod val="90000"/>
                  </a:schemeClr>
                </a:solidFill>
                <a:latin typeface="+mn-lt"/>
              </a:rPr>
              <a:t>Экспертная деятельность педагога, способы развития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  <a:latin typeface="+mn-lt"/>
              </a:rPr>
              <a:t>.</a:t>
            </a:r>
            <a:br>
              <a:rPr lang="ru-RU" dirty="0" smtClean="0">
                <a:solidFill>
                  <a:schemeClr val="bg2">
                    <a:lumMod val="90000"/>
                  </a:schemeClr>
                </a:solidFill>
                <a:latin typeface="+mn-lt"/>
              </a:rPr>
            </a:br>
            <a:endParaRPr lang="ru-RU" dirty="0">
              <a:solidFill>
                <a:schemeClr val="bg2">
                  <a:lumMod val="90000"/>
                </a:schemeClr>
              </a:solidFill>
              <a:latin typeface="+mn-lt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038740"/>
          </a:xfrm>
        </p:spPr>
        <p:txBody>
          <a:bodyPr>
            <a:normAutofit/>
          </a:bodyPr>
          <a:lstStyle/>
          <a:p>
            <a:pPr algn="just"/>
            <a:r>
              <a:rPr lang="ru-RU" sz="2400" b="1" i="1" dirty="0" smtClean="0">
                <a:solidFill>
                  <a:schemeClr val="accent1">
                    <a:lumMod val="75000"/>
                  </a:schemeClr>
                </a:solidFill>
              </a:rPr>
              <a:t>Основной  целью  профессионального образования, зафиксированной в «Концепции модернизации Российского образования», является </a:t>
            </a:r>
            <a:r>
              <a:rPr lang="ru-RU" sz="2400" b="1" i="1" u="sng" dirty="0" smtClean="0">
                <a:solidFill>
                  <a:schemeClr val="accent1">
                    <a:lumMod val="75000"/>
                  </a:schemeClr>
                </a:solidFill>
              </a:rPr>
              <a:t>подготовка квалифицированного работника, конкурентоспособного на рынке труда. </a:t>
            </a:r>
          </a:p>
          <a:p>
            <a:pPr algn="ctr"/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Необходимо формирование конкурентоспособности личности  педагога путем развития его профессионализма.</a:t>
            </a:r>
          </a:p>
          <a:p>
            <a:pPr>
              <a:buNone/>
            </a:pPr>
            <a:endParaRPr lang="ru-RU" sz="2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04088"/>
            <a:ext cx="8186766" cy="581772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+mn-lt"/>
              </a:rPr>
              <a:t>     </a:t>
            </a:r>
            <a:r>
              <a:rPr lang="ru-RU" sz="2400" dirty="0" smtClean="0">
                <a:solidFill>
                  <a:schemeClr val="bg2">
                    <a:lumMod val="90000"/>
                  </a:schemeClr>
                </a:solidFill>
                <a:latin typeface="+mn-lt"/>
              </a:rPr>
              <a:t>Экспертная деятельность педагога, способы развития.</a:t>
            </a:r>
            <a:endParaRPr lang="ru-RU" sz="2400" dirty="0">
              <a:solidFill>
                <a:schemeClr val="bg2">
                  <a:lumMod val="90000"/>
                </a:schemeClr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929222"/>
          </a:xfrm>
        </p:spPr>
        <p:txBody>
          <a:bodyPr>
            <a:normAutofit/>
          </a:bodyPr>
          <a:lstStyle/>
          <a:p>
            <a:pPr algn="just"/>
            <a:r>
              <a:rPr lang="ru-RU" sz="2800" dirty="0" smtClean="0">
                <a:solidFill>
                  <a:srgbClr val="0070C0"/>
                </a:solidFill>
              </a:rPr>
              <a:t>Одной из составляющих процесса развития профессионализма является внедрение и развитие </a:t>
            </a:r>
            <a:r>
              <a:rPr lang="ru-RU" sz="2800" b="1" dirty="0" smtClean="0">
                <a:solidFill>
                  <a:srgbClr val="0070C0"/>
                </a:solidFill>
              </a:rPr>
              <a:t>экспертно-аналитической</a:t>
            </a:r>
            <a:r>
              <a:rPr lang="ru-RU" sz="2800" dirty="0" smtClean="0">
                <a:solidFill>
                  <a:srgbClr val="0070C0"/>
                </a:solidFill>
              </a:rPr>
              <a:t> деятельности педагогических кадров ПОО.</a:t>
            </a:r>
          </a:p>
          <a:p>
            <a:pPr>
              <a:buNone/>
            </a:pPr>
            <a:endParaRPr lang="ru-RU" sz="2000" b="1" i="1" dirty="0" smtClean="0"/>
          </a:p>
          <a:p>
            <a:pPr algn="just">
              <a:buNone/>
            </a:pPr>
            <a:r>
              <a:rPr lang="ru-RU" sz="2200" b="1" i="1" dirty="0" err="1" smtClean="0"/>
              <a:t>Экспе́рт</a:t>
            </a:r>
            <a:r>
              <a:rPr lang="ru-RU" sz="2200" b="1" i="1" dirty="0" smtClean="0"/>
              <a:t> (от лат. </a:t>
            </a:r>
            <a:r>
              <a:rPr lang="ru-RU" sz="2200" b="1" i="1" dirty="0" err="1" smtClean="0"/>
              <a:t>expertus</a:t>
            </a:r>
            <a:r>
              <a:rPr lang="ru-RU" sz="2200" b="1" i="1" dirty="0" smtClean="0"/>
              <a:t> — опытный)</a:t>
            </a:r>
            <a:r>
              <a:rPr lang="ru-RU" sz="2200" i="1" dirty="0" smtClean="0"/>
              <a:t> — специалист, дающий заключение при рассмотрении какого-нибудь вопроса.</a:t>
            </a:r>
            <a:endParaRPr lang="ru-RU" sz="2000" dirty="0" smtClean="0"/>
          </a:p>
          <a:p>
            <a:pPr algn="just">
              <a:buNone/>
            </a:pPr>
            <a:r>
              <a:rPr lang="ru-RU" sz="2200" b="1" i="1" dirty="0" smtClean="0"/>
              <a:t>Экспертиза </a:t>
            </a:r>
            <a:r>
              <a:rPr lang="ru-RU" sz="2200" i="1" dirty="0" smtClean="0"/>
              <a:t>-это </a:t>
            </a:r>
            <a:r>
              <a:rPr lang="ru-RU" sz="2200" b="1" i="1" dirty="0" smtClean="0"/>
              <a:t>«исследование какого-нибудь вопроса, требующего специальных знаний, с представлением мотивированного заключения».</a:t>
            </a:r>
            <a:endParaRPr lang="ru-RU" sz="2200" dirty="0" smtClean="0"/>
          </a:p>
          <a:p>
            <a:pPr algn="just"/>
            <a:endParaRPr lang="ru-RU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86808" cy="714380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     </a:t>
            </a:r>
            <a:b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          </a:t>
            </a:r>
            <a:r>
              <a:rPr lang="ru-RU" sz="2400" dirty="0" smtClean="0">
                <a:solidFill>
                  <a:schemeClr val="bg2">
                    <a:lumMod val="90000"/>
                  </a:schemeClr>
                </a:solidFill>
                <a:latin typeface="+mn-lt"/>
              </a:rPr>
              <a:t>Экспертная деятельность педагога, способы развития.</a:t>
            </a:r>
            <a:r>
              <a:rPr lang="ru-RU" sz="2700" dirty="0" smtClean="0">
                <a:solidFill>
                  <a:schemeClr val="bg2">
                    <a:lumMod val="90000"/>
                  </a:schemeClr>
                </a:solidFill>
                <a:latin typeface="+mn-lt"/>
              </a:rPr>
              <a:t/>
            </a:r>
            <a:br>
              <a:rPr lang="ru-RU" sz="2700" dirty="0" smtClean="0">
                <a:solidFill>
                  <a:schemeClr val="bg2">
                    <a:lumMod val="90000"/>
                  </a:schemeClr>
                </a:solidFill>
                <a:latin typeface="+mn-lt"/>
              </a:rPr>
            </a:br>
            <a:endParaRPr lang="ru-RU" sz="2700" dirty="0">
              <a:solidFill>
                <a:schemeClr val="bg2">
                  <a:lumMod val="90000"/>
                </a:schemeClr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038740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sz="1600" i="1" dirty="0" smtClean="0"/>
              <a:t> </a:t>
            </a:r>
            <a:r>
              <a:rPr lang="ru-RU" b="1" i="1" dirty="0" smtClean="0">
                <a:solidFill>
                  <a:srgbClr val="0070C0"/>
                </a:solidFill>
              </a:rPr>
              <a:t>Экспертная деятельность </a:t>
            </a:r>
            <a:r>
              <a:rPr lang="ru-RU" i="1" dirty="0" smtClean="0">
                <a:solidFill>
                  <a:srgbClr val="0070C0"/>
                </a:solidFill>
              </a:rPr>
              <a:t>– это профессиональная деятельность особого рода.  Она требует от педагога не только  высокого профессионализма,  но и особой ответственности, объективности  и определенной подготовки. </a:t>
            </a:r>
            <a:r>
              <a:rPr lang="ru-RU" sz="2200" i="1" dirty="0" smtClean="0"/>
              <a:t>  </a:t>
            </a:r>
          </a:p>
          <a:p>
            <a:pPr algn="ctr">
              <a:buNone/>
            </a:pPr>
            <a:endParaRPr lang="ru-RU" sz="1000" b="1" dirty="0" smtClean="0"/>
          </a:p>
          <a:p>
            <a:pPr>
              <a:buNone/>
            </a:pPr>
            <a:r>
              <a:rPr lang="ru-RU" sz="1900" b="1" dirty="0" smtClean="0"/>
              <a:t>Педагог, как эксперт должен обладать такими  важными  качествами, как:</a:t>
            </a:r>
          </a:p>
          <a:p>
            <a:r>
              <a:rPr lang="ru-RU" sz="2000" dirty="0" smtClean="0"/>
              <a:t> быть профессионалом в рамках выполняемой деятельности;</a:t>
            </a:r>
          </a:p>
          <a:p>
            <a:r>
              <a:rPr lang="ru-RU" sz="2000" dirty="0" smtClean="0"/>
              <a:t>иметь широкий общий профессиональный кругозор;</a:t>
            </a:r>
          </a:p>
          <a:p>
            <a:r>
              <a:rPr lang="ru-RU" sz="2000" dirty="0" smtClean="0"/>
              <a:t>ориентироваться и принимать критерии  экспертизы,  четко следовать процедуре экспертной деятельности;</a:t>
            </a:r>
          </a:p>
          <a:p>
            <a:r>
              <a:rPr lang="ru-RU" sz="2000" dirty="0" smtClean="0"/>
              <a:t>быть объективным; </a:t>
            </a:r>
          </a:p>
          <a:p>
            <a:r>
              <a:rPr lang="ru-RU" sz="2000" dirty="0" smtClean="0"/>
              <a:t>быть коммуникабельным, уметь разрешать конфликтные ситуации;</a:t>
            </a:r>
          </a:p>
          <a:p>
            <a:r>
              <a:rPr lang="ru-RU" sz="2000" dirty="0" smtClean="0"/>
              <a:t>иметь высокую культуру общения;</a:t>
            </a:r>
          </a:p>
          <a:p>
            <a:r>
              <a:rPr lang="ru-RU" sz="2000" dirty="0" smtClean="0"/>
              <a:t>уметь </a:t>
            </a:r>
            <a:r>
              <a:rPr lang="ru-RU" sz="2000" dirty="0" err="1" smtClean="0"/>
              <a:t>аргументированно</a:t>
            </a:r>
            <a:r>
              <a:rPr lang="ru-RU" sz="2000" dirty="0" smtClean="0"/>
              <a:t> отстаивать свою  позицию;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367458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bg2">
                    <a:lumMod val="90000"/>
                  </a:schemeClr>
                </a:solidFill>
              </a:rPr>
              <a:t>          </a:t>
            </a:r>
            <a:r>
              <a:rPr lang="ru-RU" sz="2400" dirty="0" smtClean="0">
                <a:solidFill>
                  <a:schemeClr val="bg2">
                    <a:lumMod val="90000"/>
                  </a:schemeClr>
                </a:solidFill>
                <a:latin typeface="+mn-lt"/>
              </a:rPr>
              <a:t>Экспертная деятельность педагога, способы развития</a:t>
            </a:r>
            <a:endParaRPr lang="ru-RU" sz="24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5721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1700" dirty="0" smtClean="0"/>
              <a:t>Экспертная деятельность педагога в ГПОУ ЯО Рыбинском лесотехническом колледже</a:t>
            </a:r>
            <a:endParaRPr lang="ru-RU" sz="1700" dirty="0" smtClean="0">
              <a:solidFill>
                <a:schemeClr val="accent1"/>
              </a:solidFill>
            </a:endParaRPr>
          </a:p>
          <a:p>
            <a:pPr marL="514350" indent="-514350" algn="ctr">
              <a:buNone/>
            </a:pPr>
            <a:r>
              <a:rPr lang="ru-RU" sz="2400" b="1" dirty="0" smtClean="0">
                <a:solidFill>
                  <a:schemeClr val="accent1"/>
                </a:solidFill>
              </a:rPr>
              <a:t>1.Оценка знаний обучающихся </a:t>
            </a:r>
          </a:p>
          <a:p>
            <a:pPr marL="514350" indent="-514350" algn="ctr">
              <a:buNone/>
            </a:pPr>
            <a:r>
              <a:rPr lang="ru-RU" sz="2400" b="1" dirty="0" smtClean="0">
                <a:solidFill>
                  <a:schemeClr val="accent1"/>
                </a:solidFill>
              </a:rPr>
              <a:t>(текущая и промежуточная аттестация)</a:t>
            </a:r>
          </a:p>
          <a:p>
            <a:pPr marL="514350" lvl="0" indent="-514350" algn="just">
              <a:buNone/>
            </a:pPr>
            <a:r>
              <a:rPr lang="ru-RU" sz="2000" b="1" i="1" dirty="0" smtClean="0"/>
              <a:t>Оценка</a:t>
            </a:r>
            <a:r>
              <a:rPr lang="ru-RU" sz="2000" i="1" dirty="0" smtClean="0"/>
              <a:t>  - это “обратная связь” между учителем и учеником; этап учебного процесса, когда учитель получает информацию об эффективности обучения предмету. </a:t>
            </a:r>
          </a:p>
          <a:p>
            <a:pPr algn="just">
              <a:buNone/>
            </a:pPr>
            <a:r>
              <a:rPr lang="ru-RU" sz="2000" b="1" i="1" dirty="0" smtClean="0"/>
              <a:t>Оценка</a:t>
            </a:r>
            <a:r>
              <a:rPr lang="ru-RU" sz="2000" i="1" dirty="0" smtClean="0"/>
              <a:t> </a:t>
            </a:r>
            <a:r>
              <a:rPr lang="ru-RU" sz="2000" i="1" dirty="0" smtClean="0"/>
              <a:t>– средство стимулирования учения, положительной мотивации, влияния на личность. Под влиянием объективного оценивания у студентов создается адекватная самооценка, критическое отношение к своим успехам. Система оценивания требует пересмотра с целью повышения ее диагностической значимости и объективности.</a:t>
            </a:r>
          </a:p>
          <a:p>
            <a:pPr algn="just"/>
            <a:r>
              <a:rPr lang="ru-RU" sz="1800" dirty="0" smtClean="0"/>
              <a:t>Этому вопросу в колледже </a:t>
            </a:r>
            <a:r>
              <a:rPr lang="ru-RU" sz="1800" dirty="0" smtClean="0"/>
              <a:t>отводится значимую </a:t>
            </a:r>
            <a:r>
              <a:rPr lang="ru-RU" sz="1800" dirty="0" smtClean="0"/>
              <a:t>роль: </a:t>
            </a:r>
            <a:r>
              <a:rPr lang="ru-RU" sz="1800" dirty="0" err="1" smtClean="0"/>
              <a:t>обсуждаение</a:t>
            </a:r>
            <a:r>
              <a:rPr lang="ru-RU" sz="1800" dirty="0" smtClean="0"/>
              <a:t> </a:t>
            </a:r>
            <a:r>
              <a:rPr lang="ru-RU" sz="1800" dirty="0" smtClean="0"/>
              <a:t>на педагогических советах и цикловых комиссиях; </a:t>
            </a:r>
            <a:r>
              <a:rPr lang="ru-RU" sz="1800" dirty="0" smtClean="0"/>
              <a:t>выработка единого подхода </a:t>
            </a:r>
            <a:r>
              <a:rPr lang="ru-RU" sz="1800" dirty="0" smtClean="0"/>
              <a:t>к системе оценивания, </a:t>
            </a:r>
            <a:r>
              <a:rPr lang="ru-RU" sz="1800" dirty="0" smtClean="0"/>
              <a:t>единых объективных критериев </a:t>
            </a:r>
            <a:r>
              <a:rPr lang="ru-RU" sz="1800" dirty="0" smtClean="0"/>
              <a:t>оценки.</a:t>
            </a: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428628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bg2">
                    <a:lumMod val="90000"/>
                  </a:schemeClr>
                </a:solidFill>
              </a:rPr>
              <a:t>           </a:t>
            </a:r>
            <a:r>
              <a:rPr lang="ru-RU" sz="2400" dirty="0" smtClean="0">
                <a:solidFill>
                  <a:schemeClr val="bg2">
                    <a:lumMod val="90000"/>
                  </a:schemeClr>
                </a:solidFill>
                <a:latin typeface="+mn-lt"/>
              </a:rPr>
              <a:t>Экспертная деятельность педагога, способы развития</a:t>
            </a:r>
            <a:endParaRPr lang="ru-RU" sz="24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500726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sz="2100" dirty="0" smtClean="0"/>
              <a:t>Экспертная деятельность педагога в ГПОУ ЯО Рыбинском лесотехническом колледже</a:t>
            </a:r>
          </a:p>
          <a:p>
            <a:pPr marL="514350" lvl="0" indent="-514350" algn="ctr">
              <a:buNone/>
            </a:pPr>
            <a:r>
              <a:rPr lang="ru-RU" sz="2800" dirty="0" smtClean="0">
                <a:solidFill>
                  <a:schemeClr val="accent1"/>
                </a:solidFill>
              </a:rPr>
              <a:t>2.</a:t>
            </a:r>
            <a:r>
              <a:rPr lang="ru-RU" dirty="0" smtClean="0">
                <a:solidFill>
                  <a:schemeClr val="accent1"/>
                </a:solidFill>
              </a:rPr>
              <a:t> </a:t>
            </a:r>
            <a:r>
              <a:rPr lang="ru-RU" sz="3400" b="1" i="1" dirty="0" smtClean="0">
                <a:solidFill>
                  <a:srgbClr val="0070C0"/>
                </a:solidFill>
              </a:rPr>
              <a:t>Выполнение работы по руководству дипломным проектированием и рецензированию выпускных квалификационных работ студентов</a:t>
            </a:r>
          </a:p>
          <a:p>
            <a:pPr algn="just">
              <a:buNone/>
            </a:pPr>
            <a:r>
              <a:rPr lang="ru-RU" i="1" dirty="0" smtClean="0"/>
              <a:t>Требования ФГОС СПО в части единой формы государственной итоговой аттестации (защиты ВКР) позволили привлечь к руководству дипломными работами и их рецензированию подавляющее большинство преподавателей колледжа.</a:t>
            </a:r>
            <a:r>
              <a:rPr lang="ru-RU" dirty="0" smtClean="0"/>
              <a:t> </a:t>
            </a:r>
          </a:p>
          <a:p>
            <a:pPr algn="just">
              <a:buNone/>
            </a:pPr>
            <a:endParaRPr lang="ru-RU" sz="2300" dirty="0" smtClean="0"/>
          </a:p>
          <a:p>
            <a:pPr algn="just"/>
            <a:r>
              <a:rPr lang="ru-RU" b="1" i="1" dirty="0" err="1" smtClean="0"/>
              <a:t>Педагог-научный</a:t>
            </a:r>
            <a:r>
              <a:rPr lang="ru-RU" b="1" i="1" dirty="0" smtClean="0"/>
              <a:t> руководитель </a:t>
            </a:r>
            <a:r>
              <a:rPr lang="ru-RU" i="1" dirty="0" smtClean="0"/>
              <a:t>в отзыве на ВКР дает оценку исследовательской и проектной деятельности студента, производит анализ и делает вывод о степени профессиональной подготовленности выпускника. </a:t>
            </a:r>
          </a:p>
          <a:p>
            <a:pPr algn="just"/>
            <a:r>
              <a:rPr lang="ru-RU" b="1" i="1" dirty="0" smtClean="0"/>
              <a:t>Педагог – рецензент ВКР </a:t>
            </a:r>
            <a:r>
              <a:rPr lang="ru-RU" i="1" dirty="0" smtClean="0"/>
              <a:t>делает глубокий критический анализ конкретной темы; научной и методической обоснованности своих выводов. </a:t>
            </a:r>
          </a:p>
          <a:p>
            <a:pPr algn="just">
              <a:buNone/>
            </a:pPr>
            <a:endParaRPr lang="ru-RU" sz="2300" i="1" dirty="0" smtClean="0"/>
          </a:p>
          <a:p>
            <a:pPr algn="just">
              <a:buNone/>
            </a:pPr>
            <a:r>
              <a:rPr lang="ru-RU" sz="2300" dirty="0" smtClean="0"/>
              <a:t>Такой вид экспертной работы развивает исследовательскую деятельность педагога; способность к творчеству и аналитическому мышлению; способствует взаимодействию со студентами (повышает культуру общения); способствует дальнейшему профессиональному росту.</a:t>
            </a:r>
          </a:p>
          <a:p>
            <a:pPr algn="just"/>
            <a:endParaRPr lang="ru-RU" sz="2300" i="1" dirty="0" smtClean="0"/>
          </a:p>
          <a:p>
            <a:pPr marL="514350" indent="-514350" algn="just">
              <a:buNone/>
            </a:pPr>
            <a:endParaRPr lang="ru-RU" sz="2000" i="1" dirty="0" smtClean="0"/>
          </a:p>
          <a:p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57232"/>
            <a:ext cx="8229600" cy="285752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bg2">
                    <a:lumMod val="90000"/>
                  </a:schemeClr>
                </a:solidFill>
              </a:rPr>
              <a:t>         </a:t>
            </a:r>
            <a:r>
              <a:rPr lang="ru-RU" sz="2400" dirty="0" smtClean="0">
                <a:solidFill>
                  <a:schemeClr val="bg2">
                    <a:lumMod val="90000"/>
                  </a:schemeClr>
                </a:solidFill>
                <a:latin typeface="+mn-lt"/>
              </a:rPr>
              <a:t>Экспертная деятельность педагога, способы развития</a:t>
            </a:r>
            <a:endParaRPr lang="ru-RU" sz="24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429288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sz="1700" dirty="0" smtClean="0"/>
              <a:t>Экспертная деятельность педагога в ГПОУ ЯО Рыбинском лесотехническом колледже</a:t>
            </a:r>
          </a:p>
          <a:p>
            <a:pPr marL="514350" lvl="0" indent="-514350" algn="ctr">
              <a:buNone/>
            </a:pPr>
            <a:r>
              <a:rPr lang="ru-RU" dirty="0" smtClean="0">
                <a:solidFill>
                  <a:schemeClr val="accent1"/>
                </a:solidFill>
              </a:rPr>
              <a:t>3. </a:t>
            </a:r>
            <a:r>
              <a:rPr lang="ru-RU" b="1" i="1" dirty="0" smtClean="0">
                <a:solidFill>
                  <a:srgbClr val="0070C0"/>
                </a:solidFill>
              </a:rPr>
              <a:t>Выполнение работы в качестве  членов экзаменационных комиссий на ГИА студентов по реализуемым специальностям </a:t>
            </a:r>
            <a:r>
              <a:rPr lang="ru-RU" b="1" i="1" dirty="0" smtClean="0">
                <a:solidFill>
                  <a:srgbClr val="0070C0"/>
                </a:solidFill>
              </a:rPr>
              <a:t>СПО</a:t>
            </a:r>
            <a:endParaRPr lang="ru-RU" i="1" dirty="0" smtClean="0"/>
          </a:p>
          <a:p>
            <a:pPr marL="514350" indent="-514350" algn="just">
              <a:buNone/>
            </a:pPr>
            <a:r>
              <a:rPr lang="ru-RU" sz="2400" b="1" i="1" dirty="0" smtClean="0"/>
              <a:t>Экспертная </a:t>
            </a:r>
            <a:r>
              <a:rPr lang="ru-RU" sz="2400" b="1" i="1" dirty="0" smtClean="0"/>
              <a:t>роль педагога-члена ГЭК </a:t>
            </a:r>
            <a:r>
              <a:rPr lang="ru-RU" sz="2400" i="1" dirty="0" smtClean="0"/>
              <a:t>– это комплексная объективная оценка </a:t>
            </a:r>
            <a:r>
              <a:rPr lang="ru-RU" sz="2400" i="1" dirty="0" smtClean="0"/>
              <a:t>уровня подготовки студентов в соответствии с требованиями ФГОС</a:t>
            </a:r>
            <a:r>
              <a:rPr lang="ru-RU" sz="2400" i="1" dirty="0" smtClean="0"/>
              <a:t>.</a:t>
            </a:r>
          </a:p>
          <a:p>
            <a:pPr marL="514350" indent="-514350" algn="just">
              <a:buNone/>
            </a:pPr>
            <a:r>
              <a:rPr lang="ru-RU" sz="2200" i="1" dirty="0" smtClean="0"/>
              <a:t> </a:t>
            </a:r>
            <a:r>
              <a:rPr lang="ru-RU" sz="2100" i="1" dirty="0" smtClean="0"/>
              <a:t>Принимается во внимание содержательность работы (соответствие темы содержанию, полнота раскрытия темы, наличие проблематики и ее </a:t>
            </a:r>
            <a:r>
              <a:rPr lang="ru-RU" sz="2100" i="1" dirty="0" err="1" smtClean="0"/>
              <a:t>разрешенность</a:t>
            </a:r>
            <a:r>
              <a:rPr lang="ru-RU" sz="2100" i="1" dirty="0" smtClean="0"/>
              <a:t>, применение методов исследования); владение материалом (содержательность и лаконичность ответов); умение грамотно презентовать работу в ходе защиты с использованием средств визуализации; наличие авторской позиции, научность работы и ее практическая значимость и т.д.</a:t>
            </a:r>
          </a:p>
          <a:p>
            <a:pPr marL="514350" indent="-514350" algn="just">
              <a:buNone/>
            </a:pPr>
            <a:endParaRPr lang="ru-RU" sz="1700" dirty="0" smtClean="0"/>
          </a:p>
          <a:p>
            <a:pPr marL="514350" indent="-514350" algn="just">
              <a:buNone/>
            </a:pPr>
            <a:r>
              <a:rPr lang="ru-RU" sz="1700" dirty="0" smtClean="0"/>
              <a:t>Для </a:t>
            </a:r>
            <a:r>
              <a:rPr lang="ru-RU" sz="1700" dirty="0" smtClean="0"/>
              <a:t>выполнения такой экспертной работы и вынесения объективной оценки с учетом мнения руководителя ВКР и рецензента, педагогу требуется высокая профессиональная компетентность, объективность, знание стандарта и четкое следование нормативным требованиям.</a:t>
            </a:r>
            <a:endParaRPr lang="ru-RU" sz="1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428628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bg2">
                    <a:lumMod val="90000"/>
                  </a:schemeClr>
                </a:solidFill>
              </a:rPr>
              <a:t>          </a:t>
            </a:r>
            <a:r>
              <a:rPr lang="ru-RU" sz="2400" dirty="0" smtClean="0">
                <a:solidFill>
                  <a:schemeClr val="bg2">
                    <a:lumMod val="90000"/>
                  </a:schemeClr>
                </a:solidFill>
                <a:latin typeface="+mn-lt"/>
              </a:rPr>
              <a:t>Экспертная деятельность педагога, способы развития</a:t>
            </a:r>
            <a:endParaRPr lang="ru-RU" sz="24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572164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sz="1700" dirty="0" smtClean="0"/>
              <a:t>Экспертная деятельность педагога в ГПОУ ЯО Рыбинском лесотехническом колледже</a:t>
            </a:r>
          </a:p>
          <a:p>
            <a:pPr marL="514350" indent="-514350" algn="ctr">
              <a:buNone/>
            </a:pPr>
            <a:r>
              <a:rPr lang="ru-RU" sz="2400" dirty="0" smtClean="0">
                <a:solidFill>
                  <a:schemeClr val="accent1"/>
                </a:solidFill>
              </a:rPr>
              <a:t>4</a:t>
            </a:r>
            <a:r>
              <a:rPr lang="ru-RU" sz="2800" dirty="0" smtClean="0">
                <a:solidFill>
                  <a:schemeClr val="accent1"/>
                </a:solidFill>
              </a:rPr>
              <a:t>. </a:t>
            </a:r>
            <a:r>
              <a:rPr lang="ru-RU" b="1" i="1" dirty="0" err="1" smtClean="0">
                <a:solidFill>
                  <a:srgbClr val="0070C0"/>
                </a:solidFill>
              </a:rPr>
              <a:t>Взаимопосещения</a:t>
            </a:r>
            <a:r>
              <a:rPr lang="ru-RU" b="1" i="1" dirty="0" smtClean="0">
                <a:solidFill>
                  <a:srgbClr val="0070C0"/>
                </a:solidFill>
              </a:rPr>
              <a:t> уроков и внеклассных мероприятий с последующим анализом;</a:t>
            </a:r>
            <a:endParaRPr lang="ru-RU" dirty="0" smtClean="0">
              <a:solidFill>
                <a:srgbClr val="0070C0"/>
              </a:solidFill>
            </a:endParaRPr>
          </a:p>
          <a:p>
            <a:pPr marL="514350" lvl="0" indent="-514350" algn="ctr">
              <a:buNone/>
            </a:pPr>
            <a:endParaRPr lang="ru-RU" sz="2800" i="1" dirty="0" smtClean="0"/>
          </a:p>
          <a:p>
            <a:pPr algn="just"/>
            <a:r>
              <a:rPr lang="ru-RU" i="1" dirty="0" err="1" smtClean="0"/>
              <a:t>В</a:t>
            </a:r>
            <a:r>
              <a:rPr lang="ru-RU" b="1" i="1" dirty="0" err="1" smtClean="0"/>
              <a:t>заимопосещения</a:t>
            </a:r>
            <a:r>
              <a:rPr lang="ru-RU" i="1" dirty="0" smtClean="0"/>
              <a:t> педагогами уроков с обязательным анализом являются одним из эффективных инструментов управления профессиональным развитием преподавателей и преследуют такие цели как: всесторонняя оценка (анализ) деятельности учителя на уроке; взаимное обучение; обмен опытом.</a:t>
            </a:r>
          </a:p>
          <a:p>
            <a:pPr lvl="0" algn="just"/>
            <a:r>
              <a:rPr lang="ru-RU" b="1" i="1" dirty="0" err="1" smtClean="0"/>
              <a:t>Взаимопосещения</a:t>
            </a:r>
            <a:r>
              <a:rPr lang="ru-RU" b="1" i="1" dirty="0" smtClean="0"/>
              <a:t> уроков </a:t>
            </a:r>
            <a:r>
              <a:rPr lang="ru-RU" i="1" dirty="0" smtClean="0"/>
              <a:t>предполагают равноправное участие педагогов в образовательном процессе с последующей профессиональной рефлексией и </a:t>
            </a:r>
            <a:r>
              <a:rPr lang="ru-RU" i="1" dirty="0" err="1" smtClean="0"/>
              <a:t>саморефлексией</a:t>
            </a:r>
            <a:r>
              <a:rPr lang="ru-RU" i="1" dirty="0" smtClean="0"/>
              <a:t> относительно используемых педагогических приемов и методов. </a:t>
            </a:r>
          </a:p>
          <a:p>
            <a:pPr lvl="0" algn="just">
              <a:buNone/>
            </a:pPr>
            <a:r>
              <a:rPr lang="ru-RU" sz="1900" dirty="0" smtClean="0"/>
              <a:t>Развиваются такие качества как объективность; коммуникабельность; культура общения; умение аргументировано отстаивать свою  позицию и др. </a:t>
            </a:r>
            <a:endParaRPr lang="ru-RU" sz="1900" i="1" dirty="0" smtClean="0"/>
          </a:p>
          <a:p>
            <a:pPr marL="514350" indent="-514350" algn="just">
              <a:buNone/>
            </a:pPr>
            <a:endParaRPr lang="ru-RU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785794"/>
            <a:ext cx="8229600" cy="357190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chemeClr val="bg2">
                    <a:lumMod val="90000"/>
                  </a:schemeClr>
                </a:solidFill>
              </a:rPr>
              <a:t>        </a:t>
            </a:r>
            <a:r>
              <a:rPr lang="ru-RU" sz="2400" dirty="0" smtClean="0">
                <a:solidFill>
                  <a:schemeClr val="bg2">
                    <a:lumMod val="90000"/>
                  </a:schemeClr>
                </a:solidFill>
                <a:latin typeface="+mn-lt"/>
              </a:rPr>
              <a:t>Экспертная деятельность педагога, способы развития</a:t>
            </a:r>
            <a:endParaRPr lang="ru-RU" sz="24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142984"/>
            <a:ext cx="8229600" cy="5715016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ru-RU" sz="6400" dirty="0" smtClean="0"/>
              <a:t>Экспертная деятельность педагога в ГПОУ ЯО Рыбинском лесотехническом колледже</a:t>
            </a:r>
          </a:p>
          <a:p>
            <a:pPr marL="514350" lvl="0" indent="-514350" algn="ctr">
              <a:buNone/>
            </a:pPr>
            <a:r>
              <a:rPr lang="ru-RU" sz="9600" dirty="0" smtClean="0">
                <a:solidFill>
                  <a:schemeClr val="accent1"/>
                </a:solidFill>
              </a:rPr>
              <a:t>5. </a:t>
            </a:r>
            <a:r>
              <a:rPr lang="ru-RU" sz="9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Выполнение роли членов жюри  конференций исследовательских работ студентов и школьников, конкурсов профессионального мастерства</a:t>
            </a:r>
            <a:endParaRPr lang="ru-RU" sz="8000" i="1" dirty="0" smtClean="0"/>
          </a:p>
          <a:p>
            <a:pPr marL="514350" indent="-514350" algn="just">
              <a:buNone/>
            </a:pPr>
            <a:r>
              <a:rPr lang="ru-RU" sz="8000" i="1" dirty="0" smtClean="0"/>
              <a:t>Экспертная роль </a:t>
            </a:r>
            <a:r>
              <a:rPr lang="ru-RU" sz="8000" b="1" i="1" dirty="0" smtClean="0"/>
              <a:t>педагога- члена жюри </a:t>
            </a:r>
            <a:r>
              <a:rPr lang="ru-RU" sz="8000" i="1" dirty="0" smtClean="0"/>
              <a:t>сводится к анализу и корректной, объективной и профессиональной оценке конкурсных работ согласно установленным критериям.</a:t>
            </a:r>
          </a:p>
          <a:p>
            <a:pPr marL="514350" indent="-514350" algn="just">
              <a:buNone/>
            </a:pPr>
            <a:r>
              <a:rPr lang="ru-RU" sz="8000" i="1" dirty="0" smtClean="0"/>
              <a:t>Экспертная деятельность в этом направлении дает толчок к дальнейшему совершенствованию, развитию коммуникации в профессиональной среде и взаимодействию в команде, расширяет круг  профессионального общения и взаимодействия;</a:t>
            </a:r>
          </a:p>
          <a:p>
            <a:pPr marL="514350" indent="-514350" algn="just">
              <a:buNone/>
            </a:pPr>
            <a:r>
              <a:rPr lang="ru-RU" sz="8000" i="1" dirty="0" smtClean="0"/>
              <a:t>        способствует развитию исследовательской деятельности со студентами. </a:t>
            </a:r>
          </a:p>
          <a:p>
            <a:pPr marL="514350" indent="-514350" algn="just">
              <a:buNone/>
            </a:pPr>
            <a:r>
              <a:rPr lang="ru-RU" sz="7600" i="1" dirty="0" smtClean="0"/>
              <a:t>2019-2020 год</a:t>
            </a:r>
            <a:r>
              <a:rPr lang="ru-RU" sz="800" dirty="0" smtClean="0"/>
              <a:t> </a:t>
            </a:r>
            <a:r>
              <a:rPr lang="ru-RU" sz="5600" dirty="0" smtClean="0"/>
              <a:t>Приказ </a:t>
            </a:r>
            <a:r>
              <a:rPr lang="ru-RU" sz="5600" dirty="0" err="1" smtClean="0"/>
              <a:t>Минпросвещения</a:t>
            </a:r>
            <a:r>
              <a:rPr lang="ru-RU" sz="5600" dirty="0" smtClean="0"/>
              <a:t> России от 24.07.2019 N 390</a:t>
            </a:r>
            <a:br>
              <a:rPr lang="ru-RU" sz="5600" dirty="0" smtClean="0"/>
            </a:br>
            <a:r>
              <a:rPr lang="ru-RU" sz="5600" dirty="0" smtClean="0"/>
              <a:t>"Об утверждении перечня олимпиад и иных интеллектуальных и (или) творческих конкурсов, мероприятий, направленных на развитие интеллектуальных и творческих способностей на2019/20 учебный год"(Зарегистрировано в Минюсте России 12.09.2019 N 55890) </a:t>
            </a:r>
            <a:r>
              <a:rPr lang="ru-RU" sz="5600" i="1" dirty="0" smtClean="0"/>
              <a:t> </a:t>
            </a:r>
          </a:p>
          <a:p>
            <a:pPr marL="514350" indent="-514350" algn="just">
              <a:buNone/>
            </a:pPr>
            <a:r>
              <a:rPr lang="ru-RU" sz="5600" dirty="0" smtClean="0"/>
              <a:t>№ 216 I Всероссийский конкурс профессионального мастерства по специальности 35.02.14 "Охотоведение и звероводство" среди обучающихся профессиональных образовательных организаций; </a:t>
            </a:r>
          </a:p>
          <a:p>
            <a:pPr marL="514350" indent="-514350" algn="just">
              <a:buNone/>
            </a:pPr>
            <a:r>
              <a:rPr lang="ru-RU" sz="5600" dirty="0" smtClean="0"/>
              <a:t>№ 217 I Межрегиональный конкурс профессионального мастерства по специальности 35.02.12 "Садово-парковое и ландшафтное строительство" среди обучающихся </a:t>
            </a:r>
            <a:endParaRPr lang="ru-RU" sz="5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990</TotalTime>
  <Words>1294</Words>
  <Application>Microsoft Office PowerPoint</Application>
  <PresentationFormat>Экран (4:3)</PresentationFormat>
  <Paragraphs>125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Поток</vt:lpstr>
      <vt:lpstr>Экспертная деятельность педагога, способы развития</vt:lpstr>
      <vt:lpstr>    Экспертная деятельность педагога, способы развития. </vt:lpstr>
      <vt:lpstr>     Экспертная деятельность педагога, способы развития.</vt:lpstr>
      <vt:lpstr>                   Экспертная деятельность педагога, способы развития. </vt:lpstr>
      <vt:lpstr>          Экспертная деятельность педагога, способы развития</vt:lpstr>
      <vt:lpstr>           Экспертная деятельность педагога, способы развития</vt:lpstr>
      <vt:lpstr>         Экспертная деятельность педагога, способы развития</vt:lpstr>
      <vt:lpstr>          Экспертная деятельность педагога, способы развития</vt:lpstr>
      <vt:lpstr>        Экспертная деятельность педагога, способы развития</vt:lpstr>
      <vt:lpstr>          Экспертная деятельность педагога, способы развития</vt:lpstr>
      <vt:lpstr>          Экспертная деятельность педагога, способы развития</vt:lpstr>
      <vt:lpstr>Экспертная деятельность педагога, способы развития</vt:lpstr>
      <vt:lpstr>         Экспертная деятельность педагога, способы развития</vt:lpstr>
      <vt:lpstr>          Экспертная деятельность педагога, способы развития</vt:lpstr>
      <vt:lpstr>         Экспертная деятельность педагога, способы развития</vt:lpstr>
      <vt:lpstr>         Экспертная деятельность педагога, способы развития</vt:lpstr>
      <vt:lpstr>        Экспертная деятельность педагога, способы развития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Экспертная деятельность педагога, способы развития</dc:title>
  <dc:creator>Sweta</dc:creator>
  <cp:lastModifiedBy>Елена Ивановна</cp:lastModifiedBy>
  <cp:revision>150</cp:revision>
  <dcterms:created xsi:type="dcterms:W3CDTF">2019-03-15T11:47:44Z</dcterms:created>
  <dcterms:modified xsi:type="dcterms:W3CDTF">2019-10-17T07:39:29Z</dcterms:modified>
</cp:coreProperties>
</file>