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8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79" r:id="rId3"/>
    <p:sldId id="328" r:id="rId4"/>
    <p:sldId id="326" r:id="rId5"/>
    <p:sldId id="365" r:id="rId6"/>
    <p:sldId id="380" r:id="rId7"/>
    <p:sldId id="385" r:id="rId8"/>
    <p:sldId id="381" r:id="rId9"/>
    <p:sldId id="384" r:id="rId10"/>
    <p:sldId id="270" r:id="rId11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3366"/>
    <a:srgbClr val="0000CC"/>
    <a:srgbClr val="6666FF"/>
    <a:srgbClr val="FFCCCC"/>
    <a:srgbClr val="6393B3"/>
    <a:srgbClr val="EFF3DD"/>
    <a:srgbClr val="F1F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105" d="100"/>
          <a:sy n="105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7A299A-5F90-4BB7-AC52-25B68498FDFD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55622D8-849D-4D46-8695-19684A023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4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4E26B7-89B4-410C-A39E-7BECEB1A1248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1A3409-113A-44F4-8830-24AD733AC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72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3B5EB-14F2-4A05-9A40-0E4D970B33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789828-08A6-4940-86B3-1C7506E50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8A03C0-5DFF-4F7E-998E-05C8401F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CD4C1-E160-47E6-8696-1856F7058D42}" type="datetimeFigureOut">
              <a:rPr lang="ru-RU" smtClean="0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D03918-E037-48DE-8594-B642FC98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52B004-1376-42C2-AAB6-D05C62D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1F6D9-DF87-4CE3-A5FA-39312E0CB9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3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99755-7D3C-4EE0-8CAB-1E092131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CC0731-BEC0-4312-878E-F1371BE97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A2CE6D-DFB0-437A-8D99-A9CF4AF9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821A41-5401-479F-AB1B-0CB1A56C9263}" type="datetimeFigureOut">
              <a:rPr lang="ru-RU" smtClean="0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428C8E-C38A-4E52-A9A9-ADDBF76E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29DAF3-28EF-4F42-BB6D-4EFECE21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7B572-2AA0-4453-ADA4-3AF85173A0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13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F3241D-B8E9-40E1-9A2D-46866D80E2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211524-49B9-4768-802E-A6182CC52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D5A1E-2860-4E0A-B238-BF7D4A00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93A76C-2E1A-43AB-B7DC-23AC5F95B798}" type="datetimeFigureOut">
              <a:rPr lang="ru-RU" smtClean="0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BCC4DA-C816-4837-93F9-010893BE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3D08A7-2237-46BC-9580-F22D6D84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5A3AD-237E-49D9-BF88-603F340542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73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E9C95-EFFF-462A-94B9-09C367BF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7C1CD6-0C88-4D8D-A4F9-243C9F7F8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DD55D-7F2D-4D27-A852-665D62D5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10/18/2019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EADEA9-2B32-4D05-A49D-3079171DA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C4561A-AA03-47C1-8E43-C1273C5F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2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CD507-3679-40D8-B2F3-5DB20EA4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0A030-D6E2-4DAD-8A79-EB43153A2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31390-EA5E-4170-B549-67DB5637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D94E9-57CF-4975-81A9-5B8EBC26BBD2}" type="datetimeFigureOut">
              <a:rPr lang="ru-RU" smtClean="0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A93CA7-EBD8-40F9-9DBE-643A19BF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83DAB-1CFF-45E7-997C-CF142617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51599-D5AB-4D2E-A474-C9CF9ECD39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12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94895-2E49-49B7-AC55-96D950B2F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2BCB17-8187-498A-9226-871FBD5EE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C8E627-C151-4970-8AD6-2E9FB6BA4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FB1C67-36FA-4C4F-B5A4-C9F41AAF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9E9B55-69BF-4D31-9887-B22D96982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EC814E-E5B1-4E21-9C3B-7AB8D68AB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235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A385B-25E9-469C-A77C-5BA101A2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BCC2B4-AE27-4512-A4ED-44DA1F940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B10AB8-0797-47E0-A459-43372AE5D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F47B3A-EFC1-4E2C-86AB-B31370747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885A0D-9F9C-4ECF-B8DB-1D78EE4E3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59A2A1C-5E04-4728-8D45-375A08BAA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986D-6BE9-4264-908F-02DB36FD8D6C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2180C58-7EAC-4472-921C-872C784F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2441D0-DEF6-4816-89E7-C2BBE725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621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00281-AC5F-4D1E-A8EE-DA8CD323B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836C38-2508-47C5-B555-92A79DD5C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9179C-D9E3-41E3-B760-F2C3A2FBFFA2}" type="datetimeFigureOut">
              <a:rPr lang="ru-RU" smtClean="0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1C2AF3-4F2B-45F9-99E2-BD304406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902FE0-83B1-4FE2-87CB-06410F08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05835-E646-4F71-A548-21EFBDD12A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09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C2AE33B-CB7A-4782-8703-135529D2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D8C86E-9C04-4E23-BA1A-F50E5C40C5F3}" type="datetimeFigureOut">
              <a:rPr lang="ru-RU" smtClean="0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0673CC-BF0C-4F11-B6D3-16D98BCA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8B39E7-9F00-44A6-A762-8F20078B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4C19-B6BB-4909-BECD-0469BF2C09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8F480-0815-4059-A1E1-5A05297B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692F3C-75CA-4E5E-9397-90756290C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0E200B-76DE-4F4B-B17D-BDDE318C0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442CB7-8050-4A9B-88A9-8ADF6DAE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86F5FD-F46D-41B9-A3E8-9FF3F2906AA0}" type="datetimeFigureOut">
              <a:rPr lang="ru-RU" smtClean="0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86153B-6200-43D0-8C2C-8255FD12A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5425ED-F389-43A4-83BD-93D3D091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28DF0-255E-4323-98AC-DBBECBE36C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79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66C2-3A52-449B-8BA5-56334BE49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A20E95-0821-4F4D-95D0-C2C187251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3E28D4-AB3D-4F85-8A4F-E2F29678BA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C1F2D4-CF25-4093-8E4B-48EAF8AA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B6863-D497-487B-BF07-655513C2C9F1}" type="datetimeFigureOut">
              <a:rPr lang="ru-RU" smtClean="0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F70FC4-ACAE-41F2-99A6-40D9885A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47B084-9E76-4AAB-9549-663855C9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433DA-E134-4C09-86C9-12B3CCC356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0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BC559-3E38-4D23-9060-7DFB2B13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6F7641-5BE2-4480-AAB6-A78A3881E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0AC69B-6DCF-4558-B768-57697DEB23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10/18/2019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722F9-286E-4383-9ACF-55FDB3B1F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FF5758-610B-474D-B86E-52851BDE56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7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6" r:id="rId1"/>
    <p:sldLayoutId id="2147485587" r:id="rId2"/>
    <p:sldLayoutId id="2147485588" r:id="rId3"/>
    <p:sldLayoutId id="2147485589" r:id="rId4"/>
    <p:sldLayoutId id="2147485590" r:id="rId5"/>
    <p:sldLayoutId id="2147485591" r:id="rId6"/>
    <p:sldLayoutId id="2147485592" r:id="rId7"/>
    <p:sldLayoutId id="2147485593" r:id="rId8"/>
    <p:sldLayoutId id="2147485594" r:id="rId9"/>
    <p:sldLayoutId id="2147485595" r:id="rId10"/>
    <p:sldLayoutId id="214748559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tdykov-ai@ranepa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mailto:osadcheva-sa@ranep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2" y="1052164"/>
            <a:ext cx="2344620" cy="73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 flipH="1">
            <a:off x="-2" y="2701205"/>
            <a:ext cx="2842672" cy="1419457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2782"/>
            <a:endParaRPr lang="ru-RU" sz="1662" dirty="0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3044714" y="3514650"/>
            <a:ext cx="6099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Профессиональные стандарты в сфере управления общим и профессиональным образованием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03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3061413" y="4166343"/>
            <a:ext cx="6082587" cy="25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Дискуссионная площадка «Педсовет76.РФ» по теме «Актуальные вопросы развития регионального профессионального образования. Комплексный подход к повышению квалификации работников профессиональных образовательных организаций в регионе»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Ярославль, 18 октября 2019 г.</a:t>
            </a:r>
          </a:p>
          <a:p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Осадчева С.А., зам. директора НИЦ профессионального образования и систем квалификаций</a:t>
            </a:r>
          </a:p>
          <a:p>
            <a:r>
              <a:rPr lang="ru-RU" sz="1662" b="1" dirty="0"/>
              <a:t> </a:t>
            </a:r>
          </a:p>
        </p:txBody>
      </p:sp>
      <p:pic>
        <p:nvPicPr>
          <p:cNvPr id="2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2669" y="2701205"/>
            <a:ext cx="6301330" cy="73008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157" y="928370"/>
            <a:ext cx="1019887" cy="977672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9" y="3022613"/>
            <a:ext cx="2610169" cy="8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11961" y="0"/>
            <a:ext cx="4932040" cy="6858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2782"/>
            <a:endParaRPr lang="ru-RU" sz="1939"/>
          </a:p>
        </p:txBody>
      </p:sp>
      <p:sp>
        <p:nvSpPr>
          <p:cNvPr id="35844" name="Text Box 2052"/>
          <p:cNvSpPr txBox="1">
            <a:spLocks noChangeArrowheads="1"/>
          </p:cNvSpPr>
          <p:nvPr/>
        </p:nvSpPr>
        <p:spPr bwMode="auto">
          <a:xfrm>
            <a:off x="4318964" y="1672130"/>
            <a:ext cx="4825036" cy="466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85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внимание!</a:t>
            </a:r>
          </a:p>
          <a:p>
            <a:pPr algn="ctr">
              <a:spcBef>
                <a:spcPct val="50000"/>
              </a:spcBef>
            </a:pPr>
            <a:endParaRPr lang="ru-RU" sz="2585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585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Сатдыков А.И.</a:t>
            </a:r>
          </a:p>
          <a:p>
            <a:pPr algn="ctr">
              <a:spcBef>
                <a:spcPct val="50000"/>
              </a:spcBef>
            </a:pPr>
            <a:r>
              <a:rPr lang="en-US" sz="25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satdykov-ai@ranepa.ru</a:t>
            </a:r>
            <a:endParaRPr lang="ru-RU" sz="258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58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5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Осадчева С.А.</a:t>
            </a:r>
          </a:p>
          <a:p>
            <a:pPr algn="ctr">
              <a:spcBef>
                <a:spcPct val="50000"/>
              </a:spcBef>
            </a:pPr>
            <a:r>
              <a:rPr lang="en-US" sz="258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osadcheva-sa@ranepa.ru</a:t>
            </a:r>
            <a:r>
              <a:rPr lang="ru-RU" sz="2585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58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2585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37" y="4520583"/>
            <a:ext cx="1274651" cy="1221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46A7E81-04A1-4B22-AA1D-F9BB75F9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04C19-B6BB-4909-BECD-0469BF2C09C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47AE8B-F0A9-4EE5-9747-3251A2B6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" y="382247"/>
            <a:ext cx="537129" cy="79400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2782"/>
            <a:endParaRPr lang="ru-RU" sz="1939"/>
          </a:p>
        </p:txBody>
      </p:sp>
      <p:sp>
        <p:nvSpPr>
          <p:cNvPr id="4" name="Line 30">
            <a:extLst>
              <a:ext uri="{FF2B5EF4-FFF2-40B4-BE49-F238E27FC236}">
                <a16:creationId xmlns:a16="http://schemas.microsoft.com/office/drawing/2014/main" id="{543930D9-61AC-40CD-9FD1-E6DB5A6932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107" y="1180533"/>
            <a:ext cx="7833374" cy="879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sz="1662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CBD3E30-EB87-4C3F-BCD6-206676C2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0" y="352975"/>
            <a:ext cx="1074618" cy="3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739C48-0D64-4A6D-ACD9-1B0076CB4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2" y="275867"/>
            <a:ext cx="509944" cy="488837"/>
          </a:xfrm>
          <a:prstGeom prst="rect">
            <a:avLst/>
          </a:prstGeom>
        </p:spPr>
      </p:pic>
      <p:sp>
        <p:nvSpPr>
          <p:cNvPr id="7" name="Text Box 23">
            <a:extLst>
              <a:ext uri="{FF2B5EF4-FFF2-40B4-BE49-F238E27FC236}">
                <a16:creationId xmlns:a16="http://schemas.microsoft.com/office/drawing/2014/main" id="{0C54BF73-6999-40D4-A7FB-DD51C2CF4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61" y="776142"/>
            <a:ext cx="8437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Профессиональные стандарты руководителя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2E237-3A96-47BC-BB03-C1EE6C644B42}"/>
              </a:ext>
            </a:extLst>
          </p:cNvPr>
          <p:cNvSpPr txBox="1"/>
          <p:nvPr/>
        </p:nvSpPr>
        <p:spPr>
          <a:xfrm>
            <a:off x="689107" y="1556792"/>
            <a:ext cx="41709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стадии разработки три проекта профессиональных стандартов:</a:t>
            </a:r>
          </a:p>
          <a:p>
            <a:pPr algn="just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«Руководитель общеобразовательной организации»</a:t>
            </a:r>
          </a:p>
          <a:p>
            <a:pPr marL="342900" indent="-342900" algn="just"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«Руководитель профессиональной образовательной организации»</a:t>
            </a:r>
          </a:p>
          <a:p>
            <a:pPr marL="342900" indent="-342900" algn="just">
              <a:buAutoNum type="arabicPeriod"/>
            </a:pPr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«Руководитель организации (подразделения) ДПО»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1C91B3-BC5E-45FD-8B9B-74BAF9780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35" y="1836188"/>
            <a:ext cx="1688976" cy="2381456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C7C8F377-B051-498B-B061-6D8E82893AD4}"/>
              </a:ext>
            </a:extLst>
          </p:cNvPr>
          <p:cNvCxnSpPr>
            <a:cxnSpLocks/>
          </p:cNvCxnSpPr>
          <p:nvPr/>
        </p:nvCxnSpPr>
        <p:spPr>
          <a:xfrm>
            <a:off x="689107" y="3861048"/>
            <a:ext cx="80593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>
            <a:extLst>
              <a:ext uri="{FF2B5EF4-FFF2-40B4-BE49-F238E27FC236}">
                <a16:creationId xmlns:a16="http://schemas.microsoft.com/office/drawing/2014/main" id="{9D7A9C5D-D73B-4325-9F15-1C21409B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49080"/>
            <a:ext cx="2336292" cy="72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Изображение выглядит как комната, еда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E6580156-7B1E-4B83-9997-1298FDC6E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902" y="4930546"/>
            <a:ext cx="1493842" cy="149384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338688E-610C-4E28-8D27-0EECAB2301F6}"/>
              </a:ext>
            </a:extLst>
          </p:cNvPr>
          <p:cNvSpPr/>
          <p:nvPr/>
        </p:nvSpPr>
        <p:spPr>
          <a:xfrm>
            <a:off x="7972311" y="2763451"/>
            <a:ext cx="920169" cy="502652"/>
          </a:xfrm>
          <a:prstGeom prst="rect">
            <a:avLst/>
          </a:prstGeom>
          <a:solidFill>
            <a:srgbClr val="C0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2020 г.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EDE6F27-260F-4363-9FC0-4286671E28B8}"/>
              </a:ext>
            </a:extLst>
          </p:cNvPr>
          <p:cNvSpPr/>
          <p:nvPr/>
        </p:nvSpPr>
        <p:spPr>
          <a:xfrm>
            <a:off x="7972310" y="5092596"/>
            <a:ext cx="920169" cy="502652"/>
          </a:xfrm>
          <a:prstGeom prst="rect">
            <a:avLst/>
          </a:prstGeom>
          <a:solidFill>
            <a:srgbClr val="C0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2020 г.</a:t>
            </a:r>
          </a:p>
        </p:txBody>
      </p:sp>
    </p:spTree>
    <p:extLst>
      <p:ext uri="{BB962C8B-B14F-4D97-AF65-F5344CB8AC3E}">
        <p14:creationId xmlns:p14="http://schemas.microsoft.com/office/powerpoint/2010/main" val="343363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348684-0FCA-489E-8B82-1A1A30D90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" y="382247"/>
            <a:ext cx="537129" cy="79400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2782"/>
            <a:endParaRPr lang="ru-RU" sz="1939"/>
          </a:p>
        </p:txBody>
      </p:sp>
      <p:sp>
        <p:nvSpPr>
          <p:cNvPr id="15" name="Line 30">
            <a:extLst>
              <a:ext uri="{FF2B5EF4-FFF2-40B4-BE49-F238E27FC236}">
                <a16:creationId xmlns:a16="http://schemas.microsoft.com/office/drawing/2014/main" id="{2AD5562E-2427-486E-8474-690A473A32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107" y="1180533"/>
            <a:ext cx="7833374" cy="879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sz="1662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098E25F-B98C-42BA-9F5D-1914225D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0" y="352975"/>
            <a:ext cx="1074618" cy="3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66DA587-FA64-4DF4-8A7E-A12C94149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2" y="275867"/>
            <a:ext cx="509944" cy="488837"/>
          </a:xfrm>
          <a:prstGeom prst="rect">
            <a:avLst/>
          </a:prstGeom>
        </p:spPr>
      </p:pic>
      <p:sp>
        <p:nvSpPr>
          <p:cNvPr id="18" name="Text Box 23">
            <a:extLst>
              <a:ext uri="{FF2B5EF4-FFF2-40B4-BE49-F238E27FC236}">
                <a16:creationId xmlns:a16="http://schemas.microsoft.com/office/drawing/2014/main" id="{96F9E6CF-A882-40EE-9601-0A80483D1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77" y="785728"/>
            <a:ext cx="8437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профессионального стандарта «Руководитель ПОО»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68348B-112C-4B5C-AA93-25DF3E179C5B}"/>
              </a:ext>
            </a:extLst>
          </p:cNvPr>
          <p:cNvSpPr/>
          <p:nvPr/>
        </p:nvSpPr>
        <p:spPr>
          <a:xfrm>
            <a:off x="899592" y="1700808"/>
            <a:ext cx="6120680" cy="34878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36E65E1-BCB8-48CE-AC80-7F92AE2F7CD6}"/>
              </a:ext>
            </a:extLst>
          </p:cNvPr>
          <p:cNvSpPr/>
          <p:nvPr/>
        </p:nvSpPr>
        <p:spPr>
          <a:xfrm>
            <a:off x="1115616" y="1916832"/>
            <a:ext cx="3168352" cy="1800200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А. Учебная, учебно-производственная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деятельность</a:t>
            </a:r>
            <a:r>
              <a:rPr lang="ru-RU" dirty="0"/>
              <a:t>, профессиональные программы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DD141-BAC5-4719-862E-E05979BCB9A1}"/>
              </a:ext>
            </a:extLst>
          </p:cNvPr>
          <p:cNvSpPr txBox="1"/>
          <p:nvPr/>
        </p:nvSpPr>
        <p:spPr>
          <a:xfrm>
            <a:off x="5076056" y="19168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Б.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6BE24F4-1110-4603-958E-0F7782D77046}"/>
              </a:ext>
            </a:extLst>
          </p:cNvPr>
          <p:cNvSpPr/>
          <p:nvPr/>
        </p:nvSpPr>
        <p:spPr>
          <a:xfrm>
            <a:off x="4716016" y="2348880"/>
            <a:ext cx="2304256" cy="89776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Ресурсы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0CE3B44-4DA4-4303-956F-10FB156A4A37}"/>
              </a:ext>
            </a:extLst>
          </p:cNvPr>
          <p:cNvSpPr/>
          <p:nvPr/>
        </p:nvSpPr>
        <p:spPr>
          <a:xfrm>
            <a:off x="4716016" y="3325221"/>
            <a:ext cx="3002863" cy="5211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развития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51DF1A6A-50C8-4049-9A56-02FCE9A7A4EF}"/>
              </a:ext>
            </a:extLst>
          </p:cNvPr>
          <p:cNvSpPr/>
          <p:nvPr/>
        </p:nvSpPr>
        <p:spPr>
          <a:xfrm>
            <a:off x="4716016" y="3995965"/>
            <a:ext cx="3002862" cy="5211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Внешние связи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D6370-B6E7-42B1-BCC2-A413856F48E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586710"/>
              </p:ext>
            </p:extLst>
          </p:nvPr>
        </p:nvGraphicFramePr>
        <p:xfrm>
          <a:off x="74874" y="1216508"/>
          <a:ext cx="9036050" cy="58555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7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85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25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Обобщённые трудовые функции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Трудовые функции 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уровень квалификации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уровень (подуровень) квалификации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7928934"/>
                  </a:ext>
                </a:extLst>
              </a:tr>
              <a:tr h="56401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структурным подразделением профессиональной образовательной организации 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Руководство учебной, учебно-методической и воспитательной деятельностью в профессиональной образовательной 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А/01.7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8748690"/>
                  </a:ext>
                </a:extLst>
              </a:tr>
              <a:tr h="95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Руководство учебно-производственной, производственной и иными видами деятельности, предусмотренными  учредительными документами организации, в профессиональной образовательной организации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А/02.7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6296762"/>
                  </a:ext>
                </a:extLst>
              </a:tr>
              <a:tr h="564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профессиональными образовательными программами в профессиональной образовательной 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А/03.7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75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профессиональной образовательной организацией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ресурсами профессиональной образовательной 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В/0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развитием профессиональной образовательной организации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В/0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9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Представление профессиональной образовательной организации в отношениях с органами государственной власти, органами местного самоуправления, общественными и иными организациями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В/0</a:t>
                      </a: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94E4F3-9C6C-4454-A330-32AF5935C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" y="382247"/>
            <a:ext cx="537129" cy="79400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2782"/>
            <a:endParaRPr lang="ru-RU" sz="1939"/>
          </a:p>
        </p:txBody>
      </p:sp>
      <p:sp>
        <p:nvSpPr>
          <p:cNvPr id="6" name="Line 30">
            <a:extLst>
              <a:ext uri="{FF2B5EF4-FFF2-40B4-BE49-F238E27FC236}">
                <a16:creationId xmlns:a16="http://schemas.microsoft.com/office/drawing/2014/main" id="{FC4A7B10-0E8D-499B-A2DC-FCADA3CB56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107" y="1180533"/>
            <a:ext cx="7833374" cy="879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sz="1662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5AA2039-8327-48C0-9DB9-A091F91BA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0" y="352975"/>
            <a:ext cx="1074618" cy="3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471FA4-89F3-4303-B9E2-13D8EFBA5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2" y="275867"/>
            <a:ext cx="509944" cy="488837"/>
          </a:xfrm>
          <a:prstGeom prst="rect">
            <a:avLst/>
          </a:prstGeom>
        </p:spPr>
      </p:pic>
      <p:sp>
        <p:nvSpPr>
          <p:cNvPr id="10" name="Text Box 23">
            <a:extLst>
              <a:ext uri="{FF2B5EF4-FFF2-40B4-BE49-F238E27FC236}">
                <a16:creationId xmlns:a16="http://schemas.microsoft.com/office/drawing/2014/main" id="{F78B1D5F-E7DE-4C34-AC87-64682E639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61" y="776142"/>
            <a:ext cx="8437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профессионального стандарта Руководитель ПОО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374190"/>
              </p:ext>
            </p:extLst>
          </p:nvPr>
        </p:nvGraphicFramePr>
        <p:xfrm>
          <a:off x="179512" y="1268760"/>
          <a:ext cx="8784976" cy="39994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208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7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0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к образованию и обучению</a:t>
                      </a:r>
                      <a:endParaRPr lang="ru-RU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Высшее образование (специалитет или магистратура) и ДПО по одному из направлений управленческой деятельности : управление образовательной организацией, менеджмент и экономика, управление персоналом, управление проектами</a:t>
                      </a:r>
                    </a:p>
                    <a:p>
                      <a:endParaRPr lang="ru-RU" sz="135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к опыту практической работы</a:t>
                      </a:r>
                      <a:endParaRPr lang="ru-RU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трёх лет стажа педагогической или руководящей деятельности в образовательных организациях или руководящей деятельности в иных организациях.</a:t>
                      </a:r>
                    </a:p>
                    <a:p>
                      <a:endParaRPr lang="ru-RU" sz="135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77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характеристики</a:t>
                      </a:r>
                      <a:endParaRPr lang="ru-RU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35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Рекомендуется ДПО по профилю профессиональной деятельности не реже одного раза в три года (под профилем профессиональной деятельности подразумевается профиль «управленческая деятельность»). </a:t>
                      </a:r>
                    </a:p>
                    <a:p>
                      <a:endParaRPr lang="ru-RU" sz="135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 отсутствии педагогического образования рекомендуется ДПО по профилю педагогической деятельности после принятия на работу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51599-D5AB-4D2E-A474-C9CF9ECD39A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1C2B51-12C4-4E4E-8B8A-BDD96F111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" y="382247"/>
            <a:ext cx="537129" cy="79400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2782"/>
            <a:endParaRPr lang="ru-RU" sz="1939"/>
          </a:p>
        </p:txBody>
      </p:sp>
      <p:sp>
        <p:nvSpPr>
          <p:cNvPr id="7" name="Line 30">
            <a:extLst>
              <a:ext uri="{FF2B5EF4-FFF2-40B4-BE49-F238E27FC236}">
                <a16:creationId xmlns:a16="http://schemas.microsoft.com/office/drawing/2014/main" id="{53C2F228-2106-4EF8-93BB-44719AA25E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107" y="1180533"/>
            <a:ext cx="7833374" cy="879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sz="1662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4575A6E-3554-4FA5-8A72-7064D495E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0" y="352975"/>
            <a:ext cx="1074618" cy="3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>
            <a:extLst>
              <a:ext uri="{FF2B5EF4-FFF2-40B4-BE49-F238E27FC236}">
                <a16:creationId xmlns:a16="http://schemas.microsoft.com/office/drawing/2014/main" id="{9D91AAEE-530D-4251-8093-29E42AD82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61" y="776142"/>
            <a:ext cx="8437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Квалификационные требования ОТФ Руководитель ПОО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F11795-0A8A-4B86-90F8-5124C4C67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2" y="275867"/>
            <a:ext cx="509944" cy="4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6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348684-0FCA-489E-8B82-1A1A30D90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" y="382247"/>
            <a:ext cx="537129" cy="79400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2782"/>
            <a:endParaRPr lang="ru-RU" sz="1939"/>
          </a:p>
        </p:txBody>
      </p:sp>
      <p:sp>
        <p:nvSpPr>
          <p:cNvPr id="15" name="Line 30">
            <a:extLst>
              <a:ext uri="{FF2B5EF4-FFF2-40B4-BE49-F238E27FC236}">
                <a16:creationId xmlns:a16="http://schemas.microsoft.com/office/drawing/2014/main" id="{2AD5562E-2427-486E-8474-690A473A32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107" y="1180533"/>
            <a:ext cx="7833374" cy="879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sz="1662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7098E25F-B98C-42BA-9F5D-1914225DE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0" y="352975"/>
            <a:ext cx="1074618" cy="3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66DA587-FA64-4DF4-8A7E-A12C94149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2" y="275867"/>
            <a:ext cx="509944" cy="488837"/>
          </a:xfrm>
          <a:prstGeom prst="rect">
            <a:avLst/>
          </a:prstGeom>
        </p:spPr>
      </p:pic>
      <p:sp>
        <p:nvSpPr>
          <p:cNvPr id="18" name="Text Box 23">
            <a:extLst>
              <a:ext uri="{FF2B5EF4-FFF2-40B4-BE49-F238E27FC236}">
                <a16:creationId xmlns:a16="http://schemas.microsoft.com/office/drawing/2014/main" id="{96F9E6CF-A882-40EE-9601-0A80483D1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61" y="776142"/>
            <a:ext cx="8437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профессионального стандарта «Руководитель организации ДПО»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668348B-112C-4B5C-AA93-25DF3E179C5B}"/>
              </a:ext>
            </a:extLst>
          </p:cNvPr>
          <p:cNvSpPr/>
          <p:nvPr/>
        </p:nvSpPr>
        <p:spPr>
          <a:xfrm>
            <a:off x="523030" y="1581312"/>
            <a:ext cx="3328890" cy="34878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36E65E1-BCB8-48CE-AC80-7F92AE2F7CD6}"/>
              </a:ext>
            </a:extLst>
          </p:cNvPr>
          <p:cNvSpPr/>
          <p:nvPr/>
        </p:nvSpPr>
        <p:spPr>
          <a:xfrm>
            <a:off x="1259632" y="3645024"/>
            <a:ext cx="2456533" cy="1152128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 Управление подразделением ДПО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485359F-E786-46B9-94C5-27F411A6A5C6}"/>
              </a:ext>
            </a:extLst>
          </p:cNvPr>
          <p:cNvSpPr/>
          <p:nvPr/>
        </p:nvSpPr>
        <p:spPr>
          <a:xfrm>
            <a:off x="4771080" y="1570147"/>
            <a:ext cx="3328890" cy="192207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 Управление центром ДПО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CF59C3D-6501-465E-9F0F-6CFD4A135285}"/>
              </a:ext>
            </a:extLst>
          </p:cNvPr>
          <p:cNvSpPr/>
          <p:nvPr/>
        </p:nvSpPr>
        <p:spPr>
          <a:xfrm>
            <a:off x="4771080" y="3789040"/>
            <a:ext cx="3328890" cy="27612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С. Управление организацией ДПО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FC142D-D7A5-4ECA-8D76-0DC91CA19B4F}"/>
              </a:ext>
            </a:extLst>
          </p:cNvPr>
          <p:cNvSpPr/>
          <p:nvPr/>
        </p:nvSpPr>
        <p:spPr>
          <a:xfrm>
            <a:off x="5940152" y="5949280"/>
            <a:ext cx="2016224" cy="50405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Есть научная деятельность и программы выше 7 уровня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958685"/>
              </p:ext>
            </p:extLst>
          </p:nvPr>
        </p:nvGraphicFramePr>
        <p:xfrm>
          <a:off x="179512" y="1268760"/>
          <a:ext cx="8784976" cy="54007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208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7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1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к образованию и обучению</a:t>
                      </a:r>
                      <a:endParaRPr lang="ru-RU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Высшее образование (специалитет или магистратура) и ДПО по одному из направлений управленческой деятельности : управление образовательной организацией, менеджмент и экономика, управление персоналом, управление проектами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Наличие ученой степени и учёного звания - обязательное требование для руководителя организации ДПО, осуществляющей в качестве уставной научно-исследовательскую деятельность и (или) реализующей программы высшего образования </a:t>
                      </a:r>
                    </a:p>
                    <a:p>
                      <a:endParaRPr lang="ru-RU" sz="135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Требования к опыту практической работы</a:t>
                      </a:r>
                      <a:endParaRPr lang="ru-RU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менее трёх лет стажа руководящей деятельности в образовательных организациях или научных организациях или пяти лет стажа руководящей деятельности в иных организациях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Другие характеристики</a:t>
                      </a:r>
                      <a:endParaRPr lang="ru-RU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35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Рекомендуется ДПО по профилю профессиональной деятельности не реже одного раза в три года (под профилем профессиональной деятельности подразумевается профиль «управленческая деятельность»). </a:t>
                      </a:r>
                    </a:p>
                    <a:p>
                      <a:endParaRPr lang="ru-RU" sz="1350" b="1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 отсутствии педагогического образования рекомендуется ДПО по профилю педагогической деятельности после принятия на работу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251599-D5AB-4D2E-A474-C9CF9ECD39A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41C2B51-12C4-4E4E-8B8A-BDD96F111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" y="382247"/>
            <a:ext cx="537129" cy="79400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2782"/>
            <a:endParaRPr lang="ru-RU" sz="1939"/>
          </a:p>
        </p:txBody>
      </p:sp>
      <p:sp>
        <p:nvSpPr>
          <p:cNvPr id="7" name="Line 30">
            <a:extLst>
              <a:ext uri="{FF2B5EF4-FFF2-40B4-BE49-F238E27FC236}">
                <a16:creationId xmlns:a16="http://schemas.microsoft.com/office/drawing/2014/main" id="{53C2F228-2106-4EF8-93BB-44719AA25E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107" y="1180533"/>
            <a:ext cx="7833374" cy="879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sz="1662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4575A6E-3554-4FA5-8A72-7064D495E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0" y="352975"/>
            <a:ext cx="1074618" cy="3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>
            <a:extLst>
              <a:ext uri="{FF2B5EF4-FFF2-40B4-BE49-F238E27FC236}">
                <a16:creationId xmlns:a16="http://schemas.microsoft.com/office/drawing/2014/main" id="{9D91AAEE-530D-4251-8093-29E42AD82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61" y="776142"/>
            <a:ext cx="8437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Квалификационные требования ОТФ «Руководитель организации ДПО»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F11795-0A8A-4B86-90F8-5124C4C67D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2" y="275867"/>
            <a:ext cx="509944" cy="4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1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C2112-3954-44F3-AA20-CD13560DAA6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3496DC-D815-4F45-B613-6B60520A7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2" y="382247"/>
            <a:ext cx="537129" cy="79400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2782"/>
            <a:endParaRPr lang="ru-RU" sz="1939"/>
          </a:p>
        </p:txBody>
      </p:sp>
      <p:sp>
        <p:nvSpPr>
          <p:cNvPr id="8" name="Line 30">
            <a:extLst>
              <a:ext uri="{FF2B5EF4-FFF2-40B4-BE49-F238E27FC236}">
                <a16:creationId xmlns:a16="http://schemas.microsoft.com/office/drawing/2014/main" id="{EC02A1C9-ED68-4005-9BBF-8414B1DA61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107" y="1180533"/>
            <a:ext cx="7833374" cy="879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sz="1662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63029714-A3B5-4C0B-8FD1-1B354DBDD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80" y="352975"/>
            <a:ext cx="1074618" cy="3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3">
            <a:extLst>
              <a:ext uri="{FF2B5EF4-FFF2-40B4-BE49-F238E27FC236}">
                <a16:creationId xmlns:a16="http://schemas.microsoft.com/office/drawing/2014/main" id="{2EA727BD-43A6-423A-852D-39A5E9C2F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61" y="776142"/>
            <a:ext cx="8437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Структура профессионального стандарта «Руководитель ОО»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69A5B7-6F21-455D-BE5C-44523B23F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662" y="275867"/>
            <a:ext cx="509944" cy="488837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39F6E21-B83A-4325-8C00-90E001CCD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154072"/>
              </p:ext>
            </p:extLst>
          </p:nvPr>
        </p:nvGraphicFramePr>
        <p:xfrm>
          <a:off x="395536" y="1270649"/>
          <a:ext cx="8352928" cy="394290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049">
                  <a:extLst>
                    <a:ext uri="{9D8B030D-6E8A-4147-A177-3AD203B41FA5}">
                      <a16:colId xmlns:a16="http://schemas.microsoft.com/office/drawing/2014/main" val="850191968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1810853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57165017"/>
                    </a:ext>
                  </a:extLst>
                </a:gridCol>
                <a:gridCol w="4034658">
                  <a:extLst>
                    <a:ext uri="{9D8B030D-6E8A-4147-A177-3AD203B41FA5}">
                      <a16:colId xmlns:a16="http://schemas.microsoft.com/office/drawing/2014/main" val="419530279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54536381"/>
                    </a:ext>
                  </a:extLst>
                </a:gridCol>
                <a:gridCol w="933893">
                  <a:extLst>
                    <a:ext uri="{9D8B030D-6E8A-4147-A177-3AD203B41FA5}">
                      <a16:colId xmlns:a16="http://schemas.microsoft.com/office/drawing/2014/main" val="1860760600"/>
                    </a:ext>
                  </a:extLst>
                </a:gridCol>
              </a:tblGrid>
              <a:tr h="14543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Обобщённые трудовые функции</a:t>
                      </a:r>
                    </a:p>
                  </a:txBody>
                  <a:tcPr marL="45233" marR="452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Трудовые функции </a:t>
                      </a:r>
                    </a:p>
                  </a:txBody>
                  <a:tcPr marL="45233" marR="452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514096"/>
                  </a:ext>
                </a:extLst>
              </a:tr>
              <a:tr h="632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уровень квалификации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наименование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код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подуровень квалификации</a:t>
                      </a:r>
                    </a:p>
                  </a:txBody>
                  <a:tcPr marL="45233" marR="45233" marT="0" marB="0"/>
                </a:tc>
                <a:extLst>
                  <a:ext uri="{0D108BD9-81ED-4DB2-BD59-A6C34878D82A}">
                    <a16:rowId xmlns:a16="http://schemas.microsoft.com/office/drawing/2014/main" val="2662150004"/>
                  </a:ext>
                </a:extLst>
              </a:tr>
              <a:tr h="34727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</a:t>
                      </a:r>
                    </a:p>
                  </a:txBody>
                  <a:tcPr marL="45233" marR="45233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образовательной деятельностью общеобразовательной организации</a:t>
                      </a:r>
                    </a:p>
                  </a:txBody>
                  <a:tcPr marL="45233" marR="45233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Руководство разработкой и реализацией образовательных программ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А/01.7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5233" marR="45233" marT="0" marB="0"/>
                </a:tc>
                <a:extLst>
                  <a:ext uri="{0D108BD9-81ED-4DB2-BD59-A6C34878D82A}">
                    <a16:rowId xmlns:a16="http://schemas.microsoft.com/office/drawing/2014/main" val="2558924641"/>
                  </a:ext>
                </a:extLst>
              </a:tr>
              <a:tr h="372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условий реализации образовательных программ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А/02.7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5233" marR="45233" marT="0" marB="0"/>
                </a:tc>
                <a:extLst>
                  <a:ext uri="{0D108BD9-81ED-4DB2-BD59-A6C34878D82A}">
                    <a16:rowId xmlns:a16="http://schemas.microsoft.com/office/drawing/2014/main" val="3159016329"/>
                  </a:ext>
                </a:extLst>
              </a:tr>
              <a:tr h="455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Организация мониторинга и контроля качества образовательной деятельности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А/03.7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5233" marR="45233" marT="0" marB="0"/>
                </a:tc>
                <a:extLst>
                  <a:ext uri="{0D108BD9-81ED-4DB2-BD59-A6C34878D82A}">
                    <a16:rowId xmlns:a16="http://schemas.microsoft.com/office/drawing/2014/main" val="2175242133"/>
                  </a:ext>
                </a:extLst>
              </a:tr>
              <a:tr h="300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Координация и контроль взаимодействия участников образовательных отношений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А/04.7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5233" marR="45233" marT="0" marB="0"/>
                </a:tc>
                <a:extLst>
                  <a:ext uri="{0D108BD9-81ED-4DB2-BD59-A6C34878D82A}">
                    <a16:rowId xmlns:a16="http://schemas.microsoft.com/office/drawing/2014/main" val="2262683985"/>
                  </a:ext>
                </a:extLst>
              </a:tr>
              <a:tr h="30067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</a:t>
                      </a:r>
                    </a:p>
                  </a:txBody>
                  <a:tcPr marL="45233" marR="45233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Администрирование и обеспечение деятельности общеобразовательной организации</a:t>
                      </a:r>
                    </a:p>
                  </a:txBody>
                  <a:tcPr marL="45233" marR="45233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Администрирование общеобразовательной организации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В/0</a:t>
                      </a:r>
                      <a:r>
                        <a:rPr lang="en-US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.7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5233" marR="45233" marT="0" marB="0"/>
                </a:tc>
                <a:extLst>
                  <a:ext uri="{0D108BD9-81ED-4DB2-BD59-A6C34878D82A}">
                    <a16:rowId xmlns:a16="http://schemas.microsoft.com/office/drawing/2014/main" val="2748300478"/>
                  </a:ext>
                </a:extLst>
              </a:tr>
              <a:tr h="300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Управление ресурсами общеобразовательной организации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В/0</a:t>
                      </a:r>
                      <a:r>
                        <a:rPr lang="en-US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.7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5233" marR="45233" marT="0" marB="0"/>
                </a:tc>
                <a:extLst>
                  <a:ext uri="{0D108BD9-81ED-4DB2-BD59-A6C34878D82A}">
                    <a16:rowId xmlns:a16="http://schemas.microsoft.com/office/drawing/2014/main" val="454166109"/>
                  </a:ext>
                </a:extLst>
              </a:tr>
              <a:tr h="3006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Обеспечение развития общеобразовательной организации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В/0</a:t>
                      </a:r>
                      <a:r>
                        <a:rPr lang="en-US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0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.7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5233" marR="45233" marT="0" marB="0"/>
                </a:tc>
                <a:extLst>
                  <a:ext uri="{0D108BD9-81ED-4DB2-BD59-A6C34878D82A}">
                    <a16:rowId xmlns:a16="http://schemas.microsoft.com/office/drawing/2014/main" val="872842180"/>
                  </a:ext>
                </a:extLst>
              </a:tr>
              <a:tr h="768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Представление общеобразовательной организации в отношениях с органами государственной власти, органами местного самоуправления, общественными и иными организациями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В/04.7</a:t>
                      </a:r>
                    </a:p>
                  </a:txBody>
                  <a:tcPr marL="45233" marR="452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45233" marR="45233" marT="0" marB="0"/>
                </a:tc>
                <a:extLst>
                  <a:ext uri="{0D108BD9-81ED-4DB2-BD59-A6C34878D82A}">
                    <a16:rowId xmlns:a16="http://schemas.microsoft.com/office/drawing/2014/main" val="2596327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07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300E9B-A3DD-47B2-93A5-9333FE14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4924B20-9F78-498F-83BE-2D0FD0F81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91281"/>
            <a:ext cx="537129" cy="794005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962782"/>
            <a:endParaRPr lang="ru-RU" sz="1939"/>
          </a:p>
        </p:txBody>
      </p:sp>
      <p:sp>
        <p:nvSpPr>
          <p:cNvPr id="19" name="Line 30">
            <a:extLst>
              <a:ext uri="{FF2B5EF4-FFF2-40B4-BE49-F238E27FC236}">
                <a16:creationId xmlns:a16="http://schemas.microsoft.com/office/drawing/2014/main" id="{3D35B044-0CE8-40E7-B6B3-9701E01978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976" y="1489567"/>
            <a:ext cx="7833374" cy="8790"/>
          </a:xfrm>
          <a:prstGeom prst="line">
            <a:avLst/>
          </a:prstGeom>
          <a:noFill/>
          <a:ln w="19050" cap="sq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 sz="1662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B8E60CBC-DA22-4F1D-838E-ED5C746C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9" y="662009"/>
            <a:ext cx="1074618" cy="33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A2770C5-2B89-4E65-A250-77D49D34AF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31" y="584901"/>
            <a:ext cx="509944" cy="488837"/>
          </a:xfrm>
          <a:prstGeom prst="rect">
            <a:avLst/>
          </a:prstGeom>
        </p:spPr>
      </p:pic>
      <p:sp>
        <p:nvSpPr>
          <p:cNvPr id="23" name="Text Box 23">
            <a:extLst>
              <a:ext uri="{FF2B5EF4-FFF2-40B4-BE49-F238E27FC236}">
                <a16:creationId xmlns:a16="http://schemas.microsoft.com/office/drawing/2014/main" id="{FB4EDCC8-9A2F-4A1D-8E89-1684ACDC2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099" y="1080275"/>
            <a:ext cx="8437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Постановление Правительства РФ от 27.06.2016 № 584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AF1319-28BE-4B4A-A7DD-EFFBC5CE9C2F}"/>
              </a:ext>
            </a:extLst>
          </p:cNvPr>
          <p:cNvSpPr txBox="1"/>
          <p:nvPr/>
        </p:nvSpPr>
        <p:spPr>
          <a:xfrm>
            <a:off x="251521" y="1916832"/>
            <a:ext cx="8568952" cy="245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C00000"/>
              </a:buClr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Обязательны к применению разделы ПС «Требования к образованию и обучению» для всех работников: </a:t>
            </a: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перехода к внедрению ПС (2016-2019)</a:t>
            </a:r>
          </a:p>
          <a:p>
            <a:pPr marL="457200" indent="-457200">
              <a:lnSpc>
                <a:spcPct val="20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План повышения квалификации работников (2017-2019)</a:t>
            </a:r>
          </a:p>
        </p:txBody>
      </p:sp>
    </p:spTree>
    <p:extLst>
      <p:ext uri="{BB962C8B-B14F-4D97-AF65-F5344CB8AC3E}">
        <p14:creationId xmlns:p14="http://schemas.microsoft.com/office/powerpoint/2010/main" val="320064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668</Words>
  <Application>Microsoft Office PowerPoint</Application>
  <PresentationFormat>Экран (4:3)</PresentationFormat>
  <Paragraphs>143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ФИРО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Зачесова Елена Васильевна</dc:creator>
  <cp:lastModifiedBy>Владимир Юрьевич Выборнов</cp:lastModifiedBy>
  <cp:revision>416</cp:revision>
  <cp:lastPrinted>2019-10-17T18:11:04Z</cp:lastPrinted>
  <dcterms:created xsi:type="dcterms:W3CDTF">2013-01-28T13:19:12Z</dcterms:created>
  <dcterms:modified xsi:type="dcterms:W3CDTF">2019-10-18T07:33:21Z</dcterms:modified>
</cp:coreProperties>
</file>