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handoutMasterIdLst>
    <p:handoutMasterId r:id="rId12"/>
  </p:handoutMasterIdLst>
  <p:sldIdLst>
    <p:sldId id="256" r:id="rId2"/>
    <p:sldId id="271" r:id="rId3"/>
    <p:sldId id="272" r:id="rId4"/>
    <p:sldId id="277" r:id="rId5"/>
    <p:sldId id="278" r:id="rId6"/>
    <p:sldId id="276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2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E9FB2-AC09-4F9E-88A2-7A80365CEF08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8D4DE-D672-4A01-920A-AC9B7CA93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569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5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0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363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932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2570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18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6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7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3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93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3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0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9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CB8A8-1F1E-4B46-B742-C2F78187929B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49AA7A-384A-4D83-9985-47E9B001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80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index.php?id=3055" TargetMode="External"/><Relationship Id="rId3" Type="http://schemas.openxmlformats.org/officeDocument/2006/relationships/hyperlink" Target="http://www.iro.yar.ru/index.php?id=3045" TargetMode="External"/><Relationship Id="rId7" Type="http://schemas.openxmlformats.org/officeDocument/2006/relationships/hyperlink" Target="http://www.iro.yar.ru/index.php?id=3053" TargetMode="External"/><Relationship Id="rId2" Type="http://schemas.openxmlformats.org/officeDocument/2006/relationships/hyperlink" Target="http://www.iro.yar.ru/index.php?id=30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.yar.ru/index.php?id=3051" TargetMode="External"/><Relationship Id="rId11" Type="http://schemas.openxmlformats.org/officeDocument/2006/relationships/hyperlink" Target="http://www.iro.yar.ru/index.php?id=3064" TargetMode="External"/><Relationship Id="rId5" Type="http://schemas.openxmlformats.org/officeDocument/2006/relationships/hyperlink" Target="http://www.iro.yar.ru/index.php?id=3049" TargetMode="External"/><Relationship Id="rId10" Type="http://schemas.openxmlformats.org/officeDocument/2006/relationships/hyperlink" Target="http://www.iro.yar.ru/index.php?id=3062" TargetMode="External"/><Relationship Id="rId4" Type="http://schemas.openxmlformats.org/officeDocument/2006/relationships/hyperlink" Target="http://www.iro.yar.ru/index.php?id=3047" TargetMode="External"/><Relationship Id="rId9" Type="http://schemas.openxmlformats.org/officeDocument/2006/relationships/hyperlink" Target="http://www.iro.yar.ru/index.php?id=306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3066" TargetMode="External"/><Relationship Id="rId2" Type="http://schemas.openxmlformats.org/officeDocument/2006/relationships/hyperlink" Target="http://www.iro.yar.ru/index.php?id=306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.yar.ru/index.php?id=3070" TargetMode="External"/><Relationship Id="rId5" Type="http://schemas.openxmlformats.org/officeDocument/2006/relationships/hyperlink" Target="http://www.iro.yar.ru/index.php?id=3069" TargetMode="External"/><Relationship Id="rId4" Type="http://schemas.openxmlformats.org/officeDocument/2006/relationships/hyperlink" Target="http://www.iro.yar.ru/index.php?id=306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3072" TargetMode="External"/><Relationship Id="rId2" Type="http://schemas.openxmlformats.org/officeDocument/2006/relationships/hyperlink" Target="http://www.iro.yar.ru/index.php?id=307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000125" y="431800"/>
            <a:ext cx="11191875" cy="548005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роль профессиональных сообществ работников </a:t>
            </a:r>
          </a:p>
          <a:p>
            <a:pPr marL="0" indent="0" algn="ctr">
              <a:buNone/>
            </a:pPr>
            <a:r>
              <a:rPr lang="ru-RU" sz="4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профессионального образования</a:t>
            </a:r>
          </a:p>
          <a:p>
            <a:pPr marL="0" indent="0" algn="ctr">
              <a:buNone/>
            </a:pPr>
            <a:r>
              <a:rPr lang="ru-RU" sz="4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процессах повышения квалификации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Сатарина Г.Г., старший методист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ЦРПО  ГАУ ДПО ЯО ИРО 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000" dirty="0" smtClean="0"/>
              <a:t>г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71865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66492" y="465826"/>
            <a:ext cx="10038120" cy="2173857"/>
          </a:xfrm>
        </p:spPr>
        <p:txBody>
          <a:bodyPr>
            <a:normAutofit/>
          </a:bodyPr>
          <a:lstStyle/>
          <a:p>
            <a:r>
              <a:rPr lang="ru-RU" sz="4400" smtClean="0"/>
              <a:t> </a:t>
            </a:r>
            <a:r>
              <a:rPr lang="ru-RU" sz="4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открыты для сотрудничества 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328468" y="2639683"/>
            <a:ext cx="10176143" cy="3270227"/>
          </a:xfrm>
        </p:spPr>
        <p:txBody>
          <a:bodyPr/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 о деятельности ОМО в системе профессионального образования размещена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ГАУ ДПО ЯО ИРО , центр развития профессионального образования </a:t>
            </a:r>
          </a:p>
          <a:p>
            <a:pPr algn="ctr"/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7875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733" y="552091"/>
            <a:ext cx="10089880" cy="1352909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сообщество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894" y="1311216"/>
            <a:ext cx="10624718" cy="396815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сообщество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принадлежащих к одной и той же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лавной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взаимодействия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общение коллег и единомышленников, в ходе которого за счет постоянного обмена знаниями между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их личностное и профессиональное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системе образования  роль профессионального сообщества выполняют областные методические объединения ( ОМО) – общественные организации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повышения эффективности деятельности педагогических и руководящих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053" y="4917056"/>
            <a:ext cx="2748106" cy="18201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26" y="5020574"/>
            <a:ext cx="2523225" cy="1682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469" y="4770407"/>
            <a:ext cx="2950234" cy="196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3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 «Учитель будущего» (задачи и результаты проекта)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812567"/>
              </p:ext>
            </p:extLst>
          </p:nvPr>
        </p:nvGraphicFramePr>
        <p:xfrm>
          <a:off x="690114" y="2070340"/>
          <a:ext cx="11059063" cy="4484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4341">
                  <a:extLst>
                    <a:ext uri="{9D8B030D-6E8A-4147-A177-3AD203B41FA5}">
                      <a16:colId xmlns:a16="http://schemas.microsoft.com/office/drawing/2014/main" val="761135698"/>
                    </a:ext>
                  </a:extLst>
                </a:gridCol>
                <a:gridCol w="4039756">
                  <a:extLst>
                    <a:ext uri="{9D8B030D-6E8A-4147-A177-3AD203B41FA5}">
                      <a16:colId xmlns:a16="http://schemas.microsoft.com/office/drawing/2014/main" val="2849304773"/>
                    </a:ext>
                  </a:extLst>
                </a:gridCol>
                <a:gridCol w="5564966">
                  <a:extLst>
                    <a:ext uri="{9D8B030D-6E8A-4147-A177-3AD203B41FA5}">
                      <a16:colId xmlns:a16="http://schemas.microsoft.com/office/drawing/2014/main" val="4065661394"/>
                    </a:ext>
                  </a:extLst>
                </a:gridCol>
              </a:tblGrid>
              <a:tr h="815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№п/п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задачи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результата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extLst>
                  <a:ext uri="{0D108BD9-81ED-4DB2-BD59-A6C34878D82A}">
                    <a16:rowId xmlns:a16="http://schemas.microsoft.com/office/drawing/2014/main" val="3931845577"/>
                  </a:ext>
                </a:extLst>
              </a:tr>
              <a:tr h="36692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1.12.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Сформированы профессиональные сообщества по видам деятельности (учителя, руководители, методисты), объединяющие не менее </a:t>
                      </a:r>
                      <a:r>
                        <a:rPr lang="ru-RU" sz="24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60 % от общего числа работников, в том числе в сети «Интернет»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профессионального сообщества, в том числе в сети «Интернет», позволит сформировать </a:t>
                      </a:r>
                      <a:r>
                        <a:rPr lang="ru-RU" sz="24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коммуникационные площадки для обмена опытом и практиками, выработки знаний и поиска новых более эффективных подходов к решению поставленных перед ними задач</a:t>
                      </a:r>
                      <a:endParaRPr lang="ru-RU" sz="2400" b="1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8" marR="59108" marT="0" marB="0"/>
                </a:tc>
                <a:extLst>
                  <a:ext uri="{0D108BD9-81ED-4DB2-BD59-A6C34878D82A}">
                    <a16:rowId xmlns:a16="http://schemas.microsoft.com/office/drawing/2014/main" val="3070110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46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259458" y="586596"/>
            <a:ext cx="4834953" cy="552091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ОМО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7177177" y="586597"/>
            <a:ext cx="4692770" cy="532129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 ОМО </a:t>
            </a:r>
          </a:p>
          <a:p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взаимодействия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членов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проведение заседаний, семинаров, конференций  и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отбор  и презентация лучших практик деятельности по соответствующему направлению деятельности;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существление экспертизы инновационных продуктов (программ развития, проектов инновационных методических продуктов и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и подержание  и инновационному опыту </a:t>
            </a:r>
          </a:p>
          <a:p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1259458" y="1138687"/>
            <a:ext cx="5589916" cy="472236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лучшими практиками работы;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одействие сетевому взаимодействию ПОО по соответствующему направлению; поддержка инновационного опыта, через консультирование, экспертизу, трансляцию опыта в соответствующей профессиональной среде;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потребностей  в актуальных направлениях повышения квалификации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" name="Объект 19"/>
          <p:cNvSpPr>
            <a:spLocks noGrp="1"/>
          </p:cNvSpPr>
          <p:nvPr>
            <p:ph idx="1"/>
          </p:nvPr>
        </p:nvSpPr>
        <p:spPr>
          <a:xfrm>
            <a:off x="1345721" y="1017917"/>
            <a:ext cx="10158891" cy="48933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методическое объединение  в современных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это: </a:t>
            </a:r>
          </a:p>
          <a:p>
            <a:pPr marL="0" indent="0" algn="ctr">
              <a:buNone/>
            </a:pP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общедоступная,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саморазвивающаяся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среда, создающая условия для непрерывного профессионального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роста;</a:t>
            </a:r>
          </a:p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дискуссионная площадка  для обсуждения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актуальных профессиональных вопросов в целях поиска оптимальных решений;</a:t>
            </a:r>
          </a:p>
          <a:p>
            <a:pPr marL="0" indent="0"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резентационная площадка для демонстрации лучших практик и позиционирования собственных достижений;</a:t>
            </a:r>
          </a:p>
          <a:p>
            <a:pPr marL="0" indent="0">
              <a:buNone/>
            </a:pP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42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 в системе  среднего профессионального образования Ярославской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области: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ОМО руководящих работников , сформированных по исполняемому функционалу 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которых входит организация профессионального образования и профессионального обучения; 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которых входит организация воспитательного процесса и социальной поддержки обучающихся 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которых входит обеспечение реализации ФГОС общего образования в рамках профессиональных образовательных программ; 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которых входит организация научно-методической и учебно- методической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81879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880" y="46164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 в системе  среднего профессионального образования Ярославской области: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411" y="1742536"/>
            <a:ext cx="10521202" cy="44167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 преподавателей профессионального учебного цикла и мастеров производственного обучения  сформированы  по укрупненным группам профессий/специальностей, которые реализуются на регионе:</a:t>
            </a: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Архитектура и строительство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Информатика, вычислительная техника, связь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Opens internal link in current window"/>
              </a:rPr>
              <a:t>Машиностроение и энергетика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Opens internal link in current window"/>
              </a:rPr>
              <a:t>Промышленная экология и биотехнологии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Opens internal link in current window"/>
              </a:rPr>
              <a:t>Техника и технология транспорта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Opens internal link in current window"/>
              </a:rPr>
              <a:t>Сельское и лесное хозяйство, ветеринария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Opens internal link in current window"/>
              </a:rPr>
              <a:t>Экономика и управление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Opens internal link in current window"/>
              </a:rPr>
              <a:t>Юриспруденция и социальная работа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Opens internal link in current window"/>
              </a:rPr>
              <a:t>Сервис, туризм, дизайн, реклама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Opens internal link in current window"/>
              </a:rPr>
              <a:t>Образование и педагогика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24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ОМО Ярославской области   в СПО Ярославской области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 преподавателей общеобразовательного учебного цикла профессиональных образовательных организаций включает в себя пять УМО, сформированных в соответствии с предметными областями ФГОС СОО: </a:t>
            </a:r>
          </a:p>
          <a:p>
            <a:pPr lvl="0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Филология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Общественные науки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Opens internal link in current window"/>
              </a:rPr>
              <a:t>Физико-математические науки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Opens internal link in current window"/>
              </a:rPr>
              <a:t>Естественные науки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Opens internal link in current window"/>
              </a:rPr>
              <a:t>Физическая культура и основы безопасности жизнедеятельности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88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 в системе  среднего профессионального образования Ярославской области: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Областное методическое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объединение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работников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internal link in current window"/>
              </a:rPr>
              <a:t>ПОО, отвечающих за личностное  и профессиональное развитие обучающихся, их трудоустройство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Областное -методическое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объединение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работников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internal link in current window"/>
              </a:rPr>
              <a:t>, осуществляющих обучение лиц с ограниченными возможностями здоровья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3571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593</TotalTime>
  <Words>470</Words>
  <Application>Microsoft Office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Профессиональное сообщество  </vt:lpstr>
      <vt:lpstr>Федеральный проект  «Учитель будущего» (задачи и результаты проекта) </vt:lpstr>
      <vt:lpstr>Задачи ОМО </vt:lpstr>
      <vt:lpstr> </vt:lpstr>
      <vt:lpstr>ОМО в системе  среднего профессионального образования Ярославской области: </vt:lpstr>
      <vt:lpstr>ОМО в системе  среднего профессионального образования Ярославской области: </vt:lpstr>
      <vt:lpstr>Система ОМО Ярославской области   в СПО Ярославской области </vt:lpstr>
      <vt:lpstr>ОМО в системе  среднего профессионального образования Ярославской области: </vt:lpstr>
      <vt:lpstr> Мы открыты для сотрудничества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Георгиевна Сатарина</dc:creator>
  <cp:lastModifiedBy>Галина Георгиевна Сатарина</cp:lastModifiedBy>
  <cp:revision>55</cp:revision>
  <cp:lastPrinted>2018-12-03T07:23:39Z</cp:lastPrinted>
  <dcterms:created xsi:type="dcterms:W3CDTF">2018-11-06T10:58:18Z</dcterms:created>
  <dcterms:modified xsi:type="dcterms:W3CDTF">2019-10-18T05:41:09Z</dcterms:modified>
</cp:coreProperties>
</file>