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301" r:id="rId3"/>
    <p:sldId id="276" r:id="rId4"/>
    <p:sldId id="275" r:id="rId5"/>
    <p:sldId id="268" r:id="rId6"/>
    <p:sldId id="263" r:id="rId7"/>
    <p:sldId id="260" r:id="rId8"/>
    <p:sldId id="274" r:id="rId9"/>
    <p:sldId id="273" r:id="rId10"/>
    <p:sldId id="272" r:id="rId11"/>
    <p:sldId id="277" r:id="rId12"/>
    <p:sldId id="280" r:id="rId13"/>
    <p:sldId id="281" r:id="rId14"/>
    <p:sldId id="282" r:id="rId15"/>
    <p:sldId id="283" r:id="rId16"/>
    <p:sldId id="279" r:id="rId17"/>
    <p:sldId id="284" r:id="rId18"/>
    <p:sldId id="302" r:id="rId19"/>
    <p:sldId id="303" r:id="rId20"/>
    <p:sldId id="304" r:id="rId21"/>
    <p:sldId id="305" r:id="rId22"/>
    <p:sldId id="306" r:id="rId23"/>
    <p:sldId id="285" r:id="rId24"/>
    <p:sldId id="286" r:id="rId25"/>
    <p:sldId id="287" r:id="rId26"/>
    <p:sldId id="288" r:id="rId27"/>
    <p:sldId id="290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1B1F63-22D3-4C8C-9517-184D4D91E649}">
          <p14:sldIdLst>
            <p14:sldId id="259"/>
            <p14:sldId id="301"/>
            <p14:sldId id="276"/>
            <p14:sldId id="275"/>
            <p14:sldId id="268"/>
            <p14:sldId id="263"/>
            <p14:sldId id="260"/>
            <p14:sldId id="274"/>
            <p14:sldId id="273"/>
            <p14:sldId id="272"/>
            <p14:sldId id="277"/>
            <p14:sldId id="280"/>
            <p14:sldId id="281"/>
            <p14:sldId id="282"/>
            <p14:sldId id="283"/>
            <p14:sldId id="279"/>
            <p14:sldId id="284"/>
            <p14:sldId id="302"/>
            <p14:sldId id="303"/>
            <p14:sldId id="304"/>
            <p14:sldId id="305"/>
            <p14:sldId id="306"/>
            <p14:sldId id="285"/>
            <p14:sldId id="286"/>
            <p14:sldId id="287"/>
            <p14:sldId id="288"/>
            <p14:sldId id="290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007E39"/>
    <a:srgbClr val="2B4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" y="-5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0A73-CEEF-4E4D-B3D8-EBAA430B9E2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AA8B-86CE-4D31-8F40-3B5D4B1B7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0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AA8B-86CE-4D31-8F40-3B5D4B1B78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5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Модульная программа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AA8B-86CE-4D31-8F40-3B5D4B1B78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4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AA8B-86CE-4D31-8F40-3B5D4B1B78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4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AA8B-86CE-4D31-8F40-3B5D4B1B78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4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Подготовлены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зачетно</a:t>
            </a:r>
            <a:r>
              <a:rPr lang="ru-RU" baseline="0" dirty="0" smtClean="0"/>
              <a:t>-накопительные листы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AA8B-86CE-4D31-8F40-3B5D4B1B78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?id=2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405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410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?id=378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" y="0"/>
            <a:ext cx="12181254" cy="6847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6" y="0"/>
            <a:ext cx="12181254" cy="1196752"/>
          </a:xfrm>
          <a:solidFill>
            <a:srgbClr val="BFBFBF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с руководителями и специалистами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ММС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5991980"/>
            <a:ext cx="11352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.2019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97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016" y="332656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Блок 3.</a:t>
            </a:r>
            <a:r>
              <a:rPr lang="ru-RU" sz="4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Вариативные модули</a:t>
            </a:r>
            <a:b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928159"/>
              </p:ext>
            </p:extLst>
          </p:nvPr>
        </p:nvGraphicFramePr>
        <p:xfrm>
          <a:off x="335360" y="890449"/>
          <a:ext cx="11449271" cy="582945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2288"/>
                <a:gridCol w="7272808"/>
                <a:gridCol w="1584175"/>
              </a:tblGrid>
              <a:tr h="7341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Модуль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Содержательные 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4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 программы методического сопровождения развития кадрового потенциала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930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Непрерывное образование как условие профессиональной мобильности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930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Целевые ориентиры методического сопровождения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930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Диагностика профессиональных дефицитов по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компетенциям педагога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930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методического сопровождения: структура, содержание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930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 целевого раздела Программы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930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ноября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930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ноября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930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декабря</a:t>
                      </a:r>
                    </a:p>
                  </a:txBody>
                  <a:tcPr marL="68580" marR="68580" marT="0" marB="0"/>
                </a:tc>
              </a:tr>
              <a:tr h="999129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789305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Эффективные практики реализации программ методического сопровождения развития кадрового потенциала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условий для развития профессиональных компетентностей педагогов через сопровождение административных команд и формирование индивидуального плана развития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педагога (ММЦ Угличского МР)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ноября/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ноября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Методическое сопровождение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развития профессиональных компетенций педагогов дошкольного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(ИОЦ г. Рыбинска)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ноября/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декабря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4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условий для развития профессиональных компетентностей молодых педагогов и закрепление их 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профессии (ГЦРО г. Ярославля)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декабря/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декабря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789305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Итоговая аттестация - зачет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726736" y="0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304" y="336016"/>
            <a:ext cx="944339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90" y="797682"/>
            <a:ext cx="11702658" cy="55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1840" y="47308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78767" y="227813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Проектирование программы методического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сопровождения развития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кадрового потенциала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5760" y="282376"/>
            <a:ext cx="4050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Блок 3.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Вариативные модули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76120" y="5637673"/>
            <a:ext cx="3963365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Наумова О.Н., ГАУ ДПО ЯО ИРО</a:t>
            </a:r>
          </a:p>
        </p:txBody>
      </p:sp>
    </p:spTree>
    <p:extLst>
      <p:ext uri="{BB962C8B-B14F-4D97-AF65-F5344CB8AC3E}">
        <p14:creationId xmlns:p14="http://schemas.microsoft.com/office/powerpoint/2010/main" val="32054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304" y="336016"/>
            <a:ext cx="944339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90" y="797682"/>
            <a:ext cx="11702658" cy="55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1840" y="47308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82234" y="1546560"/>
            <a:ext cx="7390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Эффективные практики реализации программ методического сопровождения развития кадрового потенциала</a:t>
            </a:r>
          </a:p>
          <a:p>
            <a:pPr algn="ctr">
              <a:spcBef>
                <a:spcPct val="0"/>
              </a:spcBef>
            </a:pPr>
            <a:endParaRPr lang="ru-RU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5760" y="282376"/>
            <a:ext cx="4050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Блок 3.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Вариативные модули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62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304" y="336016"/>
            <a:ext cx="944339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90" y="797682"/>
            <a:ext cx="11702658" cy="55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1840" y="47308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1504" y="2278132"/>
            <a:ext cx="918619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условий для развития профессиональных компетентностей педагогов через сопровождение административных команд и формирование индивидуального плана развития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5760" y="282376"/>
            <a:ext cx="4050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Блок 3.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Вариативные модули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60096" y="5675953"/>
            <a:ext cx="411833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Гудкова О.Н.,  ММЦ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Угличского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304" y="336016"/>
            <a:ext cx="944339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360" y="773619"/>
            <a:ext cx="11702658" cy="55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1840" y="47308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1504" y="2278132"/>
            <a:ext cx="918619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развития профессиональных компетенций педагогов дошкольного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5760" y="282376"/>
            <a:ext cx="4050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Блок 3.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Вариативные модули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36160" y="5517232"/>
            <a:ext cx="368844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Г.А.,ИОЦ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Рыбинска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304" y="336016"/>
            <a:ext cx="944339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33" y="767388"/>
            <a:ext cx="11702658" cy="55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1840" y="47308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1504" y="2278132"/>
            <a:ext cx="918619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профессиональных компетентностей молодых педагогов и закрепление их в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5760" y="282376"/>
            <a:ext cx="4050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Блок 3.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Вариативные модули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3808" y="5569273"/>
            <a:ext cx="593335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Астафьева А.С., Лаврентьева И.В., ГЦРО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282619"/>
            <a:ext cx="9443392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Организация. Общая рамка: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1840" y="47308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922" y="1124744"/>
            <a:ext cx="113627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</a:t>
            </a:r>
            <a:r>
              <a:rPr 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tabLst>
                <a:tab pos="789305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специалисты ММС, заместители директора по МР, руководители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ММО;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специалисты ММС (ДО), старшие воспитатели ДОУ, руководители ММО (ДОУ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группа: специалисты ММС, руководители профессиональных клубов, заместители руководителя, курирующие вопросы по работе с молодыми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сроки:</a:t>
            </a:r>
          </a:p>
          <a:p>
            <a:pPr>
              <a:tabLst>
                <a:tab pos="789305" algn="l"/>
              </a:tabLst>
            </a:pPr>
            <a:r>
              <a:rPr 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группа: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ноября, </a:t>
            </a:r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ноября, </a:t>
            </a: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4 декабря, </a:t>
            </a:r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декабря</a:t>
            </a:r>
          </a:p>
          <a:p>
            <a:pPr>
              <a:tabLst>
                <a:tab pos="789305" algn="l"/>
              </a:tabLst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количество:</a:t>
            </a:r>
          </a:p>
          <a:p>
            <a:pPr>
              <a:tabLst>
                <a:tab pos="789305" algn="l"/>
              </a:tabLs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20-25 человек</a:t>
            </a:r>
          </a:p>
          <a:p>
            <a:pPr>
              <a:tabLst>
                <a:tab pos="789305" algn="l"/>
              </a:tabLst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заявки:</a:t>
            </a:r>
          </a:p>
          <a:p>
            <a:pPr>
              <a:tabLst>
                <a:tab pos="789305" algn="l"/>
              </a:tabLs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заявки - 3-4 специалиста от каждого МР</a:t>
            </a:r>
          </a:p>
          <a:p>
            <a:pPr>
              <a:tabLst>
                <a:tab pos="789305" algn="l"/>
              </a:tabLs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заявок (по форме) до 11.11.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8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304" y="336016"/>
            <a:ext cx="944339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70" y="908720"/>
            <a:ext cx="11702658" cy="55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1840" y="47308"/>
            <a:ext cx="1440160" cy="720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1504" y="2278132"/>
            <a:ext cx="918619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для региональной системы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6120" y="5715282"/>
            <a:ext cx="38623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А.Н., ГАУ ДПО ЯО ИРО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7" t="6458" r="22084" b="3960"/>
          <a:stretch/>
        </p:blipFill>
        <p:spPr bwMode="auto">
          <a:xfrm>
            <a:off x="191344" y="0"/>
            <a:ext cx="74888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0216" y="3717032"/>
            <a:ext cx="2908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http://www.iro.yar.ru/?id=21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54481" y="0"/>
            <a:ext cx="3137519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для региональной системы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2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6836" r="8961" b="4315"/>
          <a:stretch/>
        </p:blipFill>
        <p:spPr bwMode="auto">
          <a:xfrm>
            <a:off x="143339" y="44625"/>
            <a:ext cx="9025003" cy="424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17465" r="9273" b="18100"/>
          <a:stretch/>
        </p:blipFill>
        <p:spPr bwMode="auto">
          <a:xfrm>
            <a:off x="143338" y="4149080"/>
            <a:ext cx="715682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19952" r="9776" b="3896"/>
          <a:stretch/>
        </p:blipFill>
        <p:spPr bwMode="auto">
          <a:xfrm>
            <a:off x="6095999" y="2924944"/>
            <a:ext cx="57858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54481" y="16085"/>
            <a:ext cx="3137519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для региональной системы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952" y="1162632"/>
            <a:ext cx="11319048" cy="54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248000" y="1503163"/>
            <a:ext cx="917659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программы повышения квалификации для специалистов занимающихся методической работой на муниципальном уровне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для региональной системы образования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инновационной деятельности на 2020 год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серии «Другое…»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36913" cy="67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6480" y="6381328"/>
            <a:ext cx="626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http://www.iro.yar.ru/index.php?id=4051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54481" y="5750"/>
            <a:ext cx="3137519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для региональной системы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3" t="6151" r="20283" b="3932"/>
          <a:stretch/>
        </p:blipFill>
        <p:spPr bwMode="auto">
          <a:xfrm>
            <a:off x="143339" y="1222"/>
            <a:ext cx="7212987" cy="55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9776" y="5733257"/>
            <a:ext cx="71343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26 сентября 2019 года в 13.30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Видеоконференция </a:t>
            </a:r>
            <a:r>
              <a:rPr lang="ru-RU" sz="1100" b="1" dirty="0" smtClean="0"/>
              <a:t>«Противодействие идеологии терроризма и экстремизма в образовательных организациях Ярославской области»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Организатор: кафедра физической культуры и безопасности жизнедеятельности</a:t>
            </a:r>
            <a:br>
              <a:rPr lang="ru-RU" sz="1100" dirty="0" smtClean="0"/>
            </a:br>
            <a:r>
              <a:rPr lang="ru-RU" sz="1100" dirty="0" smtClean="0">
                <a:hlinkClick r:id="rId3"/>
              </a:rPr>
              <a:t>Подробнее</a:t>
            </a:r>
            <a:endParaRPr lang="ru-RU" sz="11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51851" y="4869160"/>
            <a:ext cx="2895108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054480" y="-4628"/>
            <a:ext cx="3137519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для региональной системы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7550" y="2564905"/>
            <a:ext cx="2873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Опыт Ярославской области</a:t>
            </a:r>
          </a:p>
          <a:p>
            <a:r>
              <a:rPr lang="ru-RU" dirty="0" smtClean="0"/>
              <a:t>и других регионов России,</a:t>
            </a:r>
          </a:p>
          <a:p>
            <a:r>
              <a:rPr lang="ru-RU" dirty="0" smtClean="0"/>
              <a:t>стран ближнего и дальнего</a:t>
            </a:r>
          </a:p>
          <a:p>
            <a:r>
              <a:rPr lang="ru-RU" dirty="0" smtClean="0"/>
              <a:t>зарубежья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-24016"/>
            <a:ext cx="640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57550" y="4149080"/>
            <a:ext cx="319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http://www.iro.yar.ru/?</a:t>
            </a:r>
            <a:r>
              <a:rPr lang="en-US" dirty="0" smtClean="0">
                <a:hlinkClick r:id="rId3"/>
              </a:rPr>
              <a:t>id=3780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54481" y="5750"/>
            <a:ext cx="3137519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для региональной системы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5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70" y="908720"/>
            <a:ext cx="11702658" cy="55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1504" y="2278132"/>
            <a:ext cx="918619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инновационной деятельности на 2020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76120" y="5715282"/>
            <a:ext cx="383143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Полищук С.М., ГАУ ДПО ЯО ИРО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484784"/>
            <a:ext cx="11881320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Региональные проекты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(утверждены протоколом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регионального проектного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от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14.12.2018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2018-2 (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ред. от 24.07.2019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2019-7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9456" y="184392"/>
            <a:ext cx="918619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инновационной деятельности на 2020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(проект)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878589" y="2784176"/>
            <a:ext cx="4244792" cy="456658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1" rIns="227584" bIns="12192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школа</a:t>
            </a:r>
            <a:endParaRPr lang="ru-RU" sz="2000" kern="1200" dirty="0"/>
          </a:p>
        </p:txBody>
      </p:sp>
      <p:sp>
        <p:nvSpPr>
          <p:cNvPr id="11" name="Овал 10"/>
          <p:cNvSpPr/>
          <p:nvPr/>
        </p:nvSpPr>
        <p:spPr>
          <a:xfrm>
            <a:off x="387116" y="2683943"/>
            <a:ext cx="583733" cy="53865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854661" y="3443507"/>
            <a:ext cx="4268720" cy="475659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будущего</a:t>
            </a:r>
          </a:p>
        </p:txBody>
      </p:sp>
      <p:sp>
        <p:nvSpPr>
          <p:cNvPr id="13" name="Овал 12"/>
          <p:cNvSpPr/>
          <p:nvPr/>
        </p:nvSpPr>
        <p:spPr>
          <a:xfrm>
            <a:off x="403033" y="3374931"/>
            <a:ext cx="583733" cy="51367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912202" y="4053975"/>
            <a:ext cx="4211179" cy="577803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1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endParaRPr lang="ru-RU" sz="2000" kern="1200" dirty="0"/>
          </a:p>
        </p:txBody>
      </p:sp>
      <p:sp>
        <p:nvSpPr>
          <p:cNvPr id="15" name="Овал 14"/>
          <p:cNvSpPr/>
          <p:nvPr/>
        </p:nvSpPr>
        <p:spPr>
          <a:xfrm>
            <a:off x="403033" y="4223026"/>
            <a:ext cx="599529" cy="574126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1048767" y="5015652"/>
            <a:ext cx="4053840" cy="549421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1" rIns="227584" bIns="121920" numCol="1" spcCol="1270" anchor="ctr" anchorCtr="0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1" y="5053441"/>
            <a:ext cx="569391" cy="555753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7625472" y="5176676"/>
            <a:ext cx="4053840" cy="549421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1" rIns="227584" bIns="121920" numCol="1" spcCol="1270" anchor="ctr" anchorCtr="0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профессионалы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8" y="5205317"/>
            <a:ext cx="644968" cy="637150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7625472" y="2578652"/>
            <a:ext cx="4053840" cy="549421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1" rIns="227584" bIns="121920" numCol="1" spcCol="1270" anchor="ctr" anchorCtr="0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возможности для каждого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7680176" y="3504554"/>
            <a:ext cx="4053840" cy="549421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1" rIns="227584" bIns="121920" numCol="1" spcCol="1270" anchor="ctr" anchorCtr="0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79" y="2550908"/>
            <a:ext cx="533681" cy="5269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62" y="3399155"/>
            <a:ext cx="618855" cy="611399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>
            <a:off x="7641965" y="4302367"/>
            <a:ext cx="4037347" cy="638801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1" rIns="227584" bIns="121920" numCol="1" spcCol="1270" anchor="ctr" anchorCtr="0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семей, имеющих детей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62" y="4371975"/>
            <a:ext cx="680467" cy="4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99456" y="184392"/>
            <a:ext cx="9186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инновационной деятельности на 2020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(проект)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5597" y="563233"/>
            <a:ext cx="1316821" cy="96661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2191212" y="701993"/>
            <a:ext cx="6353059" cy="793137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1" rIns="227584" bIns="12192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школа</a:t>
            </a:r>
            <a:endParaRPr lang="ru-RU" sz="3200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2088" y="1824111"/>
            <a:ext cx="121078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адаптированных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основных и дополнительных общеобразовательных программ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цифрового, естественнонаучного и гуманитарного профилей в школах,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 в сельской местности и малых городах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динамики изменений качества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освоении обучающимися образовательных программ (основных образовательных программ) на основе реализации комплекса оценочных процедур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(финансовой, информационной, правовой,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пр.).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реализации дистанционных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обучения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в сетевой форме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доступности качественного, вариативного образования, эффективности использования инфраструктуры и кадрового потенциала системы образования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 сопровождения и наставничества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вовлечение общественно-деловых объединений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представителей работодателей в принятии решений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управления развитием общеобразовательных организаций</a:t>
            </a:r>
          </a:p>
          <a:p>
            <a:endParaRPr lang="ru-RU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8728134" y="680999"/>
            <a:ext cx="1744547" cy="819032"/>
          </a:xfrm>
          <a:prstGeom prst="wedgeRectCallout">
            <a:avLst>
              <a:gd name="adj1" fmla="val -23480"/>
              <a:gd name="adj2" fmla="val 105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ЦРИИ рекомендует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99456" y="184392"/>
            <a:ext cx="9186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инновационной деятельности на 2020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(проект)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119" y="1636567"/>
            <a:ext cx="1210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62482" y="698191"/>
            <a:ext cx="792089" cy="91729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1825468" y="712890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будущего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8641100" y="700345"/>
            <a:ext cx="1744547" cy="819032"/>
          </a:xfrm>
          <a:prstGeom prst="wedgeRectCallout">
            <a:avLst>
              <a:gd name="adj1" fmla="val -23480"/>
              <a:gd name="adj2" fmla="val 105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96" y="2398113"/>
            <a:ext cx="11833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"горизонтального обучения"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в условиях образовательных организаций и профессиональных сообществ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внутрифирменного обучения педагогического коллектива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индивидуальных траекторий развития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различных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(механизмов) поддержки и сопровождения учителей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возрасте до 35 лет и в первые три года работы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вариативных моделей муниципальных методических служб региона, направленных на непрерывное повышение профессионального мастерства педагогических работников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механизмов (правовых, финансовых, организационных) обеспечения возможностей для непрерывного и планомерного профессионального роста педагогических работников, в том числе с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сетевой формы реализации программ дополнительного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578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6" y="1600201"/>
            <a:ext cx="114871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99456" y="184392"/>
            <a:ext cx="9186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инновационной деятельности на 2020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(проект)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119" y="1636567"/>
            <a:ext cx="1210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1825468" y="712890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85" y="2051026"/>
            <a:ext cx="11833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условий для внедрения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реализации в образовательной организации целевой модели цифровой образовательной среды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внедрения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процесс современных цифровых технологий по отдельным предметным областям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образовательного процесса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отдельным предметным областям путем внедрения комплекса современных цифровых технологий (технологии виртуальной и дополненной реальности, цифровых двойников и другие технологии в освоении отдельных предметных областей)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8" y="741483"/>
            <a:ext cx="796983" cy="777894"/>
          </a:xfrm>
          <a:prstGeom prst="rect">
            <a:avLst/>
          </a:prstGeom>
        </p:spPr>
      </p:pic>
      <p:sp>
        <p:nvSpPr>
          <p:cNvPr id="15" name="Прямоугольная выноска 14"/>
          <p:cNvSpPr/>
          <p:nvPr/>
        </p:nvSpPr>
        <p:spPr>
          <a:xfrm>
            <a:off x="8776548" y="697737"/>
            <a:ext cx="1744547" cy="819032"/>
          </a:xfrm>
          <a:prstGeom prst="wedgeRectCallout">
            <a:avLst>
              <a:gd name="adj1" fmla="val -23480"/>
              <a:gd name="adj2" fmla="val 105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</a:t>
            </a:r>
          </a:p>
        </p:txBody>
      </p:sp>
    </p:spTree>
    <p:extLst>
      <p:ext uri="{BB962C8B-B14F-4D97-AF65-F5344CB8AC3E}">
        <p14:creationId xmlns:p14="http://schemas.microsoft.com/office/powerpoint/2010/main" val="1648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6" y="1600201"/>
            <a:ext cx="114871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99456" y="184392"/>
            <a:ext cx="9186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инновационной деятельности на 2020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(проект)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119" y="1636567"/>
            <a:ext cx="1210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1825468" y="712890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5296" y="2398113"/>
            <a:ext cx="11833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реализации дополнительных общеобразовательных программ для разных целевых групп детей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направленные на раннюю профориентацию обучающихся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организации индивидуальных образовательных траекторий обучающихся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и дополнительным общеобразовательным программам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9188" y="811785"/>
            <a:ext cx="739779" cy="77023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ая выноска 13"/>
          <p:cNvSpPr/>
          <p:nvPr/>
        </p:nvSpPr>
        <p:spPr>
          <a:xfrm>
            <a:off x="8814644" y="721713"/>
            <a:ext cx="1744547" cy="819032"/>
          </a:xfrm>
          <a:prstGeom prst="wedgeRectCallout">
            <a:avLst>
              <a:gd name="adj1" fmla="val -23480"/>
              <a:gd name="adj2" fmla="val 105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ЦРИИ рекомендует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70" y="908720"/>
            <a:ext cx="11702658" cy="55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1504" y="2278132"/>
            <a:ext cx="918619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конкурсному отбору организаций на присвоение статуса РИП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76120" y="5715282"/>
            <a:ext cx="383143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Полищук С.М., ГАУ ДПО ЯО ИРО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408" y="1268760"/>
            <a:ext cx="11319048" cy="54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3712" y="249289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программы повышения квалификации для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 методической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1840" y="0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4072" y="5517232"/>
            <a:ext cx="3239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Наумова О.Н</a:t>
            </a:r>
            <a:r>
              <a:rPr lang="ru-RU" dirty="0"/>
              <a:t>., ГАУ ДПО ЯО ИРО</a:t>
            </a:r>
          </a:p>
        </p:txBody>
      </p:sp>
    </p:spTree>
    <p:extLst>
      <p:ext uri="{BB962C8B-B14F-4D97-AF65-F5344CB8AC3E}">
        <p14:creationId xmlns:p14="http://schemas.microsoft.com/office/powerpoint/2010/main" val="41996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6" y="1600201"/>
            <a:ext cx="114871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99456" y="184392"/>
            <a:ext cx="9186191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Доконкурсное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825468" y="712890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формат</a:t>
            </a:r>
            <a:endParaRPr lang="ru-RU" sz="2800" b="1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8641100" y="700345"/>
            <a:ext cx="1744547" cy="819032"/>
          </a:xfrm>
          <a:prstGeom prst="wedgeRectCallout">
            <a:avLst>
              <a:gd name="adj1" fmla="val -23480"/>
              <a:gd name="adj2" fmla="val 105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ЦРИИ предлагает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3" y="337762"/>
            <a:ext cx="1140316" cy="1425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7955" y="2404196"/>
            <a:ext cx="107291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Проектировочной семинар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проектных команд: «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разработать и презентовать проектную идею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 декабря)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проектных команд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(декабрь-январь)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проектных идей потенциальных участников конкурсного отбора организаций на присвоение статуса региональной инновационной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января)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отбор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на присвоение статуса региональной инновационной площадки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03.02-28.02)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71" y="757635"/>
            <a:ext cx="11702658" cy="55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8955" y="1917784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РУМО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МКС МС…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b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конференцию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b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тьюторов…</a:t>
            </a:r>
            <a:endParaRPr lang="ru-RU" sz="4000" b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9616" y="6628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Разное…</a:t>
            </a:r>
          </a:p>
        </p:txBody>
      </p:sp>
    </p:spTree>
    <p:extLst>
      <p:ext uri="{BB962C8B-B14F-4D97-AF65-F5344CB8AC3E}">
        <p14:creationId xmlns:p14="http://schemas.microsoft.com/office/powerpoint/2010/main" val="4065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6" y="1600201"/>
            <a:ext cx="114871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825468" y="712890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7955" y="2404196"/>
            <a:ext cx="10729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ГИА  за 2019 год и мерах  по повышению образовательной результативности в системе общего образования Ярославской области </a:t>
            </a:r>
            <a:endParaRPr lang="ru-RU" sz="2400" dirty="0" smtClean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результатах реализации основных образовательных программ СОО </a:t>
            </a:r>
            <a:endParaRPr lang="ru-RU" sz="2400" dirty="0" smtClean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 ФГОС 2019-2020 (НОО и ООО): последние важные 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</a:t>
            </a:r>
            <a:endParaRPr lang="ru-RU" sz="24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тематиках проектов на конкурс РИП 2020 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dirty="0">
              <a:solidFill>
                <a:srgbClr val="007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6" y="1600201"/>
            <a:ext cx="114871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847528" y="700389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МКС МС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7368" y="2338657"/>
            <a:ext cx="10729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рабочей группы по подготовке МКС МС (1 ноября в 12.00)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РГ: Гудкова О.Н., </a:t>
            </a:r>
            <a:r>
              <a:rPr lang="ru-RU" sz="2400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Запруднова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И.Н., Наумова О.Н. Полищук С.М. Смирнова Н.Н., Шувалова С.О.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МКС МС «Обсуждение моделей взаимодействия  ЦНППМПР и ММС» (29 ноября в 14.00)</a:t>
            </a:r>
          </a:p>
        </p:txBody>
      </p:sp>
    </p:spTree>
    <p:extLst>
      <p:ext uri="{BB962C8B-B14F-4D97-AF65-F5344CB8AC3E}">
        <p14:creationId xmlns:p14="http://schemas.microsoft.com/office/powerpoint/2010/main" val="16768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6" y="1600201"/>
            <a:ext cx="114871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847528" y="116632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ИРО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1344" y="1124744"/>
            <a:ext cx="1166529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повышение профессионального мастерства педагогов: точки роста качества образования в регионе», 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13 декабря 2019 г. 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пленарное заседание 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12 декабря ДК им. Добрынина (г. Ярославль, пр-т Ленина, д. 24А). Начало в 10:00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конференции 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пройдут 11, 12, 13 декабря 2019 года </a:t>
            </a:r>
          </a:p>
          <a:p>
            <a:r>
              <a:rPr lang="ru-RU" sz="2400" b="1" i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малая конференция (ИРО, в 10.00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формирования навыков XXI века в дошкольном детстве» </a:t>
            </a:r>
            <a:endParaRPr lang="ru-RU" sz="2400" dirty="0" smtClean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i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малые конференции (ДК им. Добрынина, в 13.00)  </a:t>
            </a:r>
          </a:p>
          <a:p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векторы обновления содержания и технологий образования»</a:t>
            </a:r>
          </a:p>
          <a:p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личностного потенциала участников образовательного процесса»</a:t>
            </a:r>
          </a:p>
          <a:p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школа – слагаемые успеха»</a:t>
            </a:r>
          </a:p>
          <a:p>
            <a:r>
              <a:rPr lang="ru-RU" sz="2400" b="1" i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декабря: </a:t>
            </a:r>
          </a:p>
          <a:p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«Организационно-методическое </a:t>
            </a: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лучших практик в среднем профессиональном 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образовании» </a:t>
            </a:r>
          </a:p>
          <a:p>
            <a:endParaRPr lang="ru-RU" sz="24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r>
              <a:rPr lang="ru-RU" sz="2400" b="1" dirty="0" smtClean="0"/>
              <a:t> </a:t>
            </a:r>
            <a:endParaRPr lang="ru-RU" sz="2400" dirty="0"/>
          </a:p>
          <a:p>
            <a:endParaRPr lang="ru-RU" sz="24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6" y="1600201"/>
            <a:ext cx="114871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847528" y="116632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ИРО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1344" y="1124744"/>
            <a:ext cx="116652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декабря: </a:t>
            </a:r>
            <a:r>
              <a:rPr lang="ru-RU" sz="2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секционные заседания (по отдельным программам).</a:t>
            </a:r>
          </a:p>
          <a:p>
            <a:endParaRPr lang="ru-RU" sz="2200" b="1" i="1" dirty="0" smtClean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АНОНС секции малой конференции «Эффективная школа: слагаемые успеха»</a:t>
            </a:r>
          </a:p>
          <a:p>
            <a:r>
              <a:rPr lang="ru-RU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педагогических стратегий через деятельность профессиональных обучающихся сообществ</a:t>
            </a:r>
            <a:r>
              <a:rPr lang="ru-RU" sz="2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проведения: </a:t>
            </a:r>
            <a:r>
              <a:rPr lang="ru-RU" sz="2200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</a:t>
            </a:r>
            <a:r>
              <a:rPr lang="ru-RU" sz="2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ru-RU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Модераторы: Пинская М.А., Полищук С.М., Тихомирова О.В. </a:t>
            </a:r>
          </a:p>
          <a:p>
            <a:r>
              <a:rPr lang="ru-RU" sz="2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время проведения: </a:t>
            </a:r>
            <a:r>
              <a:rPr lang="ru-RU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№4 «Центр образования» г. </a:t>
            </a:r>
            <a:r>
              <a:rPr lang="ru-RU" sz="2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Тутаев, 10.00</a:t>
            </a:r>
            <a:endParaRPr lang="ru-RU" sz="22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секции пройдут </a:t>
            </a:r>
            <a:r>
              <a:rPr lang="ru-RU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сессий:</a:t>
            </a:r>
          </a:p>
          <a:p>
            <a:r>
              <a:rPr lang="ru-RU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сессия: «Управленческие стратегии повышение образовательной результативности»</a:t>
            </a:r>
          </a:p>
          <a:p>
            <a:r>
              <a:rPr lang="ru-RU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сессия: «Педагогические стратегии повышение образовательной результативности</a:t>
            </a:r>
            <a:r>
              <a:rPr lang="ru-RU" sz="2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Конференции будет производиться с 1 по 30 ноября 2019 года. (Анкету будет выставлена на странице Информация для участников сайта Конференции).</a:t>
            </a:r>
          </a:p>
          <a:p>
            <a:pPr lvl="0"/>
            <a:r>
              <a:rPr lang="ru-RU" sz="22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участия: очная (с выступлением), участие в качестве слушателя</a:t>
            </a:r>
            <a:r>
              <a:rPr lang="ru-RU" sz="2400" dirty="0">
                <a:solidFill>
                  <a:srgbClr val="007E39"/>
                </a:solidFill>
              </a:rPr>
              <a:t>. </a:t>
            </a:r>
            <a:endParaRPr lang="ru-RU" sz="24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6" y="1600201"/>
            <a:ext cx="114871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847528" y="116632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672064" y="6119523"/>
            <a:ext cx="498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О.В. ГАУ ДПО ЯО ИРО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296" y="948690"/>
            <a:ext cx="119053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2000" b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профессионального развития педагогов</a:t>
            </a:r>
          </a:p>
          <a:p>
            <a:pPr algn="just"/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ОСНОВАНИЯ?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Проведенная диагностика профессиональной компетентности учителей НОО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муниципальных органов управления образованием и ИРО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тьюторов</a:t>
            </a:r>
          </a:p>
          <a:p>
            <a:pPr algn="just"/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КОГДА?</a:t>
            </a:r>
          </a:p>
          <a:p>
            <a:pPr algn="just"/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ноября 9.30-17.00</a:t>
            </a:r>
          </a:p>
          <a:p>
            <a:pPr algn="just"/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</a:p>
          <a:p>
            <a:pPr algn="just"/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 и члены муниципальных </a:t>
            </a:r>
            <a:r>
              <a:rPr lang="ru-RU" sz="2000" dirty="0" err="1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тьюторских</a:t>
            </a: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</a:t>
            </a:r>
          </a:p>
          <a:p>
            <a:pPr algn="just"/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</a:p>
          <a:p>
            <a:pPr algn="just"/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2000" dirty="0" err="1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тьюторам</a:t>
            </a: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 руки» конкретные техники работы с педагогами по актуальным направлениям профессионального развития</a:t>
            </a:r>
          </a:p>
          <a:p>
            <a:pPr algn="just"/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работы с профессиональными обучающимися сообществами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конструирования урока (эксперты ИКРА с возможностью приобретения конструктора)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эффективной коммуникации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индивидуализации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Рефлексивные техники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7319" y="1615486"/>
            <a:ext cx="845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305" algn="l"/>
              </a:tabLst>
            </a:pPr>
            <a:endParaRPr lang="ru-RU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789305" algn="l"/>
              </a:tabLst>
            </a:pP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6544" y="54089"/>
            <a:ext cx="1440160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847528" y="116632"/>
            <a:ext cx="6522675" cy="79394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672064" y="6119523"/>
            <a:ext cx="498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О.В. ГАУ ДПО ЯО ИРО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4855" y="980728"/>
            <a:ext cx="656297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обязательна!!!</a:t>
            </a:r>
            <a:endParaRPr lang="ru-RU" sz="3200" b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13.30 сегодня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Борисоглебский МР (25%)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Даниловский МР (70%)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Гаврилов-Ямский МР (80%)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Мышкинский МР (16%)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Некоузский МР (80%)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Ростовский МР (50</a:t>
            </a: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(30%)</a:t>
            </a:r>
            <a:endParaRPr lang="ru-RU" sz="2400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 МР (80%)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 МР (100%)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(50%)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Ярославский МР( 30</a:t>
            </a:r>
            <a:r>
              <a:rPr lang="ru-RU" sz="200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6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fon-dlya-prezentacii-bloknot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00" y="548680"/>
            <a:ext cx="11319048" cy="54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3712" y="249289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Продуктивной работы!</a:t>
            </a:r>
          </a:p>
          <a:p>
            <a:pPr algn="ctr"/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10894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7571"/>
            <a:ext cx="8229600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Сопровождение развития кадрового потенциала обучающие семинары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специалистов ММС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428931"/>
              </p:ext>
            </p:extLst>
          </p:nvPr>
        </p:nvGraphicFramePr>
        <p:xfrm>
          <a:off x="155340" y="1086472"/>
          <a:ext cx="11881320" cy="57715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39153"/>
                <a:gridCol w="3142167"/>
              </a:tblGrid>
              <a:tr h="3765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программы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конкурсного движения педагогов Некоузского МР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ЦОФ Некоузского МР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методического сопровождения инновационной деятельности образовательных учреждений </a:t>
                      </a: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Тутаевского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ДПО ИОЦ </a:t>
                      </a: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Тутаевского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программа сопровождения молодых педагогов МСО города Ярославля «АКЦЕНТЫ: новое поколение профессионалов»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ДПО ГЦРО г. Ярославля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Научно-методическое сопровождение молодых педагогов Даниловского муниципального района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ЦОФ Даниловского МР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научно-методического сопровождения развития профессиональных компетентностей педагога в </a:t>
                      </a: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Угличском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ММЦ МОУ СОШ №8 г. Углича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развития профессиональных компетенций педагогов в условиях введения и реализации ФГОС дошкольного образования «Развитие компетенций педагогов – открытая задача»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ДПО ИОЦ г. Рыбинска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методического сопровождения развития профессиональной  компетентности педагогов при организации проектной и исследовательской деятельности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ЦОФ г. Переславля-Залесского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2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методического сопровождения развития профессиональных компетентностей педагогов в оценочной деятельности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ДПО ИОЦ </a:t>
                      </a: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Тутаевского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751840" y="0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8580"/>
            <a:ext cx="980688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развития кадрового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00809"/>
            <a:ext cx="11247040" cy="1944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Программ сопровождения развития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(</a:t>
            </a: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Конкурса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 на базе ММС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победителей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26736" y="0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096000" y="3886161"/>
            <a:ext cx="936104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0703" y="4486944"/>
            <a:ext cx="112459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</a:t>
            </a:r>
            <a:b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«Актуальные вопросы развития региональной системы образования»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Объём часов: 24 – 44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Целевая группа программы: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специалисты,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занимающиеся методической работой на муниципальном уровне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26736" y="0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033115"/>
              </p:ext>
            </p:extLst>
          </p:nvPr>
        </p:nvGraphicFramePr>
        <p:xfrm>
          <a:off x="119336" y="1412776"/>
          <a:ext cx="11881320" cy="45632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12729"/>
                <a:gridCol w="6468591"/>
              </a:tblGrid>
              <a:tr h="737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Содержательные  вопросы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1. Инвариантный модуль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система образования на современном этапе</a:t>
                      </a:r>
                      <a:endParaRPr lang="ru-RU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3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2. Инвариантные модули по выбору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Актуальные направления развития системы в рамках уровня образования или определенной тематики</a:t>
                      </a:r>
                      <a:endParaRPr lang="ru-RU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3. Вариативные модули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Эффективные практики реализации актуальных направлений развития в рамках уровня образования или определенной </a:t>
                      </a:r>
                      <a:r>
                        <a:rPr lang="ru-RU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тематики</a:t>
                      </a:r>
                      <a:endParaRPr lang="ru-RU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726736" y="0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89248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Блок 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1.</a:t>
            </a:r>
            <a:r>
              <a:rPr lang="ru-RU" sz="4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Инвариантный модуль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790543"/>
              </p:ext>
            </p:extLst>
          </p:nvPr>
        </p:nvGraphicFramePr>
        <p:xfrm>
          <a:off x="119336" y="1124744"/>
          <a:ext cx="12047560" cy="453427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85942"/>
                <a:gridCol w="6561618"/>
              </a:tblGrid>
              <a:tr h="64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Содержательные  вопросы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4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система образования на современном этапе (5 часов)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endParaRPr lang="ru-RU" sz="20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endParaRPr lang="ru-RU" sz="20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endParaRPr lang="ru-RU" sz="20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Промежуточная аттестация – написание эссе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  <a:tabLst>
                          <a:tab pos="789305" algn="l"/>
                        </a:tabLs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нормативные документы, определяющие приоритетные направления развития региональной системы образования.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  <a:tabLst>
                          <a:tab pos="789305" algn="l"/>
                        </a:tabLs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Результаты, проблемы и перспективы развития образовательной системы региона на разных уровнях образования.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  <a:tabLst>
                          <a:tab pos="789305" algn="l"/>
                        </a:tabLs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приоритеты в обеспечении доступности и качества образования.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  <a:tabLst>
                          <a:tab pos="789305" algn="l"/>
                        </a:tabLst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работы региональных инновационных площадок; ресурсных центров.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726736" y="0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2910" y="5949280"/>
            <a:ext cx="11521280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модуля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сформировать у слушателей представление об актуальном состоянии РСО и приоритетах его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9632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0153128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Блок 2.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Инвариантный модуль по выбору</a:t>
            </a:r>
            <a:r>
              <a:rPr lang="ru-RU" sz="40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081134"/>
              </p:ext>
            </p:extLst>
          </p:nvPr>
        </p:nvGraphicFramePr>
        <p:xfrm>
          <a:off x="335360" y="1412777"/>
          <a:ext cx="11521280" cy="23939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44616"/>
                <a:gridCol w="5976664"/>
              </a:tblGrid>
              <a:tr h="737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Модуль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Содержательные  вопросы</a:t>
                      </a:r>
                    </a:p>
                  </a:txBody>
                  <a:tcPr marL="68580" marR="68580" marT="0" marB="0"/>
                </a:tc>
              </a:tr>
              <a:tr h="129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789305" algn="l"/>
                        </a:tabLst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Методическое сопровождение развития кадрового потенциала (2 часа)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789305" algn="l"/>
                        </a:tabLst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Промежуточная аттестация - тест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9305" algn="l"/>
                        </a:tabLs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Сущностные характеристики методического сопровождения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726736" y="0"/>
            <a:ext cx="144016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5445224"/>
            <a:ext cx="1137726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модуля: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когнитивного компонента компетентности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</a:t>
            </a:r>
          </a:p>
        </p:txBody>
      </p:sp>
    </p:spTree>
    <p:extLst>
      <p:ext uri="{BB962C8B-B14F-4D97-AF65-F5344CB8AC3E}">
        <p14:creationId xmlns:p14="http://schemas.microsoft.com/office/powerpoint/2010/main" val="29632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1831</Words>
  <Application>Microsoft Office PowerPoint</Application>
  <PresentationFormat>Произвольный</PresentationFormat>
  <Paragraphs>308</Paragraphs>
  <Slides>38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Рабочее совещание с руководителями и специалистами ММС</vt:lpstr>
      <vt:lpstr>Вопросы для обсуждения</vt:lpstr>
      <vt:lpstr>Презентация PowerPoint</vt:lpstr>
      <vt:lpstr>Сопровождение развития кадрового потенциала обучающие семинары для специалистов ММС</vt:lpstr>
      <vt:lpstr>Сопровождение развития кадрового потенциала</vt:lpstr>
      <vt:lpstr>Программа повышения квалификации </vt:lpstr>
      <vt:lpstr> Структура программы</vt:lpstr>
      <vt:lpstr>Блок 1. Инвариантный модуль</vt:lpstr>
      <vt:lpstr> Блок 2. Инвариантный модуль по выбору </vt:lpstr>
      <vt:lpstr> Блок 3. Вариативные модули </vt:lpstr>
      <vt:lpstr> </vt:lpstr>
      <vt:lpstr> </vt:lpstr>
      <vt:lpstr> </vt:lpstr>
      <vt:lpstr> </vt:lpstr>
      <vt:lpstr> </vt:lpstr>
      <vt:lpstr>Организация. Общая рамка: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 проекты 2014</dc:title>
  <dc:creator>Анна Борисовна Алферова</dc:creator>
  <cp:lastModifiedBy>Наталья Николаевна Новикова</cp:lastModifiedBy>
  <cp:revision>153</cp:revision>
  <dcterms:created xsi:type="dcterms:W3CDTF">2014-12-11T05:50:17Z</dcterms:created>
  <dcterms:modified xsi:type="dcterms:W3CDTF">2019-11-06T06:04:26Z</dcterms:modified>
</cp:coreProperties>
</file>