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22"/>
  </p:notesMasterIdLst>
  <p:handoutMasterIdLst>
    <p:handoutMasterId r:id="rId23"/>
  </p:handoutMasterIdLst>
  <p:sldIdLst>
    <p:sldId id="389" r:id="rId2"/>
    <p:sldId id="390" r:id="rId3"/>
    <p:sldId id="415" r:id="rId4"/>
    <p:sldId id="402" r:id="rId5"/>
    <p:sldId id="392" r:id="rId6"/>
    <p:sldId id="418" r:id="rId7"/>
    <p:sldId id="419" r:id="rId8"/>
    <p:sldId id="420" r:id="rId9"/>
    <p:sldId id="421" r:id="rId10"/>
    <p:sldId id="403" r:id="rId11"/>
    <p:sldId id="393" r:id="rId12"/>
    <p:sldId id="394" r:id="rId13"/>
    <p:sldId id="395" r:id="rId14"/>
    <p:sldId id="422" r:id="rId15"/>
    <p:sldId id="424" r:id="rId16"/>
    <p:sldId id="425" r:id="rId17"/>
    <p:sldId id="426" r:id="rId18"/>
    <p:sldId id="412" r:id="rId19"/>
    <p:sldId id="396" r:id="rId20"/>
    <p:sldId id="367" r:id="rId2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08FC"/>
    <a:srgbClr val="0000AC"/>
    <a:srgbClr val="1C1C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933" autoAdjust="0"/>
    <p:restoredTop sz="81729" autoAdjust="0"/>
  </p:normalViewPr>
  <p:slideViewPr>
    <p:cSldViewPr>
      <p:cViewPr varScale="1">
        <p:scale>
          <a:sx n="74" d="100"/>
          <a:sy n="74" d="100"/>
        </p:scale>
        <p:origin x="-79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Развитие движения </a:t>
            </a:r>
            <a:r>
              <a:rPr lang="en-US" sz="1600" dirty="0" err="1" smtClean="0"/>
              <a:t>WorldSkills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в ПОО ЯО</a:t>
            </a:r>
            <a:endParaRPr lang="ru-RU" sz="1600" dirty="0"/>
          </a:p>
        </c:rich>
      </c:tx>
      <c:layout>
        <c:manualLayout>
          <c:xMode val="edge"/>
          <c:yMode val="edge"/>
          <c:x val="0.282926485007369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3512708290628114E-2"/>
                  <c:y val="-5.0021377446530034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кол-во компетенций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25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>
                <a:ln w="57150"/>
              </c:spPr>
              <c:dLblPos val="bestFit"/>
              <c:showVal val="1"/>
            </c:dLbl>
            <c:dLbl>
              <c:idx val="1"/>
              <c:layout>
                <c:manualLayout>
                  <c:x val="0.14340514264313745"/>
                  <c:y val="-3.1522228259156404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число участников чемпионата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40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>
              <c:idx val="2"/>
              <c:layout>
                <c:manualLayout>
                  <c:x val="0"/>
                  <c:y val="-0.176524478251275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число победителей и призеров чемпионатов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32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>
              <c:idx val="3"/>
              <c:layout>
                <c:manualLayout>
                  <c:x val="-6.2989032964591393E-2"/>
                  <c:y val="-1.6541244094320031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Изменений не произошло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3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B55D-55E1-4E47-9630-FB71AD33EFB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7D9EE-F06D-4B88-93EE-4317BB676375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большинстве  ПОО  сформировалась система участия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A27B11A4-278B-4F0F-BDA3-F48427D9C655}" type="parTrans" cxnId="{41388625-F7DC-4DB3-AB02-2C8EF2E9E738}">
      <dgm:prSet/>
      <dgm:spPr/>
      <dgm:t>
        <a:bodyPr/>
        <a:lstStyle/>
        <a:p>
          <a:endParaRPr lang="ru-RU"/>
        </a:p>
      </dgm:t>
    </dgm:pt>
    <dgm:pt modelId="{67904478-4C3E-46B2-8873-F7472CE1DADB}" type="sibTrans" cxnId="{41388625-F7DC-4DB3-AB02-2C8EF2E9E738}">
      <dgm:prSet/>
      <dgm:spPr/>
      <dgm:t>
        <a:bodyPr/>
        <a:lstStyle/>
        <a:p>
          <a:endParaRPr lang="ru-RU"/>
        </a:p>
      </dgm:t>
    </dgm:pt>
    <dgm:pt modelId="{26288E1A-3A2A-4F80-A65C-98F7B0865600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Возникла система отбора студентов для участия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B897D2B0-3C7F-4FD5-9386-CC668CD47AAA}" type="parTrans" cxnId="{CE33F610-F264-4133-9327-85B2895CAB54}">
      <dgm:prSet/>
      <dgm:spPr/>
      <dgm:t>
        <a:bodyPr/>
        <a:lstStyle/>
        <a:p>
          <a:endParaRPr lang="ru-RU"/>
        </a:p>
      </dgm:t>
    </dgm:pt>
    <dgm:pt modelId="{A1C39ED9-3885-4D72-8BA3-E39CCC5F4C24}" type="sibTrans" cxnId="{CE33F610-F264-4133-9327-85B2895CAB54}">
      <dgm:prSet/>
      <dgm:spPr/>
      <dgm:t>
        <a:bodyPr/>
        <a:lstStyle/>
        <a:p>
          <a:endParaRPr lang="ru-RU"/>
        </a:p>
      </dgm:t>
    </dgm:pt>
    <dgm:pt modelId="{D4A06E8B-5798-439D-8A48-1DEAC3900288}">
      <dgm:prSet phldrT="[Текст]" custT="1"/>
      <dgm:spPr>
        <a:gradFill flip="none" rotWithShape="0">
          <a:gsLst>
            <a:gs pos="0">
              <a:srgbClr val="0808FC">
                <a:tint val="66000"/>
                <a:satMod val="160000"/>
              </a:srgbClr>
            </a:gs>
            <a:gs pos="50000">
              <a:srgbClr val="0808FC">
                <a:tint val="44500"/>
                <a:satMod val="160000"/>
              </a:srgbClr>
            </a:gs>
            <a:gs pos="100000">
              <a:srgbClr val="0808FC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Формируется система мотивации к участию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5E916307-495D-4DD9-9C01-59694E7653B1}" type="parTrans" cxnId="{62B0021B-5C1F-424A-A3D2-855CFB944F6D}">
      <dgm:prSet/>
      <dgm:spPr/>
      <dgm:t>
        <a:bodyPr/>
        <a:lstStyle/>
        <a:p>
          <a:endParaRPr lang="ru-RU"/>
        </a:p>
      </dgm:t>
    </dgm:pt>
    <dgm:pt modelId="{9C87B606-A599-48DB-9979-3197967B91D0}" type="sibTrans" cxnId="{62B0021B-5C1F-424A-A3D2-855CFB944F6D}">
      <dgm:prSet/>
      <dgm:spPr/>
      <dgm:t>
        <a:bodyPr/>
        <a:lstStyle/>
        <a:p>
          <a:endParaRPr lang="ru-RU"/>
        </a:p>
      </dgm:t>
    </dgm:pt>
    <dgm:pt modelId="{536B8DD7-31A3-4FD9-AF73-71C321988DD7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ПОО осуществляется процесс сопряжения образовательных программ с требованиями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</a:t>
          </a:r>
          <a:endParaRPr lang="ru-RU" sz="2000" dirty="0">
            <a:solidFill>
              <a:schemeClr val="tx1"/>
            </a:solidFill>
          </a:endParaRPr>
        </a:p>
      </dgm:t>
    </dgm:pt>
    <dgm:pt modelId="{042C4AA8-7F9E-4714-8455-9867632AF577}" type="parTrans" cxnId="{02470CAF-0935-4964-B4AA-12DB0CBBC6B7}">
      <dgm:prSet/>
      <dgm:spPr/>
      <dgm:t>
        <a:bodyPr/>
        <a:lstStyle/>
        <a:p>
          <a:endParaRPr lang="ru-RU"/>
        </a:p>
      </dgm:t>
    </dgm:pt>
    <dgm:pt modelId="{60347643-14C1-460C-BD96-78DC86F2D4E2}" type="sibTrans" cxnId="{02470CAF-0935-4964-B4AA-12DB0CBBC6B7}">
      <dgm:prSet/>
      <dgm:spPr/>
      <dgm:t>
        <a:bodyPr/>
        <a:lstStyle/>
        <a:p>
          <a:endParaRPr lang="ru-RU"/>
        </a:p>
      </dgm:t>
    </dgm:pt>
    <dgm:pt modelId="{7829AFBB-CF86-4563-A6C2-96CC5AFA0E33}" type="pres">
      <dgm:prSet presAssocID="{9D22B55D-55E1-4E47-9630-FB71AD33E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59996-5B20-4BCB-A22C-4153B73E7D02}" type="pres">
      <dgm:prSet presAssocID="{9D22B55D-55E1-4E47-9630-FB71AD33EFB6}" presName="cycle" presStyleCnt="0"/>
      <dgm:spPr/>
    </dgm:pt>
    <dgm:pt modelId="{0307DEEB-00B1-4AA1-8214-9045CD8C3724}" type="pres">
      <dgm:prSet presAssocID="{4257D9EE-F06D-4B88-93EE-4317BB67637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62B2B-3BA4-429C-A0AD-778982357732}" type="pres">
      <dgm:prSet presAssocID="{67904478-4C3E-46B2-8873-F7472CE1DAD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EA919F5-6605-4D98-91C0-C0235C3F79FD}" type="pres">
      <dgm:prSet presAssocID="{26288E1A-3A2A-4F80-A65C-98F7B0865600}" presName="nodeFollowingNodes" presStyleLbl="node1" presStyleIdx="1" presStyleCnt="4" custRadScaleRad="178573" custRadScaleInc="-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025F5-402A-4A8F-A827-8535ADDF7099}" type="pres">
      <dgm:prSet presAssocID="{D4A06E8B-5798-439D-8A48-1DEAC390028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AD90A-0F00-4653-9086-A52E87026256}" type="pres">
      <dgm:prSet presAssocID="{536B8DD7-31A3-4FD9-AF73-71C321988DD7}" presName="nodeFollowingNodes" presStyleLbl="node1" presStyleIdx="3" presStyleCnt="4" custScaleX="120196" custRadScaleRad="173676" custRadScaleInc="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88625-F7DC-4DB3-AB02-2C8EF2E9E738}" srcId="{9D22B55D-55E1-4E47-9630-FB71AD33EFB6}" destId="{4257D9EE-F06D-4B88-93EE-4317BB676375}" srcOrd="0" destOrd="0" parTransId="{A27B11A4-278B-4F0F-BDA3-F48427D9C655}" sibTransId="{67904478-4C3E-46B2-8873-F7472CE1DADB}"/>
    <dgm:cxn modelId="{02470CAF-0935-4964-B4AA-12DB0CBBC6B7}" srcId="{9D22B55D-55E1-4E47-9630-FB71AD33EFB6}" destId="{536B8DD7-31A3-4FD9-AF73-71C321988DD7}" srcOrd="3" destOrd="0" parTransId="{042C4AA8-7F9E-4714-8455-9867632AF577}" sibTransId="{60347643-14C1-460C-BD96-78DC86F2D4E2}"/>
    <dgm:cxn modelId="{62B0021B-5C1F-424A-A3D2-855CFB944F6D}" srcId="{9D22B55D-55E1-4E47-9630-FB71AD33EFB6}" destId="{D4A06E8B-5798-439D-8A48-1DEAC3900288}" srcOrd="2" destOrd="0" parTransId="{5E916307-495D-4DD9-9C01-59694E7653B1}" sibTransId="{9C87B606-A599-48DB-9979-3197967B91D0}"/>
    <dgm:cxn modelId="{148DACC0-4ADA-447A-9415-5C85D93E73EE}" type="presOf" srcId="{D4A06E8B-5798-439D-8A48-1DEAC3900288}" destId="{A6C025F5-402A-4A8F-A827-8535ADDF7099}" srcOrd="0" destOrd="0" presId="urn:microsoft.com/office/officeart/2005/8/layout/cycle3"/>
    <dgm:cxn modelId="{97B6406C-8D8D-49C1-9DDF-B0EF6AFA3DF4}" type="presOf" srcId="{26288E1A-3A2A-4F80-A65C-98F7B0865600}" destId="{BEA919F5-6605-4D98-91C0-C0235C3F79FD}" srcOrd="0" destOrd="0" presId="urn:microsoft.com/office/officeart/2005/8/layout/cycle3"/>
    <dgm:cxn modelId="{A8CC7282-B63F-4701-9652-4160C7A23F01}" type="presOf" srcId="{536B8DD7-31A3-4FD9-AF73-71C321988DD7}" destId="{760AD90A-0F00-4653-9086-A52E87026256}" srcOrd="0" destOrd="0" presId="urn:microsoft.com/office/officeart/2005/8/layout/cycle3"/>
    <dgm:cxn modelId="{CE33F610-F264-4133-9327-85B2895CAB54}" srcId="{9D22B55D-55E1-4E47-9630-FB71AD33EFB6}" destId="{26288E1A-3A2A-4F80-A65C-98F7B0865600}" srcOrd="1" destOrd="0" parTransId="{B897D2B0-3C7F-4FD5-9386-CC668CD47AAA}" sibTransId="{A1C39ED9-3885-4D72-8BA3-E39CCC5F4C24}"/>
    <dgm:cxn modelId="{BB409260-D563-4A0C-BE30-98A6532D4350}" type="presOf" srcId="{67904478-4C3E-46B2-8873-F7472CE1DADB}" destId="{2D362B2B-3BA4-429C-A0AD-778982357732}" srcOrd="0" destOrd="0" presId="urn:microsoft.com/office/officeart/2005/8/layout/cycle3"/>
    <dgm:cxn modelId="{5D792C0C-B29E-4F2E-AAB4-828AC31C8ABB}" type="presOf" srcId="{4257D9EE-F06D-4B88-93EE-4317BB676375}" destId="{0307DEEB-00B1-4AA1-8214-9045CD8C3724}" srcOrd="0" destOrd="0" presId="urn:microsoft.com/office/officeart/2005/8/layout/cycle3"/>
    <dgm:cxn modelId="{2EDE2BD9-10D7-482E-9261-928C9213F120}" type="presOf" srcId="{9D22B55D-55E1-4E47-9630-FB71AD33EFB6}" destId="{7829AFBB-CF86-4563-A6C2-96CC5AFA0E33}" srcOrd="0" destOrd="0" presId="urn:microsoft.com/office/officeart/2005/8/layout/cycle3"/>
    <dgm:cxn modelId="{6B325FA6-FAE5-4898-8E1E-B2FBD1E1111C}" type="presParOf" srcId="{7829AFBB-CF86-4563-A6C2-96CC5AFA0E33}" destId="{52E59996-5B20-4BCB-A22C-4153B73E7D02}" srcOrd="0" destOrd="0" presId="urn:microsoft.com/office/officeart/2005/8/layout/cycle3"/>
    <dgm:cxn modelId="{616A8C46-6834-45B8-955A-55A10A82A049}" type="presParOf" srcId="{52E59996-5B20-4BCB-A22C-4153B73E7D02}" destId="{0307DEEB-00B1-4AA1-8214-9045CD8C3724}" srcOrd="0" destOrd="0" presId="urn:microsoft.com/office/officeart/2005/8/layout/cycle3"/>
    <dgm:cxn modelId="{91254EA5-AE26-47BD-A6EA-DAFDB6320A9B}" type="presParOf" srcId="{52E59996-5B20-4BCB-A22C-4153B73E7D02}" destId="{2D362B2B-3BA4-429C-A0AD-778982357732}" srcOrd="1" destOrd="0" presId="urn:microsoft.com/office/officeart/2005/8/layout/cycle3"/>
    <dgm:cxn modelId="{F9AA807D-F101-40D1-9226-B8694B38A3D8}" type="presParOf" srcId="{52E59996-5B20-4BCB-A22C-4153B73E7D02}" destId="{BEA919F5-6605-4D98-91C0-C0235C3F79FD}" srcOrd="2" destOrd="0" presId="urn:microsoft.com/office/officeart/2005/8/layout/cycle3"/>
    <dgm:cxn modelId="{277B9CC5-FE6D-4201-A492-A0E7669133E6}" type="presParOf" srcId="{52E59996-5B20-4BCB-A22C-4153B73E7D02}" destId="{A6C025F5-402A-4A8F-A827-8535ADDF7099}" srcOrd="3" destOrd="0" presId="urn:microsoft.com/office/officeart/2005/8/layout/cycle3"/>
    <dgm:cxn modelId="{7072DBBD-0AA4-4FB6-B08B-E6B0ADE5FA08}" type="presParOf" srcId="{52E59996-5B20-4BCB-A22C-4153B73E7D02}" destId="{760AD90A-0F00-4653-9086-A52E8702625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4E3FF-1370-4B97-9D6E-53B80B24A12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3D375-8170-448B-A416-D31D6FFF495B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Мнение респондентов</a:t>
          </a:r>
          <a:endParaRPr lang="ru-RU" sz="2000" b="1" dirty="0">
            <a:solidFill>
              <a:schemeClr val="tx1"/>
            </a:solidFill>
          </a:endParaRPr>
        </a:p>
      </dgm:t>
    </dgm:pt>
    <dgm:pt modelId="{FD1EF9F7-FBE6-4DF3-983B-37661C33920A}" type="parTrans" cxnId="{170EB561-DF90-46CF-B421-76081253B6D0}">
      <dgm:prSet/>
      <dgm:spPr/>
      <dgm:t>
        <a:bodyPr/>
        <a:lstStyle/>
        <a:p>
          <a:endParaRPr lang="ru-RU"/>
        </a:p>
      </dgm:t>
    </dgm:pt>
    <dgm:pt modelId="{162F3020-EB4E-4EB2-89AE-7D788F0EB9DA}" type="sibTrans" cxnId="{170EB561-DF90-46CF-B421-76081253B6D0}">
      <dgm:prSet/>
      <dgm:spPr/>
      <dgm:t>
        <a:bodyPr/>
        <a:lstStyle/>
        <a:p>
          <a:endParaRPr lang="ru-RU"/>
        </a:p>
      </dgm:t>
    </dgm:pt>
    <dgm:pt modelId="{D9251037-ED39-4CFA-8502-9B5111F8B4F9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Главным фактором подготовки участника чемпионата является  способность педагога замотивировать студента</a:t>
          </a:r>
          <a:endParaRPr lang="ru-RU" sz="2000" dirty="0">
            <a:solidFill>
              <a:schemeClr val="tx1"/>
            </a:solidFill>
          </a:endParaRPr>
        </a:p>
      </dgm:t>
    </dgm:pt>
    <dgm:pt modelId="{D924FE7B-31CD-4AB0-A3A3-02DD8464868C}" type="parTrans" cxnId="{BBD540A2-D185-45C1-A35A-CD0B71032BEC}">
      <dgm:prSet/>
      <dgm:spPr/>
      <dgm:t>
        <a:bodyPr/>
        <a:lstStyle/>
        <a:p>
          <a:endParaRPr lang="ru-RU"/>
        </a:p>
      </dgm:t>
    </dgm:pt>
    <dgm:pt modelId="{6686B3EA-CDC3-40BA-81F3-7BDEA3BB0328}" type="sibTrans" cxnId="{BBD540A2-D185-45C1-A35A-CD0B71032BEC}">
      <dgm:prSet/>
      <dgm:spPr>
        <a:noFill/>
      </dgm:spPr>
      <dgm:t>
        <a:bodyPr/>
        <a:lstStyle/>
        <a:p>
          <a:endParaRPr lang="ru-RU"/>
        </a:p>
      </dgm:t>
    </dgm:pt>
    <dgm:pt modelId="{EE1E54D0-872C-4A29-892E-C4075D31D2B1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Значительная доля социальных партнёров не заинтересованы в движении </a:t>
          </a:r>
          <a:r>
            <a:rPr lang="en-US" alt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WorldSkills</a:t>
          </a:r>
          <a:endParaRPr lang="ru-RU" sz="2000" dirty="0">
            <a:solidFill>
              <a:schemeClr val="tx1"/>
            </a:solidFill>
          </a:endParaRPr>
        </a:p>
      </dgm:t>
    </dgm:pt>
    <dgm:pt modelId="{5FF98004-BF66-4A80-9475-5A6E8383D29B}" type="parTrans" cxnId="{DBC50BA6-5774-4312-BA4B-2AC79750ED8C}">
      <dgm:prSet/>
      <dgm:spPr/>
      <dgm:t>
        <a:bodyPr/>
        <a:lstStyle/>
        <a:p>
          <a:endParaRPr lang="ru-RU"/>
        </a:p>
      </dgm:t>
    </dgm:pt>
    <dgm:pt modelId="{762C7A4A-9546-49CF-B234-E3147D4ABFF1}" type="sibTrans" cxnId="{DBC50BA6-5774-4312-BA4B-2AC79750ED8C}">
      <dgm:prSet/>
      <dgm:spPr>
        <a:noFill/>
      </dgm:spPr>
      <dgm:t>
        <a:bodyPr/>
        <a:lstStyle/>
        <a:p>
          <a:endParaRPr lang="ru-RU"/>
        </a:p>
      </dgm:t>
    </dgm:pt>
    <dgm:pt modelId="{702DA6BF-D969-4B48-AF72-1652A6258112}">
      <dgm:prSet phldrT="[Текст]"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Психологическая подготовка участника -  главный фактор для достижения победы в чемпионате</a:t>
          </a:r>
          <a:endParaRPr lang="ru-RU" sz="2000" dirty="0">
            <a:solidFill>
              <a:schemeClr val="tx1"/>
            </a:solidFill>
          </a:endParaRPr>
        </a:p>
      </dgm:t>
    </dgm:pt>
    <dgm:pt modelId="{50381E12-2BB0-455B-9989-7548D4A668A6}" type="parTrans" cxnId="{5E8A5A28-18E8-4EEB-B63E-5879E6AFCE85}">
      <dgm:prSet/>
      <dgm:spPr/>
      <dgm:t>
        <a:bodyPr/>
        <a:lstStyle/>
        <a:p>
          <a:endParaRPr lang="ru-RU"/>
        </a:p>
      </dgm:t>
    </dgm:pt>
    <dgm:pt modelId="{905ED7C8-00CC-4B74-B553-892C51412C62}" type="sibTrans" cxnId="{5E8A5A28-18E8-4EEB-B63E-5879E6AFCE85}">
      <dgm:prSet/>
      <dgm:spPr>
        <a:noFill/>
      </dgm:spPr>
      <dgm:t>
        <a:bodyPr/>
        <a:lstStyle/>
        <a:p>
          <a:endParaRPr lang="ru-RU"/>
        </a:p>
      </dgm:t>
    </dgm:pt>
    <dgm:pt modelId="{267849CF-05BB-496E-8546-8660751C068F}" type="pres">
      <dgm:prSet presAssocID="{C174E3FF-1370-4B97-9D6E-53B80B24A1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2A536-37A5-4BD4-84BE-64B7057D203D}" type="pres">
      <dgm:prSet presAssocID="{47B3D375-8170-448B-A416-D31D6FFF495B}" presName="centerShape" presStyleLbl="node0" presStyleIdx="0" presStyleCnt="1" custScaleX="144847" custScaleY="132096" custLinFactNeighborX="843" custLinFactNeighborY="10637"/>
      <dgm:spPr/>
      <dgm:t>
        <a:bodyPr/>
        <a:lstStyle/>
        <a:p>
          <a:endParaRPr lang="ru-RU"/>
        </a:p>
      </dgm:t>
    </dgm:pt>
    <dgm:pt modelId="{DF44670F-C33A-432F-A95A-55919DCFE7C0}" type="pres">
      <dgm:prSet presAssocID="{D9251037-ED39-4CFA-8502-9B5111F8B4F9}" presName="node" presStyleLbl="node1" presStyleIdx="0" presStyleCnt="3" custScaleX="346200" custScaleY="139205" custRadScaleRad="82291" custRadScaleInc="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CAB0-FCD5-4C79-8327-C8FE687E5420}" type="pres">
      <dgm:prSet presAssocID="{D9251037-ED39-4CFA-8502-9B5111F8B4F9}" presName="dummy" presStyleCnt="0"/>
      <dgm:spPr/>
    </dgm:pt>
    <dgm:pt modelId="{3B09DC41-5B33-4301-BF95-23BB1626D6D4}" type="pres">
      <dgm:prSet presAssocID="{6686B3EA-CDC3-40BA-81F3-7BDEA3BB0328}" presName="sibTrans" presStyleLbl="sibTrans2D1" presStyleIdx="0" presStyleCnt="3" custScaleX="46774" custScaleY="62832"/>
      <dgm:spPr/>
      <dgm:t>
        <a:bodyPr/>
        <a:lstStyle/>
        <a:p>
          <a:endParaRPr lang="ru-RU"/>
        </a:p>
      </dgm:t>
    </dgm:pt>
    <dgm:pt modelId="{D2092CE0-4349-4C5B-8C6F-72E0E8C15166}" type="pres">
      <dgm:prSet presAssocID="{EE1E54D0-872C-4A29-892E-C4075D31D2B1}" presName="node" presStyleLbl="node1" presStyleIdx="1" presStyleCnt="3" custScaleX="301633" custScaleY="144343" custRadScaleRad="162733" custRadScaleInc="-6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8326-2220-4E2E-9D0A-15800D0D9F79}" type="pres">
      <dgm:prSet presAssocID="{EE1E54D0-872C-4A29-892E-C4075D31D2B1}" presName="dummy" presStyleCnt="0"/>
      <dgm:spPr/>
    </dgm:pt>
    <dgm:pt modelId="{48410AD5-5614-42BA-B241-5945323BCA01}" type="pres">
      <dgm:prSet presAssocID="{762C7A4A-9546-49CF-B234-E3147D4ABFF1}" presName="sibTrans" presStyleLbl="sibTrans2D1" presStyleIdx="1" presStyleCnt="3" custScaleX="37727" custScaleY="54983"/>
      <dgm:spPr/>
      <dgm:t>
        <a:bodyPr/>
        <a:lstStyle/>
        <a:p>
          <a:endParaRPr lang="ru-RU"/>
        </a:p>
      </dgm:t>
    </dgm:pt>
    <dgm:pt modelId="{82EE6DCB-71B4-4CB5-8D96-73DF9D9E62BD}" type="pres">
      <dgm:prSet presAssocID="{702DA6BF-D969-4B48-AF72-1652A6258112}" presName="node" presStyleLbl="node1" presStyleIdx="2" presStyleCnt="3" custScaleX="314406" custScaleY="141931" custRadScaleRad="188130" custRadScaleInc="6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7529-5453-4A08-ABED-24E5CD8B357F}" type="pres">
      <dgm:prSet presAssocID="{702DA6BF-D969-4B48-AF72-1652A6258112}" presName="dummy" presStyleCnt="0"/>
      <dgm:spPr/>
    </dgm:pt>
    <dgm:pt modelId="{7BC2B170-89A4-46C3-8358-B98832CACCEE}" type="pres">
      <dgm:prSet presAssocID="{905ED7C8-00CC-4B74-B553-892C51412C62}" presName="sibTrans" presStyleLbl="sibTrans2D1" presStyleIdx="2" presStyleCnt="3" custScaleX="48334" custScaleY="57931" custLinFactNeighborX="1566" custLinFactNeighborY="-1023"/>
      <dgm:spPr/>
      <dgm:t>
        <a:bodyPr/>
        <a:lstStyle/>
        <a:p>
          <a:endParaRPr lang="ru-RU"/>
        </a:p>
      </dgm:t>
    </dgm:pt>
  </dgm:ptLst>
  <dgm:cxnLst>
    <dgm:cxn modelId="{260E171A-FDFC-4231-92D5-4CD9D7C1398C}" type="presOf" srcId="{6686B3EA-CDC3-40BA-81F3-7BDEA3BB0328}" destId="{3B09DC41-5B33-4301-BF95-23BB1626D6D4}" srcOrd="0" destOrd="0" presId="urn:microsoft.com/office/officeart/2005/8/layout/radial6"/>
    <dgm:cxn modelId="{E50CF7AC-91A4-4E7A-BFC7-BBEC6583DE99}" type="presOf" srcId="{EE1E54D0-872C-4A29-892E-C4075D31D2B1}" destId="{D2092CE0-4349-4C5B-8C6F-72E0E8C15166}" srcOrd="0" destOrd="0" presId="urn:microsoft.com/office/officeart/2005/8/layout/radial6"/>
    <dgm:cxn modelId="{5AE1F2CF-16C5-48E7-AB98-082FC22CC822}" type="presOf" srcId="{C174E3FF-1370-4B97-9D6E-53B80B24A127}" destId="{267849CF-05BB-496E-8546-8660751C068F}" srcOrd="0" destOrd="0" presId="urn:microsoft.com/office/officeart/2005/8/layout/radial6"/>
    <dgm:cxn modelId="{BBD540A2-D185-45C1-A35A-CD0B71032BEC}" srcId="{47B3D375-8170-448B-A416-D31D6FFF495B}" destId="{D9251037-ED39-4CFA-8502-9B5111F8B4F9}" srcOrd="0" destOrd="0" parTransId="{D924FE7B-31CD-4AB0-A3A3-02DD8464868C}" sibTransId="{6686B3EA-CDC3-40BA-81F3-7BDEA3BB0328}"/>
    <dgm:cxn modelId="{170EB561-DF90-46CF-B421-76081253B6D0}" srcId="{C174E3FF-1370-4B97-9D6E-53B80B24A127}" destId="{47B3D375-8170-448B-A416-D31D6FFF495B}" srcOrd="0" destOrd="0" parTransId="{FD1EF9F7-FBE6-4DF3-983B-37661C33920A}" sibTransId="{162F3020-EB4E-4EB2-89AE-7D788F0EB9DA}"/>
    <dgm:cxn modelId="{1A9E2DBB-B046-4B13-B6A4-CA32E4D11715}" type="presOf" srcId="{762C7A4A-9546-49CF-B234-E3147D4ABFF1}" destId="{48410AD5-5614-42BA-B241-5945323BCA01}" srcOrd="0" destOrd="0" presId="urn:microsoft.com/office/officeart/2005/8/layout/radial6"/>
    <dgm:cxn modelId="{E80A551C-5B18-4E48-8B5D-75621AE3C653}" type="presOf" srcId="{905ED7C8-00CC-4B74-B553-892C51412C62}" destId="{7BC2B170-89A4-46C3-8358-B98832CACCEE}" srcOrd="0" destOrd="0" presId="urn:microsoft.com/office/officeart/2005/8/layout/radial6"/>
    <dgm:cxn modelId="{60BD6DE1-D325-4216-96E6-E379312DDE46}" type="presOf" srcId="{D9251037-ED39-4CFA-8502-9B5111F8B4F9}" destId="{DF44670F-C33A-432F-A95A-55919DCFE7C0}" srcOrd="0" destOrd="0" presId="urn:microsoft.com/office/officeart/2005/8/layout/radial6"/>
    <dgm:cxn modelId="{E3A1F4DA-D8A1-4F43-A129-DB5BAC80A308}" type="presOf" srcId="{702DA6BF-D969-4B48-AF72-1652A6258112}" destId="{82EE6DCB-71B4-4CB5-8D96-73DF9D9E62BD}" srcOrd="0" destOrd="0" presId="urn:microsoft.com/office/officeart/2005/8/layout/radial6"/>
    <dgm:cxn modelId="{5E8A5A28-18E8-4EEB-B63E-5879E6AFCE85}" srcId="{47B3D375-8170-448B-A416-D31D6FFF495B}" destId="{702DA6BF-D969-4B48-AF72-1652A6258112}" srcOrd="2" destOrd="0" parTransId="{50381E12-2BB0-455B-9989-7548D4A668A6}" sibTransId="{905ED7C8-00CC-4B74-B553-892C51412C62}"/>
    <dgm:cxn modelId="{DBC50BA6-5774-4312-BA4B-2AC79750ED8C}" srcId="{47B3D375-8170-448B-A416-D31D6FFF495B}" destId="{EE1E54D0-872C-4A29-892E-C4075D31D2B1}" srcOrd="1" destOrd="0" parTransId="{5FF98004-BF66-4A80-9475-5A6E8383D29B}" sibTransId="{762C7A4A-9546-49CF-B234-E3147D4ABFF1}"/>
    <dgm:cxn modelId="{B932AEEF-2D58-4D52-A7A0-E0ADE3FFD9D5}" type="presOf" srcId="{47B3D375-8170-448B-A416-D31D6FFF495B}" destId="{4D72A536-37A5-4BD4-84BE-64B7057D203D}" srcOrd="0" destOrd="0" presId="urn:microsoft.com/office/officeart/2005/8/layout/radial6"/>
    <dgm:cxn modelId="{3A5043A2-7D1E-400D-985C-6B81637F9AF2}" type="presParOf" srcId="{267849CF-05BB-496E-8546-8660751C068F}" destId="{4D72A536-37A5-4BD4-84BE-64B7057D203D}" srcOrd="0" destOrd="0" presId="urn:microsoft.com/office/officeart/2005/8/layout/radial6"/>
    <dgm:cxn modelId="{B86D4DCE-306A-4F2A-8C63-9AE6714BDC26}" type="presParOf" srcId="{267849CF-05BB-496E-8546-8660751C068F}" destId="{DF44670F-C33A-432F-A95A-55919DCFE7C0}" srcOrd="1" destOrd="0" presId="urn:microsoft.com/office/officeart/2005/8/layout/radial6"/>
    <dgm:cxn modelId="{F10EAE84-BCAE-4150-83AB-F2C84941B0F7}" type="presParOf" srcId="{267849CF-05BB-496E-8546-8660751C068F}" destId="{C3FACAB0-FCD5-4C79-8327-C8FE687E5420}" srcOrd="2" destOrd="0" presId="urn:microsoft.com/office/officeart/2005/8/layout/radial6"/>
    <dgm:cxn modelId="{BEA9A18C-BF0F-47CF-85F7-1902B51AD921}" type="presParOf" srcId="{267849CF-05BB-496E-8546-8660751C068F}" destId="{3B09DC41-5B33-4301-BF95-23BB1626D6D4}" srcOrd="3" destOrd="0" presId="urn:microsoft.com/office/officeart/2005/8/layout/radial6"/>
    <dgm:cxn modelId="{080EECEB-A874-4934-BD86-155AB7FF4977}" type="presParOf" srcId="{267849CF-05BB-496E-8546-8660751C068F}" destId="{D2092CE0-4349-4C5B-8C6F-72E0E8C15166}" srcOrd="4" destOrd="0" presId="urn:microsoft.com/office/officeart/2005/8/layout/radial6"/>
    <dgm:cxn modelId="{F9EA6EE0-5EBD-4263-A4D2-7BE46DBCDF49}" type="presParOf" srcId="{267849CF-05BB-496E-8546-8660751C068F}" destId="{A4CF8326-2220-4E2E-9D0A-15800D0D9F79}" srcOrd="5" destOrd="0" presId="urn:microsoft.com/office/officeart/2005/8/layout/radial6"/>
    <dgm:cxn modelId="{ED278994-5708-4B5E-B807-F9752762D6AA}" type="presParOf" srcId="{267849CF-05BB-496E-8546-8660751C068F}" destId="{48410AD5-5614-42BA-B241-5945323BCA01}" srcOrd="6" destOrd="0" presId="urn:microsoft.com/office/officeart/2005/8/layout/radial6"/>
    <dgm:cxn modelId="{946EF0DB-DCFE-4A54-A96D-84F44A3E4633}" type="presParOf" srcId="{267849CF-05BB-496E-8546-8660751C068F}" destId="{82EE6DCB-71B4-4CB5-8D96-73DF9D9E62BD}" srcOrd="7" destOrd="0" presId="urn:microsoft.com/office/officeart/2005/8/layout/radial6"/>
    <dgm:cxn modelId="{7CDF2ACE-5E58-4BF2-BA90-5A238158B979}" type="presParOf" srcId="{267849CF-05BB-496E-8546-8660751C068F}" destId="{DFE87529-5453-4A08-ABED-24E5CD8B357F}" srcOrd="8" destOrd="0" presId="urn:microsoft.com/office/officeart/2005/8/layout/radial6"/>
    <dgm:cxn modelId="{6394AEC5-F588-4C7D-98E5-958BC03AAB93}" type="presParOf" srcId="{267849CF-05BB-496E-8546-8660751C068F}" destId="{7BC2B170-89A4-46C3-8358-B98832CACCE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DD37CB-CB71-47DD-A1D1-EDA42CDDE0A0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9464E4-6F33-417F-B9A6-7CA52EFD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97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755650" y="5051425"/>
            <a:ext cx="6048375" cy="47863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формата примечаний щелкните мышью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1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&lt;заголовок&gt;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1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&lt;дата/время&gt;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0" y="10104438"/>
            <a:ext cx="3281363" cy="5302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&lt;нижний колонтитул&gt;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4278313" y="10104438"/>
            <a:ext cx="3281362" cy="53022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9B9A2EF4-327C-43A8-8F2A-5EEF7876530D}" type="slidenum">
              <a:rPr lang="ru-RU"/>
              <a:pPr>
                <a:defRPr/>
              </a:pPr>
              <a:t>‹#›</a:t>
            </a:fld>
            <a:endParaRPr sz="18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1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/>
              <a:t> Отчет о проделанной работе базовой площадки</a:t>
            </a:r>
            <a:endParaRPr lang="ru-RU" altLang="ru-RU" smtClean="0"/>
          </a:p>
          <a:p>
            <a:r>
              <a:rPr lang="ru-RU" altLang="ru-RU" b="1" i="1" smtClean="0"/>
              <a:t> </a:t>
            </a:r>
            <a:r>
              <a:rPr lang="ru-RU" altLang="ru-RU" b="1" smtClean="0"/>
              <a:t>ГАУ ДПО ЯО ИРО, созданной на базе </a:t>
            </a:r>
            <a:endParaRPr lang="ru-RU" altLang="ru-RU" smtClean="0"/>
          </a:p>
          <a:p>
            <a:r>
              <a:rPr lang="ru-RU" altLang="ru-RU" b="1" smtClean="0"/>
              <a:t>ГПОУ ЯО Ярославский политехнический колледж №24</a:t>
            </a:r>
            <a:endParaRPr lang="ru-RU" altLang="ru-RU" smtClean="0"/>
          </a:p>
          <a:p>
            <a:r>
              <a:rPr lang="ru-RU" altLang="ru-RU" smtClean="0"/>
              <a:t>за период с января 2017 г. по декабрь 2019г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23D97B-1BE0-4E2B-B868-71BA841AA420}" type="slidenum">
              <a:rPr lang="ru-RU" smtClean="0"/>
              <a:pPr>
                <a:defRPr/>
              </a:pPr>
              <a:t>1</a:t>
            </a:fld>
            <a:endParaRPr lang="ru-RU" sz="18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92234-B4A3-4709-AA9E-8C5EE5514B50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1EA74-21CA-46B0-B0E8-A8C081D2030E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74506-0D41-497F-A681-FB54CDD302F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"</a:t>
            </a:r>
            <a:r>
              <a:rPr lang="ru-RU" altLang="ru-RU" sz="1100" dirty="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dirty="0" smtClean="0">
                <a:solidFill>
                  <a:srgbClr val="000000"/>
                </a:solidFill>
              </a:rPr>
              <a:t>" </a:t>
            </a:r>
            <a:r>
              <a:rPr lang="ru-RU" altLang="ru-RU" sz="1100" dirty="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</a:t>
            </a:r>
            <a:r>
              <a:rPr lang="ru-RU" altLang="ru-RU" sz="1100" dirty="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dirty="0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E2050-6593-4C1E-A47A-6172760B09CF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10107-AD50-4369-ABA3-ADAB2A8EC669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10107-AD50-4369-ABA3-ADAB2A8EC669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74506-0D41-497F-A681-FB54CDD302F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989F3-F5BB-4AE8-9725-4682BA97579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E96CA-50B1-4BCA-AACF-EED1F121431D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F99AF-FDB6-43EA-8A5E-C2ECF816D1A3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94A29-2F65-45A9-BBAE-EF09764EEB8C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"</a:t>
            </a:r>
            <a:r>
              <a:rPr lang="ru-RU" altLang="ru-RU" sz="1100" dirty="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dirty="0" smtClean="0">
                <a:solidFill>
                  <a:srgbClr val="000000"/>
                </a:solidFill>
              </a:rPr>
              <a:t>" </a:t>
            </a:r>
            <a:r>
              <a:rPr lang="ru-RU" altLang="ru-RU" sz="1100" dirty="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</a:t>
            </a:r>
            <a:r>
              <a:rPr lang="ru-RU" altLang="ru-RU" sz="1100" dirty="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dirty="0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9076A-C1EA-4051-9072-9E05AA9EB7E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0A045-290C-40CF-8287-5F6034444F25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E8373-B59F-4828-9AB8-B8D2091136B1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1438" y="69850"/>
            <a:ext cx="97631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1449388"/>
            <a:ext cx="977265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1397000"/>
            <a:ext cx="977265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976563"/>
            <a:ext cx="977265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F9095-4F67-499A-90EE-3A113CC906A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E960-0534-41E3-9080-1248A1247F1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87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1"/>
            <a:ext cx="6026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5CAF-D284-4DA1-B802-00CB89CBE242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3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7A65-D6D4-46A3-8CB3-7257E7B9EFC4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4613" y="2376488"/>
            <a:ext cx="9764712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4613" y="2341563"/>
            <a:ext cx="9764712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613" y="2468563"/>
            <a:ext cx="97647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750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3CCF-CEDB-4F18-95D7-FF9CADE31E4B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0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4788-6956-49A9-BBCB-33B6A888A701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36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B896-B475-4A3E-A99F-10649F50A692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0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9E80-009E-4465-9E72-6B23FB9E5F88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14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82A7-5401-4423-81C4-FA35CA102058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0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9850" y="69850"/>
            <a:ext cx="976471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76CC-F4E8-4D1B-A8CA-2F5836FDF8E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64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74613" y="4683125"/>
            <a:ext cx="97567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4613" y="4649788"/>
            <a:ext cx="97567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4613" y="4773613"/>
            <a:ext cx="9756775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6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750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FEB1-1A87-413A-8D2C-3C881E40833B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9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850" y="69850"/>
            <a:ext cx="976471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78FE324-8C54-45E2-81D6-49E1CFC628D8}" type="datetimeFigureOut">
              <a:rPr lang="ru-RU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750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1135A8D-239D-429B-9018-EB632F621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u24.edu.yar.ru/bazovaya_ploshchadk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603250"/>
            <a:ext cx="10785476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8"/>
          <p:cNvSpPr txBox="1">
            <a:spLocks noChangeArrowheads="1"/>
          </p:cNvSpPr>
          <p:nvPr/>
        </p:nvSpPr>
        <p:spPr bwMode="auto">
          <a:xfrm>
            <a:off x="-519113" y="2133600"/>
            <a:ext cx="10188576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  </a:t>
            </a:r>
            <a:r>
              <a:rPr lang="ru-RU" altLang="ru-RU" sz="31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Отчет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о </a:t>
            </a: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проделанной работе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базовой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площадки ГАУ ДПО ЯО ИРО,</a:t>
            </a:r>
          </a:p>
          <a:p>
            <a:pPr marL="628650" indent="-6286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созданной на базе ГПОУ ЯО Ярославский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      политехнический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колледж № 24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за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период с января 2017г. по декабрь 2019</a:t>
            </a: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г.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Пестерев</a:t>
            </a:r>
            <a:r>
              <a:rPr lang="ru-RU" altLang="ru-RU" sz="20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С.Н.,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старший мастер ресурсного центра  ЯПК №</a:t>
            </a:r>
            <a:r>
              <a:rPr lang="ru-RU" altLang="ru-RU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2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7"/>
          <p:cNvSpPr txBox="1">
            <a:spLocks/>
          </p:cNvSpPr>
          <p:nvPr/>
        </p:nvSpPr>
        <p:spPr bwMode="auto">
          <a:xfrm>
            <a:off x="1928813" y="549275"/>
            <a:ext cx="5919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452438" y="2357438"/>
            <a:ext cx="89296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 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марта 2017 г</a:t>
            </a:r>
            <a:r>
              <a:rPr lang="ru-RU" altLang="ru-RU" sz="2200" b="1">
                <a:solidFill>
                  <a:srgbClr val="FF0000"/>
                </a:solidFill>
                <a:latin typeface="Arial" charset="0"/>
              </a:rPr>
              <a:t>. -  </a:t>
            </a:r>
            <a:r>
              <a:rPr lang="ru-RU" altLang="ru-RU" sz="2200" b="1">
                <a:latin typeface="Times New Roman" pitchFamily="18" charset="0"/>
              </a:rPr>
              <a:t>круглый стол «Распространение опыта продвижения компетенций WorldSkills в организацию и обеспечение образовательного процесса в сфере профессионального образования Ярославской области». Результаты мониторинга показателей эффективности  деятельности СЦК </a:t>
            </a:r>
            <a:r>
              <a:rPr lang="en-US" altLang="ru-RU" sz="2200" b="1">
                <a:latin typeface="Times New Roman" pitchFamily="18" charset="0"/>
              </a:rPr>
              <a:t>WSR</a:t>
            </a:r>
            <a:r>
              <a:rPr lang="ru-RU" altLang="ru-RU" sz="2200" b="1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i="1">
                <a:latin typeface="Times New Roman" pitchFamily="18" charset="0"/>
              </a:rPr>
              <a:t> 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22 сентября 2017 г.</a:t>
            </a:r>
            <a:r>
              <a:rPr lang="ru-RU" altLang="ru-RU" sz="2400" b="1" i="1">
                <a:latin typeface="Times New Roman" pitchFamily="18" charset="0"/>
              </a:rPr>
              <a:t>  </a:t>
            </a:r>
            <a:r>
              <a:rPr lang="ru-RU" altLang="ru-RU" sz="2200" b="1">
                <a:latin typeface="Times New Roman" pitchFamily="18" charset="0"/>
              </a:rPr>
              <a:t>- круглый стол «Результаты проведения пилотной апробации проведения демонстрационного экзамена по стандартам WorldSkills Россия в 2017 году»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pic>
        <p:nvPicPr>
          <p:cNvPr id="25606" name="Picture 4" descr="http://www.iro.yar.ru/fileadmin/_processed_/f/4/csm_2017-03-21_crpo-BP07_678aea2b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85725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Вопросы</a:t>
            </a:r>
            <a:r>
              <a:rPr lang="ru-RU" altLang="ru-RU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круглого стола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128588" y="1916837"/>
            <a:ext cx="92884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апробации показателей эффективности деятельности специализированных центров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результатов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пилотной апробации проведения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итоговой аттестации в форме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демонстрационного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экзамена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среди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студентов выпускных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курсов ПОО Ярославской области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128464" y="2492896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128464" y="3789040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7" y="3429000"/>
            <a:ext cx="4392613" cy="31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2018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653" name="Picture 2" descr="http://www.iro.yar.ru/fileadmin/_processed_/b/c/csm_2017-09_22_kr-stol-09_7fd6c1af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714375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44488" y="2205038"/>
            <a:ext cx="92170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круглый стол «Результаты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 анкетирования по выявлению отношения профессиональных образовательных организаций  к движению </a:t>
            </a:r>
            <a:r>
              <a:rPr lang="en-US" altLang="ru-RU" sz="2300" b="1" dirty="0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 июня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 круглый стол «Опыт взаимодействия ПОО и социальных партнеров по вопросам ресурсного обеспечения чемпионатов </a:t>
            </a:r>
            <a:r>
              <a:rPr lang="ru-RU" altLang="ru-RU" sz="23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сентября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круглый стол «Об итогах проведения итоговой аттестации в форме демонстрационного экзамена в профессиональных образовательных организациях в 2018 году»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631825" y="3644900"/>
            <a:ext cx="8569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 flipV="1">
            <a:off x="0" y="-642938"/>
            <a:ext cx="990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689475" y="98425"/>
            <a:ext cx="527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Вопросы круглого стола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60388" y="1773238"/>
            <a:ext cx="90741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Обсуждение результатов анкетирования профессиональных образовательных организаций с целью  выявления их отношения  к движению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Результаты оценки  эффективности деятельности СЦК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опыта взаимодействия профессиональных образовательных организаций  и социальных партнеров по вопросам  ресурсного обеспечения  чемпионатов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Обсуждение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 проведения  демонстрационного экзамена по  различным компетенциям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272482" y="2276872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272482" y="5517232"/>
            <a:ext cx="64294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2480" y="4221088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72482" y="3501008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Результаты анкетирования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2060575"/>
            <a:ext cx="8928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415925" y="1737518"/>
            <a:ext cx="9074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Обсуждение результатов анкетирования профессиональных образовательных организаций с целью  выявления их отношения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движению 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8" descr="C:\Users\836D~1\AppData\Local\Temp\Rar$DIa0.515\IMG_4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4077072"/>
            <a:ext cx="4464496" cy="26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99220219"/>
              </p:ext>
            </p:extLst>
          </p:nvPr>
        </p:nvGraphicFramePr>
        <p:xfrm>
          <a:off x="4664968" y="2924944"/>
          <a:ext cx="5112568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351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Arial" charset="0"/>
              </a:rPr>
              <a:t>Выводы</a:t>
            </a:r>
            <a:endParaRPr lang="ru-RU" altLang="ru-RU" sz="3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22" y="790574"/>
            <a:ext cx="1317743" cy="131774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536178580"/>
              </p:ext>
            </p:extLst>
          </p:nvPr>
        </p:nvGraphicFramePr>
        <p:xfrm>
          <a:off x="0" y="2108317"/>
          <a:ext cx="9906000" cy="474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charset="0"/>
              </a:rPr>
              <a:t>Выводы</a:t>
            </a:r>
            <a:endParaRPr lang="ru-RU" altLang="ru-RU" sz="3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22" y="790574"/>
            <a:ext cx="1317743" cy="131774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11809646"/>
              </p:ext>
            </p:extLst>
          </p:nvPr>
        </p:nvGraphicFramePr>
        <p:xfrm>
          <a:off x="0" y="2133600"/>
          <a:ext cx="990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1557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ТОП-100 лучших движения</a:t>
            </a:r>
            <a:r>
              <a:rPr lang="en-US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WSR</a:t>
            </a:r>
            <a:r>
              <a:rPr lang="ru-RU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60388" y="1773238"/>
            <a:ext cx="9074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32856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Первый всероссийский форум «Наставник».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                Церемония награждения.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pu24.edu.yar.ru/img_8748_0_w370_h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128" y="1628800"/>
            <a:ext cx="3524250" cy="2838450"/>
          </a:xfrm>
          <a:prstGeom prst="rect">
            <a:avLst/>
          </a:prstGeom>
          <a:noFill/>
        </p:spPr>
      </p:pic>
      <p:pic>
        <p:nvPicPr>
          <p:cNvPr id="1064" name="Picture 40" descr="https://pu24.edu.yar.ru/img_8724_w350_h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3356992"/>
            <a:ext cx="3744416" cy="2838450"/>
          </a:xfrm>
          <a:prstGeom prst="rect">
            <a:avLst/>
          </a:prstGeom>
          <a:noFill/>
        </p:spPr>
      </p:pic>
      <p:pic>
        <p:nvPicPr>
          <p:cNvPr id="1068" name="Picture 44" descr="https://pu24.edu.yar.ru/top100luchshihoo_v_2017_w400_h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2920" y="3952875"/>
            <a:ext cx="32575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2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2019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273050" y="2205038"/>
            <a:ext cx="92170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ноября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круглый стол «Об итогах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проведения итоговой аттестации в форме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демонстрационного экзамена в профессиональных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образовательных организациях в 2019 году»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        Вопросы круглого </a:t>
            </a:r>
            <a:r>
              <a:rPr lang="ru-RU" altLang="ru-RU" sz="28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стола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631825" y="4786313"/>
            <a:ext cx="53927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 flipV="1">
            <a:off x="0" y="-642938"/>
            <a:ext cx="990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4689475" y="98425"/>
            <a:ext cx="527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238092" y="4500570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8" descr="C:\Documents and Settings\User\Мои документы\б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92600"/>
            <a:ext cx="3370263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C:\Documents and Settings\User\Мои документы\бп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588" y="1052513"/>
            <a:ext cx="244792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881063" y="435768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обсуждение результатов демонстрационного экзамена как формы проведения государственной итоговой аттестации среди студентов ПОО в 2019 году;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формирование единых подходов к проведению и оценке  результатов проведения демонстрационного экзамена </a:t>
            </a: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38092" y="5715016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8821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7"/>
          <p:cNvSpPr txBox="1">
            <a:spLocks/>
          </p:cNvSpPr>
          <p:nvPr/>
        </p:nvSpPr>
        <p:spPr bwMode="auto">
          <a:xfrm>
            <a:off x="2289175" y="333375"/>
            <a:ext cx="6021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Достигнутые  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704850" y="2204863"/>
            <a:ext cx="8856663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Сформировано единое понимание проблемных вопросов развития движения </a:t>
            </a:r>
            <a:r>
              <a:rPr lang="en-US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 </a:t>
            </a:r>
            <a:r>
              <a:rPr lang="en-US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Skills</a:t>
            </a: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педагогического  сообщества в конкурсное движение </a:t>
            </a:r>
            <a:r>
              <a:rPr lang="en-US" alt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 Skills</a:t>
            </a:r>
            <a:endParaRPr lang="ru-RU" altLang="ru-RU" sz="2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Апробирован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 - методических документов для обеспечения деятельности специализированных центров компетенций  Ярославской области</a:t>
            </a:r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200472" y="2348880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200472" y="314096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200472" y="386104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3" name="Прямоугольник 13"/>
          <p:cNvSpPr>
            <a:spLocks noChangeArrowheads="1"/>
          </p:cNvSpPr>
          <p:nvPr/>
        </p:nvSpPr>
        <p:spPr bwMode="auto">
          <a:xfrm>
            <a:off x="560512" y="4797152"/>
            <a:ext cx="88455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Апробирован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организационных и методических материалов по  проведению демонстрационного экзамена на базе СЦК</a:t>
            </a: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00472" y="494116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166654" y="6072206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595282" y="5857892"/>
            <a:ext cx="8845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формирования сетевого взаимодействия между ПОО для проведения демонстрационного экзамена в рамках ГИА. </a:t>
            </a: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7"/>
          <p:cNvSpPr txBox="1">
            <a:spLocks/>
          </p:cNvSpPr>
          <p:nvPr/>
        </p:nvSpPr>
        <p:spPr bwMode="auto">
          <a:xfrm>
            <a:off x="2360613" y="549275"/>
            <a:ext cx="555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Приказ о создании базовой площадки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11" y="2073273"/>
            <a:ext cx="7956276" cy="459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2238375" y="2286000"/>
            <a:ext cx="72929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0000"/>
                </a:solidFill>
                <a:latin typeface="Arial" charset="0"/>
              </a:rPr>
              <a:t>Спасибо </a:t>
            </a:r>
            <a:br>
              <a:rPr lang="ru-RU" altLang="ru-RU" sz="6000" b="1">
                <a:solidFill>
                  <a:srgbClr val="FF0000"/>
                </a:solidFill>
                <a:latin typeface="Arial" charset="0"/>
              </a:rPr>
            </a:br>
            <a:r>
              <a:rPr lang="ru-RU" altLang="ru-RU" sz="6000" b="1">
                <a:solidFill>
                  <a:srgbClr val="FF0000"/>
                </a:solidFill>
                <a:latin typeface="Arial" charset="0"/>
              </a:rPr>
              <a:t>за внимание!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5765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3914775" y="3471863"/>
            <a:ext cx="4884738" cy="1655762"/>
          </a:xfrm>
          <a:prstGeom prst="triangl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Цели и задачи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813" y="2060575"/>
            <a:ext cx="5467350" cy="13287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и обобщение эффективных практик продвижения компетенций методик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учреждений среднего профессионального образования УСПО ЯО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813" y="3668713"/>
            <a:ext cx="5467350" cy="132873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обеспечивающих презентацию положительных практик по внедрению компетенций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учебно-программное обеспечение образовательного процесса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813" y="5300663"/>
            <a:ext cx="5467350" cy="1022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Консультационное, информационное и методическое сопровождение деятельности специализированных центров компетенций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5025" y="2757488"/>
            <a:ext cx="2305050" cy="308451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внедрение методик компетенций </a:t>
            </a:r>
            <a:r>
              <a:rPr lang="en-US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практику деятельности УСПО ЯО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Изображение 3" descr="f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216150" y="260350"/>
            <a:ext cx="4413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Состав базовой площадки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73050" y="1844675"/>
            <a:ext cx="9288462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площадки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Выборнов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Владимир Юрьевич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ЦРПО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ГАУ ДПО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ЯО ИРО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Феоктистов Владимир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Викторович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директор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Чистоусова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Елена Ивановна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зам. директора по УПР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Пестерев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Сергей Николаевич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старший мастер Ресурсного центра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Недошивин Михаил Сергеевич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старший мастер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Плескунов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Олег Евгеньевич-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Мяукина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Елена Андреевна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секретарь, куратор сайта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7"/>
          <p:cNvSpPr txBox="1">
            <a:spLocks/>
          </p:cNvSpPr>
          <p:nvPr/>
        </p:nvSpPr>
        <p:spPr bwMode="auto">
          <a:xfrm>
            <a:off x="1928813" y="549275"/>
            <a:ext cx="5919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Создание страницы базовой площадки на сайте ЯПК №24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704850" y="2349500"/>
            <a:ext cx="8929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 </a:t>
            </a:r>
            <a:endParaRPr lang="ru-RU" altLang="ru-RU" sz="2000">
              <a:latin typeface="Arial" charset="0"/>
            </a:endParaRP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 rot="10800000" flipV="1">
            <a:off x="415925" y="1828800"/>
            <a:ext cx="9290050" cy="5857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  <a:hlinkClick r:id="rId4"/>
              </a:rPr>
              <a:t>https://pu24.edu.yar.ru/bazovaya_ploshchadka.html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781300"/>
            <a:ext cx="41036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636838"/>
            <a:ext cx="33829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176712" y="2225421"/>
            <a:ext cx="3790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1. Организационное обеспечение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4953000" y="2720493"/>
            <a:ext cx="4922456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состава сотрудников базовой площадки,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функционала и обязанностей, дальнейшая их корректировка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016896" y="306246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6" name="Прямоугольник 13"/>
          <p:cNvSpPr>
            <a:spLocks noChangeArrowheads="1"/>
          </p:cNvSpPr>
          <p:nvPr/>
        </p:nvSpPr>
        <p:spPr bwMode="auto">
          <a:xfrm>
            <a:off x="3856257" y="3882435"/>
            <a:ext cx="593103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перспективного (на 3 года) и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текущих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(на 2017, 2018 и 2019 соответственно)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9" name="Прямоугольник 16"/>
          <p:cNvSpPr>
            <a:spLocks noChangeArrowheads="1"/>
          </p:cNvSpPr>
          <p:nvPr/>
        </p:nvSpPr>
        <p:spPr bwMode="auto">
          <a:xfrm>
            <a:off x="2504728" y="4627779"/>
            <a:ext cx="684311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новостного раздела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базовой площадки на сайте ЯПК-24,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сопровождение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1415570" y="5596074"/>
            <a:ext cx="849043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проведение массовых мероприятий (по особому плану, в соответствии с поручениями руководителя базовой площадки).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2936776" y="4065135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1633689" y="4810479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592794" y="5778391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241817"/>
            <a:ext cx="3477457" cy="2005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0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176712" y="2225421"/>
            <a:ext cx="379095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2. Информационное обеспечение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4664968" y="2782818"/>
            <a:ext cx="4994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дальнейшее пополнение информационного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банка данных: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«Эффективные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практики в РФ по организации движения </a:t>
            </a:r>
            <a:r>
              <a:rPr lang="en-US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785683" y="306246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4019186" y="4099549"/>
            <a:ext cx="522595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Информационное текстовое освещение проведенных мероприятий (пресс- и пост-релизы)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900445" y="5377750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241817"/>
            <a:ext cx="3477457" cy="2005333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1808464" y="5195433"/>
            <a:ext cx="785096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пакета резолюций по результатам проведенных базовой площадкой мероприятий 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размещения на сайт .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3138915" y="4282249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88504" y="2218281"/>
            <a:ext cx="583264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Консультационное и методическое сопровождение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801991" y="2674902"/>
            <a:ext cx="5445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проведении мероприятий чемпионата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58142" y="2674902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801990" y="3056809"/>
            <a:ext cx="5519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Ежегодный круглый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 «Результаты мониторинга показателей эффективности деятельности СЦК </a:t>
            </a:r>
            <a:r>
              <a:rPr lang="en-US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158142" y="3873082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133600"/>
            <a:ext cx="2862806" cy="1650885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801989" y="3690382"/>
            <a:ext cx="890353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 с участниками апробации «Результаты проведения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пилотной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апробации проведения демонстрационного экзамена по стандартам </a:t>
            </a:r>
            <a:r>
              <a:rPr lang="en-US" alt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(2017)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58142" y="3197960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801989" y="4382848"/>
            <a:ext cx="899647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 с представителями ПОО и бизнеса «Возможности материально-</a:t>
            </a:r>
            <a:r>
              <a:rPr lang="ru-RU" alt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-кого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конкурсов </a:t>
            </a:r>
            <a:r>
              <a:rPr lang="ru-RU" altLang="ru-RU" sz="1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стороны социальных партнеров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(2018)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58142" y="456554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801988" y="5067575"/>
            <a:ext cx="8996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 «Образовательные программы подготовки к чемпионатам </a:t>
            </a:r>
            <a:r>
              <a:rPr lang="ru-RU" sz="1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мастер-класс «Образовательные программы подготовки к чемпионатам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(2018)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801987" y="5713906"/>
            <a:ext cx="89964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реализация программ повышения квалификации педагогических работников образовательных организаций «Современные и перспективные технологии и методики профессионального образования и обучения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(2019)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58142" y="5208725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158142" y="599355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2480858" y="2218281"/>
            <a:ext cx="208823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4. Мониторинг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801991" y="2751937"/>
            <a:ext cx="5445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 обработка информации об удовлетворенности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 (профессиональной образовательной организации)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деятельностью базовой площадки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93527" y="3031587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802316" y="4145075"/>
            <a:ext cx="5519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отчета по результатам деятельности базовой площадки</a:t>
            </a: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272480" y="537321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3" y="2241866"/>
            <a:ext cx="3370182" cy="1943472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848544" y="5340688"/>
            <a:ext cx="7000056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достигнутых результатов для повышения эффективности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93527" y="428622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6282</TotalTime>
  <Words>1702</Words>
  <Application>Microsoft Office PowerPoint</Application>
  <PresentationFormat>Лист A4 (210x297 мм)</PresentationFormat>
  <Paragraphs>344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Уразов Роберт Наилевич</dc:creator>
  <cp:lastModifiedBy>A</cp:lastModifiedBy>
  <cp:revision>392</cp:revision>
  <cp:lastPrinted>2015-02-11T09:50:27Z</cp:lastPrinted>
  <dcterms:modified xsi:type="dcterms:W3CDTF">2019-12-18T09:28:49Z</dcterms:modified>
</cp:coreProperties>
</file>