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4" r:id="rId1"/>
  </p:sldMasterIdLst>
  <p:notesMasterIdLst>
    <p:notesMasterId r:id="rId18"/>
  </p:notesMasterIdLst>
  <p:sldIdLst>
    <p:sldId id="256" r:id="rId2"/>
    <p:sldId id="334" r:id="rId3"/>
    <p:sldId id="295" r:id="rId4"/>
    <p:sldId id="309" r:id="rId5"/>
    <p:sldId id="345" r:id="rId6"/>
    <p:sldId id="348" r:id="rId7"/>
    <p:sldId id="346" r:id="rId8"/>
    <p:sldId id="347" r:id="rId9"/>
    <p:sldId id="338" r:id="rId10"/>
    <p:sldId id="349" r:id="rId11"/>
    <p:sldId id="350" r:id="rId12"/>
    <p:sldId id="351" r:id="rId13"/>
    <p:sldId id="352" r:id="rId14"/>
    <p:sldId id="336" r:id="rId15"/>
    <p:sldId id="340" r:id="rId16"/>
    <p:sldId id="285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5A1FE89-6234-4EF5-BE35-03BF4F7A7CD7}" type="datetimeFigureOut">
              <a:rPr lang="ru-RU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30F96-CA39-4C4B-8D4E-FEFA4ACACFF7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0997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53617E-142A-4231-96A0-0BD8154A9489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B31B2-C8E7-4FBB-B1A3-334A2C4D3E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40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2775C1-4731-4D6D-B6E0-C4AF8DA61FAF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437A9-120C-45B9-97F4-797BBE1760B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949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7C7B18-B0AD-4AF9-933E-593CBA6D91B9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214CC-463B-40CA-B53B-A328D8161DF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5490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6C267-452B-4264-AE5A-8947607354A3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4799-5A74-4591-8BEC-8C1A8F243B5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60607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4110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938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3C0E25-011B-4937-927B-4445E5CB7657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3F470-59B5-4C8B-8EA1-3E4FAAC429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783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F8377E-B01D-4B3F-92DB-FFB48716DA54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CEEA7-0E92-4D44-85D8-E811906F09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34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C54745-B504-4176-B539-BEF17D5B26EE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453A35-A7BF-4399-BEFB-07A10C7F24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1173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2BBC4C-9451-4BBB-8CF5-0D4A8C930530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214A5-A222-48B0-A00B-9EA3530B3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00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4205FF-B557-450A-A711-252F65F21D88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33819-3EAF-47A7-9B53-0C3A2AC319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361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269A14-9ECB-441D-A39C-1F94171D8E6D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4F07A-914B-436E-AD52-3E20878E10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743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9228C0-EB7D-44E5-A47B-45B4CC63C930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9CFB0-1E93-4DB0-8EEB-E52948118E2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790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C50EBB-6558-4FD2-92CC-79660D582A36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396A1-B706-4E07-B728-E11857C044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16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9FE4285-5D8E-41A5-98D7-9C02C9AD94D2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0A96F-CD07-4E79-9F99-7DD576ABFAA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10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FA3E79-3C09-499C-9303-EB3666F487AC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DC285-2D78-4E54-BF4C-2BB35868944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009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A193818-766C-4A86-9C6D-6586510D4070}" type="datetimeFigureOut">
              <a:rPr lang="ru-RU" smtClean="0"/>
              <a:pPr>
                <a:defRPr/>
              </a:pPr>
              <a:t>04.06.2020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B2BFD3F-AF0B-4A6F-8CAD-29B926E63B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496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5" r:id="rId1"/>
    <p:sldLayoutId id="2147484396" r:id="rId2"/>
    <p:sldLayoutId id="2147484397" r:id="rId3"/>
    <p:sldLayoutId id="2147484398" r:id="rId4"/>
    <p:sldLayoutId id="2147484399" r:id="rId5"/>
    <p:sldLayoutId id="2147484400" r:id="rId6"/>
    <p:sldLayoutId id="2147484401" r:id="rId7"/>
    <p:sldLayoutId id="2147484402" r:id="rId8"/>
    <p:sldLayoutId id="2147484403" r:id="rId9"/>
    <p:sldLayoutId id="2147484404" r:id="rId10"/>
    <p:sldLayoutId id="2147484405" r:id="rId11"/>
    <p:sldLayoutId id="2147484406" r:id="rId12"/>
    <p:sldLayoutId id="2147484407" r:id="rId13"/>
    <p:sldLayoutId id="2147484408" r:id="rId14"/>
    <p:sldLayoutId id="2147484409" r:id="rId15"/>
    <p:sldLayoutId id="21474844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ctrTitle"/>
          </p:nvPr>
        </p:nvSpPr>
        <p:spPr>
          <a:xfrm>
            <a:off x="1547664" y="2348880"/>
            <a:ext cx="5616624" cy="1671637"/>
          </a:xfrm>
        </p:spPr>
        <p:txBody>
          <a:bodyPr anchor="t"/>
          <a:lstStyle/>
          <a:p>
            <a:pPr algn="ctr">
              <a:lnSpc>
                <a:spcPct val="107000"/>
              </a:lnSpc>
            </a:pPr>
            <a:r>
              <a:rPr lang="ru-RU" sz="1600" dirty="0" smtClean="0">
                <a:solidFill>
                  <a:srgbClr val="0070C0"/>
                </a:solidFill>
              </a:rPr>
              <a:t>Итоги </a:t>
            </a:r>
            <a:r>
              <a:rPr lang="ru-RU" sz="1600" dirty="0">
                <a:solidFill>
                  <a:srgbClr val="0070C0"/>
                </a:solidFill>
              </a:rPr>
              <a:t>проведения конкурса среди мастеров производственного обучения профессиональных образовательных </a:t>
            </a:r>
            <a:r>
              <a:rPr lang="ru-RU" sz="1600" dirty="0" smtClean="0">
                <a:solidFill>
                  <a:srgbClr val="0070C0"/>
                </a:solidFill>
              </a:rPr>
              <a:t>организаций на </a:t>
            </a:r>
            <a:r>
              <a:rPr lang="ru-RU" sz="1600" dirty="0">
                <a:solidFill>
                  <a:srgbClr val="0070C0"/>
                </a:solidFill>
              </a:rPr>
              <a:t>лучшую разработку методического обеспечения процесса учебной и производственной </a:t>
            </a:r>
            <a:r>
              <a:rPr lang="ru-RU" sz="1600" dirty="0" smtClean="0">
                <a:solidFill>
                  <a:srgbClr val="0070C0"/>
                </a:solidFill>
              </a:rPr>
              <a:t>практики в 2020 г.</a:t>
            </a:r>
            <a:endParaRPr lang="ru-RU" altLang="ru-RU" sz="1600" dirty="0" smtClean="0">
              <a:solidFill>
                <a:srgbClr val="0070C0"/>
              </a:solidFill>
              <a:latin typeface="Arial" charset="0"/>
              <a:ea typeface="Calibri" pitchFamily="34" charset="0"/>
              <a:cs typeface="Arial" charset="0"/>
            </a:endParaRPr>
          </a:p>
        </p:txBody>
      </p:sp>
      <p:sp>
        <p:nvSpPr>
          <p:cNvPr id="2048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4797425"/>
            <a:ext cx="4681537" cy="792163"/>
          </a:xfrm>
        </p:spPr>
        <p:txBody>
          <a:bodyPr/>
          <a:lstStyle/>
          <a:p>
            <a:pPr algn="l" eaLnBrk="1" hangingPunct="1"/>
            <a:r>
              <a:rPr lang="ru-RU" altLang="ru-RU" sz="1400" dirty="0" smtClean="0"/>
              <a:t>Выборнов В.Ю., руководитель центра развития профессионального образования ГАУ ДПО ЯО ИРО, </a:t>
            </a:r>
            <a:r>
              <a:rPr lang="ru-RU" altLang="ru-RU" sz="1400" dirty="0" err="1" smtClean="0"/>
              <a:t>к.п.н</a:t>
            </a:r>
            <a:r>
              <a:rPr lang="ru-RU" altLang="ru-RU" sz="1400" dirty="0" smtClean="0"/>
              <a:t>.</a:t>
            </a:r>
            <a:endParaRPr lang="ru-RU" altLang="ru-RU" sz="1400" b="1" dirty="0" smtClean="0"/>
          </a:p>
        </p:txBody>
      </p:sp>
      <p:sp>
        <p:nvSpPr>
          <p:cNvPr id="20484" name="Подзаголовок 2"/>
          <p:cNvSpPr txBox="1">
            <a:spLocks/>
          </p:cNvSpPr>
          <p:nvPr/>
        </p:nvSpPr>
        <p:spPr bwMode="auto">
          <a:xfrm>
            <a:off x="1908175" y="5740400"/>
            <a:ext cx="56372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spcBef>
                <a:spcPct val="20000"/>
              </a:spcBef>
              <a:spcAft>
                <a:spcPts val="300"/>
              </a:spcAft>
              <a:buClr>
                <a:srgbClr val="255CFB"/>
              </a:buClr>
              <a:buSzPct val="130000"/>
              <a:buFont typeface="Georgia" pitchFamily="18" charset="0"/>
              <a:buNone/>
            </a:pPr>
            <a:r>
              <a:rPr lang="ru-RU" altLang="ru-RU" sz="1600" dirty="0" smtClean="0">
                <a:solidFill>
                  <a:schemeClr val="tx2"/>
                </a:solidFill>
              </a:rPr>
              <a:t>04 июня 2020 </a:t>
            </a:r>
            <a:r>
              <a:rPr lang="ru-RU" altLang="ru-RU" sz="1600" dirty="0">
                <a:solidFill>
                  <a:schemeClr val="tx2"/>
                </a:solidFill>
              </a:rPr>
              <a:t>г.</a:t>
            </a:r>
            <a:endParaRPr lang="ru-RU" altLang="ru-RU" sz="1600" b="1" dirty="0">
              <a:solidFill>
                <a:schemeClr val="tx2"/>
              </a:solidFill>
            </a:endParaRPr>
          </a:p>
        </p:txBody>
      </p:sp>
      <p:pic>
        <p:nvPicPr>
          <p:cNvPr id="20485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8" y="188913"/>
            <a:ext cx="3673475" cy="6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8"/>
            <a:ext cx="5472608" cy="10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методических материалов по номинации «Методическая разработка технологической карты занятия учебной практики»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83019"/>
              </p:ext>
            </p:extLst>
          </p:nvPr>
        </p:nvGraphicFramePr>
        <p:xfrm>
          <a:off x="1475656" y="1918012"/>
          <a:ext cx="5856724" cy="4393291"/>
        </p:xfrm>
        <a:graphic>
          <a:graphicData uri="http://schemas.openxmlformats.org/drawingml/2006/table">
            <a:tbl>
              <a:tblPr firstRow="1" firstCol="1" bandRow="1"/>
              <a:tblGrid>
                <a:gridCol w="4814037">
                  <a:extLst>
                    <a:ext uri="{9D8B030D-6E8A-4147-A177-3AD203B41FA5}">
                      <a16:colId xmlns:a16="http://schemas.microsoft.com/office/drawing/2014/main" xmlns="" val="2253962971"/>
                    </a:ext>
                  </a:extLst>
                </a:gridCol>
                <a:gridCol w="1042687">
                  <a:extLst>
                    <a:ext uri="{9D8B030D-6E8A-4147-A177-3AD203B41FA5}">
                      <a16:colId xmlns:a16="http://schemas.microsoft.com/office/drawing/2014/main" xmlns="" val="1432022179"/>
                    </a:ext>
                  </a:extLst>
                </a:gridCol>
              </a:tblGrid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критерии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 баллах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9130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 разработки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2024812"/>
                  </a:ext>
                </a:extLst>
              </a:tr>
              <a:tr h="2734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титульного листа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169215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пояснительной записки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197323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технологической карты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641095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технологической карты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7493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Применение современных образовательных  технологий  на этапах урока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8172392"/>
                  </a:ext>
                </a:extLst>
              </a:tr>
              <a:tr h="2688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Обеспечение результатов обучения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520464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Разнообразие форм организации  деятельности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3932453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Производственный контекст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27433"/>
                  </a:ext>
                </a:extLst>
              </a:tr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критерии: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738041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Актуальность приложений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965757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 ошибок в терминологии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870061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Инновационная нацеленность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11785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Самостоятельность и оригинальность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545699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0139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877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8"/>
            <a:ext cx="5472608" cy="10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методических материалов по номинации </a:t>
            </a:r>
            <a:r>
              <a:rPr lang="ru-RU" sz="1600" dirty="0"/>
              <a:t>«Методическая разработка дидактического обеспечения»</a:t>
            </a:r>
            <a:endParaRPr kumimoji="0" lang="ru-RU" sz="16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150515"/>
              </p:ext>
            </p:extLst>
          </p:nvPr>
        </p:nvGraphicFramePr>
        <p:xfrm>
          <a:off x="1379572" y="1659285"/>
          <a:ext cx="5856724" cy="4423136"/>
        </p:xfrm>
        <a:graphic>
          <a:graphicData uri="http://schemas.openxmlformats.org/drawingml/2006/table">
            <a:tbl>
              <a:tblPr firstRow="1" firstCol="1" bandRow="1"/>
              <a:tblGrid>
                <a:gridCol w="4814037">
                  <a:extLst>
                    <a:ext uri="{9D8B030D-6E8A-4147-A177-3AD203B41FA5}">
                      <a16:colId xmlns:a16="http://schemas.microsoft.com/office/drawing/2014/main" xmlns="" val="2253962971"/>
                    </a:ext>
                  </a:extLst>
                </a:gridCol>
                <a:gridCol w="1042687">
                  <a:extLst>
                    <a:ext uri="{9D8B030D-6E8A-4147-A177-3AD203B41FA5}">
                      <a16:colId xmlns:a16="http://schemas.microsoft.com/office/drawing/2014/main" xmlns="" val="1432022179"/>
                    </a:ext>
                  </a:extLst>
                </a:gridCol>
              </a:tblGrid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критерии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 баллах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9130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 разработки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2024812"/>
                  </a:ext>
                </a:extLst>
              </a:tr>
              <a:tr h="27343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титульного листа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169215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пояснительной записки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197323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и объем дидактических средств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641095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Качество методического сопровождения дидактических средств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7493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Обоснованность подбора дидактических средств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8172392"/>
                  </a:ext>
                </a:extLst>
              </a:tr>
              <a:tr h="2688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Эффекты использования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520464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Простота  и удобство   использования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3932453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Комплексность использования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27433"/>
                  </a:ext>
                </a:extLst>
              </a:tr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критерии: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738041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Актуальность приложений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965757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 ошибок в терминологии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870061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Инновационная нацеленность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11785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Самостоятельность и оригинальность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545699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0139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822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8"/>
            <a:ext cx="5472608" cy="10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 эссе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«Роль  методических разработок в работе мастера производственного обучения»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1524330"/>
              </p:ext>
            </p:extLst>
          </p:nvPr>
        </p:nvGraphicFramePr>
        <p:xfrm>
          <a:off x="1259632" y="1936284"/>
          <a:ext cx="5760640" cy="3220908"/>
        </p:xfrm>
        <a:graphic>
          <a:graphicData uri="http://schemas.openxmlformats.org/drawingml/2006/table">
            <a:tbl>
              <a:tblPr firstRow="1" firstCol="1" bandRow="1"/>
              <a:tblGrid>
                <a:gridCol w="4735059">
                  <a:extLst>
                    <a:ext uri="{9D8B030D-6E8A-4147-A177-3AD203B41FA5}">
                      <a16:colId xmlns:a16="http://schemas.microsoft.com/office/drawing/2014/main" xmlns="" val="2741484547"/>
                    </a:ext>
                  </a:extLst>
                </a:gridCol>
                <a:gridCol w="1025581">
                  <a:extLst>
                    <a:ext uri="{9D8B030D-6E8A-4147-A177-3AD203B41FA5}">
                      <a16:colId xmlns:a16="http://schemas.microsoft.com/office/drawing/2014/main" xmlns="" val="2951122934"/>
                    </a:ext>
                  </a:extLst>
                </a:gridCol>
              </a:tblGrid>
              <a:tr h="6056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Критерии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Оценка в баллах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0022194"/>
                  </a:ext>
                </a:extLst>
              </a:tr>
              <a:tr h="33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Оформление титульного листа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02799063"/>
                  </a:ext>
                </a:extLst>
              </a:tr>
              <a:tr h="33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Соответствие содержания эссе выбранной теме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52728974"/>
                  </a:ext>
                </a:extLst>
              </a:tr>
              <a:tr h="33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Теоретическое обоснование эссе 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10545468"/>
                  </a:ext>
                </a:extLst>
              </a:tr>
              <a:tr h="6607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Отражение  позиции участника</a:t>
                      </a:r>
                      <a:b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</a:b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к методической разработке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10256540"/>
                  </a:ext>
                </a:extLst>
              </a:tr>
              <a:tr h="33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Ясность и логичность изложения материала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81074020"/>
                  </a:ext>
                </a:extLst>
              </a:tr>
              <a:tr h="33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Оригинальность текста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6449546"/>
                  </a:ext>
                </a:extLst>
              </a:tr>
              <a:tr h="3028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132516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944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8"/>
            <a:ext cx="5472608" cy="74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портфолио «Профессиональные достижения»</a:t>
            </a:r>
            <a:endParaRPr kumimoji="0" lang="ru-RU" sz="16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21702"/>
              </p:ext>
            </p:extLst>
          </p:nvPr>
        </p:nvGraphicFramePr>
        <p:xfrm>
          <a:off x="1547664" y="1797784"/>
          <a:ext cx="5832648" cy="3935475"/>
        </p:xfrm>
        <a:graphic>
          <a:graphicData uri="http://schemas.openxmlformats.org/drawingml/2006/table">
            <a:tbl>
              <a:tblPr firstRow="1" firstCol="1" bandRow="1"/>
              <a:tblGrid>
                <a:gridCol w="4794247">
                  <a:extLst>
                    <a:ext uri="{9D8B030D-6E8A-4147-A177-3AD203B41FA5}">
                      <a16:colId xmlns:a16="http://schemas.microsoft.com/office/drawing/2014/main" xmlns="" val="4282319789"/>
                    </a:ext>
                  </a:extLst>
                </a:gridCol>
                <a:gridCol w="1038401">
                  <a:extLst>
                    <a:ext uri="{9D8B030D-6E8A-4147-A177-3AD203B41FA5}">
                      <a16:colId xmlns:a16="http://schemas.microsoft.com/office/drawing/2014/main" xmlns="" val="2738252662"/>
                    </a:ext>
                  </a:extLst>
                </a:gridCol>
              </a:tblGrid>
              <a:tr h="4580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критерии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 баллах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57467883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Положительные результаты обучения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40048094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Подготовка с повышенным разрядом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84855109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Трудоустройство обучающихся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380215912"/>
                  </a:ext>
                </a:extLst>
              </a:tr>
              <a:tr h="499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 обучающихся  в конкурсах и чемпионатах проф. мастерства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94301747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Достижения обучающихся в чемпионатах </a:t>
                      </a:r>
                      <a:r>
                        <a:rPr lang="en-US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WRS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7758932"/>
                  </a:ext>
                </a:extLst>
              </a:tr>
              <a:tr h="4997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Участие мастера в конкурсном движении, сертификации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15317610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Статус эксперта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97152315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Руководство методической комиссией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60394228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Презентация опыта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44517294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 мастера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85112965"/>
                  </a:ext>
                </a:extLst>
              </a:tr>
              <a:tr h="249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 о мастере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28666755"/>
                  </a:ext>
                </a:extLst>
              </a:tr>
              <a:tr h="22903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96735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10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3" y="645989"/>
            <a:ext cx="5617170" cy="72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dirty="0" smtClean="0"/>
              <a:t>Итоги смотра-конкурса</a:t>
            </a: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22533" name="Объект 4"/>
          <p:cNvSpPr txBox="1">
            <a:spLocks/>
          </p:cNvSpPr>
          <p:nvPr/>
        </p:nvSpPr>
        <p:spPr bwMode="auto">
          <a:xfrm>
            <a:off x="1115616" y="1628800"/>
            <a:ext cx="6120680" cy="1261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>
              <a:buNone/>
            </a:pPr>
            <a:r>
              <a:rPr lang="ru-RU" sz="1400" dirty="0" smtClean="0"/>
              <a:t>В смотре-конкурсе приняли участие 17 мастеров п/о   из 11 ПОО ЯО</a:t>
            </a:r>
          </a:p>
          <a:p>
            <a:pPr marL="0" indent="0">
              <a:buNone/>
            </a:pPr>
            <a:r>
              <a:rPr lang="ru-RU" sz="1400" dirty="0" smtClean="0"/>
              <a:t>Победители смотра-конкурса -  3 мастера п/о</a:t>
            </a:r>
          </a:p>
          <a:p>
            <a:pPr marL="0" lvl="0" indent="0">
              <a:buNone/>
            </a:pPr>
            <a:r>
              <a:rPr lang="ru-RU" sz="1400" dirty="0" smtClean="0"/>
              <a:t>Лауреаты смотра-конкурса – 11 мастеров п/о</a:t>
            </a:r>
          </a:p>
          <a:p>
            <a:pPr marL="0" indent="0">
              <a:buNone/>
            </a:pPr>
            <a:r>
              <a:rPr lang="ru-RU" sz="1400" dirty="0"/>
              <a:t>Участники </a:t>
            </a:r>
            <a:r>
              <a:rPr lang="ru-RU" sz="1400" dirty="0" smtClean="0"/>
              <a:t>смотра-конкурса – 3 мастера п/о</a:t>
            </a:r>
            <a:endParaRPr lang="ru-RU" sz="1400" dirty="0"/>
          </a:p>
          <a:p>
            <a:pPr marL="0" lvl="0" indent="0">
              <a:buNone/>
            </a:pPr>
            <a:endParaRPr lang="ru-RU" sz="1400" dirty="0" smtClean="0"/>
          </a:p>
          <a:p>
            <a:pPr marL="0" lvl="0" indent="0">
              <a:buNone/>
            </a:pPr>
            <a:endParaRPr lang="ru-RU" sz="1400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14905"/>
              </p:ext>
            </p:extLst>
          </p:nvPr>
        </p:nvGraphicFramePr>
        <p:xfrm>
          <a:off x="1044575" y="3127256"/>
          <a:ext cx="6552431" cy="2739898"/>
        </p:xfrm>
        <a:graphic>
          <a:graphicData uri="http://schemas.openxmlformats.org/drawingml/2006/table">
            <a:tbl>
              <a:tblPr firstRow="1" firstCol="1" bandRow="1"/>
              <a:tblGrid>
                <a:gridCol w="5544616">
                  <a:extLst>
                    <a:ext uri="{9D8B030D-6E8A-4147-A177-3AD203B41FA5}">
                      <a16:colId xmlns:a16="http://schemas.microsoft.com/office/drawing/2014/main" xmlns="" val="475332486"/>
                    </a:ext>
                  </a:extLst>
                </a:gridCol>
                <a:gridCol w="1007815">
                  <a:extLst>
                    <a:ext uri="{9D8B030D-6E8A-4147-A177-3AD203B41FA5}">
                      <a16:colId xmlns:a16="http://schemas.microsoft.com/office/drawing/2014/main" xmlns="" val="1222304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ПОО ЯО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Кол-о участников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783719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ГПОАУ ЯО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Любимский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аграрно-политехнический колледж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41402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</a:t>
                      </a:r>
                      <a:r>
                        <a:rPr lang="ru-RU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Даниловский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политехнический колледж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98395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Пошехонский аграрно-политехнический колледж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8568361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Рыбинский колледж городской инфраструктуры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109777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ГПОАУ ЯО Ростовский колледж отраслевых технологий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6260761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«Ярославский автомеханический колледж»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5841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Ярославский градостроительный колледж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454807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ГПОАУ ЯО  Ярославский колледж сервиса и дизайна;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13808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Ярославский колледж управления и профессиональных технологий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187477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Ярославский техникум радиоэлектроники и телекоммуникаций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30274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ГПОУ ЯО Ярославский торгово-экономический колледж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882922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39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834853" y="645989"/>
            <a:ext cx="5617170" cy="72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 algn="ctr" eaLnBrk="1" hangingPunct="1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dirty="0" smtClean="0"/>
              <a:t>Общий рейтинг участников смотра-конкурса</a:t>
            </a:r>
            <a:endParaRPr kumimoji="0" lang="ru-RU" alt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341820"/>
              </p:ext>
            </p:extLst>
          </p:nvPr>
        </p:nvGraphicFramePr>
        <p:xfrm>
          <a:off x="1475657" y="1476371"/>
          <a:ext cx="5256582" cy="4682443"/>
        </p:xfrm>
        <a:graphic>
          <a:graphicData uri="http://schemas.openxmlformats.org/drawingml/2006/table">
            <a:tbl>
              <a:tblPr/>
              <a:tblGrid>
                <a:gridCol w="1595947">
                  <a:extLst>
                    <a:ext uri="{9D8B030D-6E8A-4147-A177-3AD203B41FA5}">
                      <a16:colId xmlns:a16="http://schemas.microsoft.com/office/drawing/2014/main" xmlns="" val="3788305306"/>
                    </a:ext>
                  </a:extLst>
                </a:gridCol>
                <a:gridCol w="1015604">
                  <a:extLst>
                    <a:ext uri="{9D8B030D-6E8A-4147-A177-3AD203B41FA5}">
                      <a16:colId xmlns:a16="http://schemas.microsoft.com/office/drawing/2014/main" xmlns="" val="3587479262"/>
                    </a:ext>
                  </a:extLst>
                </a:gridCol>
                <a:gridCol w="859356">
                  <a:extLst>
                    <a:ext uri="{9D8B030D-6E8A-4147-A177-3AD203B41FA5}">
                      <a16:colId xmlns:a16="http://schemas.microsoft.com/office/drawing/2014/main" xmlns="" val="3626474061"/>
                    </a:ext>
                  </a:extLst>
                </a:gridCol>
                <a:gridCol w="1785675">
                  <a:extLst>
                    <a:ext uri="{9D8B030D-6E8A-4147-A177-3AD203B41FA5}">
                      <a16:colId xmlns:a16="http://schemas.microsoft.com/office/drawing/2014/main" xmlns="" val="1417621478"/>
                    </a:ext>
                  </a:extLst>
                </a:gridCol>
              </a:tblGrid>
              <a:tr h="185008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6469" marR="6469" marT="6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 баллов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469" marR="6469" marT="6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Средний балл</a:t>
                      </a:r>
                    </a:p>
                  </a:txBody>
                  <a:tcPr marL="6469" marR="6469" marT="6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Отношение к максимальному баллу</a:t>
                      </a:r>
                    </a:p>
                  </a:txBody>
                  <a:tcPr marL="6469" marR="6469" marT="6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26824737"/>
                  </a:ext>
                </a:extLst>
              </a:tr>
              <a:tr h="1084812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участника смотра-конкурса</a:t>
                      </a:r>
                    </a:p>
                  </a:txBody>
                  <a:tcPr marL="6469" marR="6469" marT="646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419827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4823028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221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750495342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219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7394130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210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19999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9132784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8192393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91504582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43055472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2570871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5548649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91563001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8760888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151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4945441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80022664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43,67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49%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22267758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963191042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35,33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C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6469" marR="6469" marT="646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9278857"/>
                  </a:ext>
                </a:extLst>
              </a:tr>
              <a:tr h="185008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Среднее значение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174,29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58,10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65%</a:t>
                      </a:r>
                    </a:p>
                  </a:txBody>
                  <a:tcPr marL="6469" marR="6469" marT="646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55702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938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B0F0"/>
            </a:gs>
            <a:gs pos="50000">
              <a:srgbClr val="B55CAB"/>
            </a:gs>
            <a:gs pos="100000">
              <a:srgbClr val="3D1B5F"/>
            </a:gs>
          </a:gsLst>
          <a:lin ang="25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76375" y="2636838"/>
            <a:ext cx="6911975" cy="936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Спасибо за внимание!</a:t>
            </a:r>
            <a:br>
              <a:rPr lang="ru-RU" dirty="0"/>
            </a:br>
            <a:endParaRPr lang="ru-RU" altLang="ru-RU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  <a:p>
            <a:pPr algn="ctr" eaLnBrk="1" hangingPunct="1"/>
            <a:endParaRPr lang="ru-RU" altLang="ru-R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3" name="Объект 4"/>
          <p:cNvSpPr txBox="1">
            <a:spLocks/>
          </p:cNvSpPr>
          <p:nvPr/>
        </p:nvSpPr>
        <p:spPr bwMode="auto">
          <a:xfrm>
            <a:off x="1641438" y="476672"/>
            <a:ext cx="6049589" cy="121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dirty="0" smtClean="0"/>
              <a:t>Областной смотр конкурс </a:t>
            </a:r>
            <a:r>
              <a:rPr lang="ru-RU" sz="1400" dirty="0"/>
              <a:t>среди мастеров производственного обучения профессиональных образовательных организаций, функционально подчиненных департаменту образования Ярославской области, на лучшую разработку методического обеспечения процесса учебной и производственной практики</a:t>
            </a:r>
            <a:endParaRPr lang="ru-RU" altLang="ru-RU" sz="1400" dirty="0"/>
          </a:p>
        </p:txBody>
      </p:sp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110000"/>
              </a:lnSpc>
              <a:buFont typeface="Arial" charset="0"/>
              <a:buNone/>
            </a:pPr>
            <a:endParaRPr lang="ru-RU" altLang="ru-RU" sz="1400"/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843808" y="1772816"/>
            <a:ext cx="4968552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400" dirty="0" smtClean="0"/>
              <a:t>В апреле – июне 2020 г. в рамках государственного задания ГАУ ДПО ЯО ИРО проведен областной </a:t>
            </a:r>
            <a:r>
              <a:rPr lang="ru-RU" sz="1400" dirty="0"/>
              <a:t>смотр конкурс среди мастеров производственного обучения </a:t>
            </a:r>
            <a:r>
              <a:rPr lang="ru-RU" sz="1400" dirty="0" smtClean="0"/>
              <a:t>ПОО ЯО </a:t>
            </a:r>
            <a:r>
              <a:rPr lang="ru-RU" sz="1400" dirty="0"/>
              <a:t>на лучшую разработку методического обеспечения процесса учебной и производственной практики</a:t>
            </a:r>
            <a:endParaRPr lang="ru-RU" altLang="ru-RU" sz="1400" dirty="0"/>
          </a:p>
          <a:p>
            <a:pPr marL="0" indent="0">
              <a:buNone/>
            </a:pPr>
            <a:r>
              <a:rPr lang="ru-RU" sz="1400" dirty="0" smtClean="0"/>
              <a:t>Конкурс проведен в соответствии с Положением </a:t>
            </a:r>
            <a:r>
              <a:rPr lang="ru-RU" sz="1400" dirty="0"/>
              <a:t>об областном </a:t>
            </a:r>
            <a:r>
              <a:rPr lang="ru-RU" sz="1400" dirty="0" smtClean="0"/>
              <a:t>смотре-конкурсе, </a:t>
            </a:r>
            <a:r>
              <a:rPr lang="ru-RU" sz="1400" dirty="0"/>
              <a:t>утвержденным приказом ГАУ ДПО ЯО «Институт развития образования» от 27.04.2020 г. № </a:t>
            </a:r>
            <a:r>
              <a:rPr lang="ru-RU" sz="1400" dirty="0" smtClean="0"/>
              <a:t>01-3/224</a:t>
            </a:r>
            <a:endParaRPr lang="ru-RU" sz="1400" dirty="0"/>
          </a:p>
          <a:p>
            <a:pPr marL="0" indent="0">
              <a:buNone/>
            </a:pPr>
            <a:r>
              <a:rPr lang="ru-RU" sz="1400" dirty="0" smtClean="0"/>
              <a:t>Конкурс </a:t>
            </a:r>
            <a:r>
              <a:rPr lang="ru-RU" sz="1400" dirty="0"/>
              <a:t>проводится среди педагогических работников, занимающих должность мастера производственного обучения, имеющих стаж работы в должности не менее 3-х лет и реализующих образовательные программы среднего профессионального образования и программы профессионального обучения в профессиональных образовательных организациях. В конкурсе </a:t>
            </a:r>
            <a:r>
              <a:rPr lang="ru-RU" sz="1400" dirty="0" smtClean="0"/>
              <a:t>могли принять </a:t>
            </a:r>
            <a:r>
              <a:rPr lang="ru-RU" sz="1400" dirty="0"/>
              <a:t>участие не более двух мастеров производственного обучения от одной профессиональной образовательной </a:t>
            </a:r>
            <a:r>
              <a:rPr lang="ru-RU" sz="1400" dirty="0" smtClean="0"/>
              <a:t>организации</a:t>
            </a:r>
          </a:p>
          <a:p>
            <a:pPr lvl="1"/>
            <a:endParaRPr lang="ru-RU" sz="1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290" y="1904216"/>
            <a:ext cx="2246851" cy="2748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6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627" name="Прямоугольник 1"/>
          <p:cNvSpPr>
            <a:spLocks noChangeArrowheads="1"/>
          </p:cNvSpPr>
          <p:nvPr/>
        </p:nvSpPr>
        <p:spPr bwMode="auto">
          <a:xfrm>
            <a:off x="1763689" y="723900"/>
            <a:ext cx="58325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Цели </a:t>
            </a:r>
            <a:r>
              <a:rPr lang="ru-RU" dirty="0"/>
              <a:t>и задачи конкурса</a:t>
            </a:r>
          </a:p>
          <a:p>
            <a:endParaRPr lang="ru-RU" alt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827584" y="1628800"/>
            <a:ext cx="691276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Цель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Конкурса -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выявление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лучших практик профессиональной деятельности педагогических работников, работающих в должности «Мастер производственного обучения» в сфере среднего профессионального образования по разработке методического  обеспечения процесса учебной и производственной практики </a:t>
            </a:r>
            <a:endParaRPr lang="ru-RU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0215" algn="just">
              <a:spcAft>
                <a:spcPts val="0"/>
              </a:spcAft>
            </a:pPr>
            <a:endParaRPr lang="ru-RU" sz="16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indent="450215" algn="just">
              <a:spcAft>
                <a:spcPts val="0"/>
              </a:spcAft>
            </a:pPr>
            <a:r>
              <a:rPr lang="ru-RU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Задачи </a:t>
            </a:r>
            <a:r>
              <a:rPr lang="ru-RU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Конкурса: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привлечение к региональному конкурсному движению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компетентных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 и творчески работающих мастер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 производственного обучения;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стимулирование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профессионального роста; инновационной и творческой активности, демонстрации достижений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x-none" sz="1600" dirty="0">
                <a:latin typeface="Arial" panose="020B0604020202020204" pitchFamily="34" charset="0"/>
                <a:cs typeface="Arial" panose="020B0604020202020204" pitchFamily="34" charset="0"/>
              </a:rPr>
              <a:t>выявление и распространение лучших образцов педагогического опыта мастеров производственного обучения профессиональных образовательных организаций Ярославской </a:t>
            </a:r>
            <a:r>
              <a:rPr lang="x-none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области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675" name="Объект 4"/>
          <p:cNvSpPr txBox="1">
            <a:spLocks/>
          </p:cNvSpPr>
          <p:nvPr/>
        </p:nvSpPr>
        <p:spPr bwMode="auto">
          <a:xfrm>
            <a:off x="1763713" y="692149"/>
            <a:ext cx="5329237" cy="432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ru-RU" dirty="0" smtClean="0"/>
              <a:t>Организационный комитет смотра-конкурса</a:t>
            </a:r>
            <a:endParaRPr lang="ru-RU" altLang="ru-RU" sz="2000" dirty="0"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59831" y="1700808"/>
            <a:ext cx="48968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7675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987824" y="1412776"/>
            <a:ext cx="5256585" cy="403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организует проведение  мероприятий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 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принимает 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материалы по установленной форме от 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профессиональных образовательных организаций на участников Конкурса</a:t>
            </a:r>
            <a:r>
              <a:rPr lang="x-none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обеспечивает 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организационно-методическ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ое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организационно-техническ</a:t>
            </a:r>
            <a:r>
              <a:rPr lang="ru-RU" sz="1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ое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сопровождение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Конкурса;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организует 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процедуру экспертизы конкурсных работ</a:t>
            </a: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в том числе формирует состав экспертных групп для проведения экспертизы представленных материалов по определённой номинации</a:t>
            </a: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определяет </a:t>
            </a:r>
            <a:r>
              <a:rPr lang="x-none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победителей и призеров Конкурса;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информирует профессиональное сообщество о проведении и результатах Конкурса;</a:t>
            </a:r>
            <a:endParaRPr lang="ru-RU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x-none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рассматривает и решает спорные вопросы, возникающие в связи с проведением Конкурса, и принимает по ним решения, которые считаются окончательными.</a:t>
            </a:r>
            <a:endParaRPr lang="ru-RU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048" y="1988840"/>
            <a:ext cx="2295768" cy="31380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8"/>
            <a:ext cx="4806280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Номинации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 Конкурса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 bwMode="auto">
          <a:xfrm>
            <a:off x="1115616" y="1670741"/>
            <a:ext cx="6624736" cy="2118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lvl="0" indent="0" algn="just">
              <a:buNone/>
            </a:pPr>
            <a:r>
              <a:rPr lang="ru-RU" sz="1600" dirty="0" smtClean="0"/>
              <a:t>Методическая </a:t>
            </a:r>
            <a:r>
              <a:rPr lang="ru-RU" sz="1600" dirty="0"/>
              <a:t>разработка программы учебной (производственной) </a:t>
            </a:r>
            <a:r>
              <a:rPr lang="ru-RU" sz="1600" dirty="0" smtClean="0"/>
              <a:t>практики</a:t>
            </a:r>
            <a:endParaRPr lang="ru-RU" sz="1600" dirty="0"/>
          </a:p>
          <a:p>
            <a:pPr marL="0" lvl="0" indent="0" algn="just">
              <a:buNone/>
            </a:pPr>
            <a:r>
              <a:rPr lang="ru-RU" sz="1600" dirty="0" smtClean="0"/>
              <a:t>Методическая </a:t>
            </a:r>
            <a:r>
              <a:rPr lang="ru-RU" sz="1600" dirty="0"/>
              <a:t>разработка технологической карты занятия учебной </a:t>
            </a:r>
            <a:r>
              <a:rPr lang="ru-RU" sz="1600" dirty="0" smtClean="0"/>
              <a:t>практики</a:t>
            </a:r>
          </a:p>
          <a:p>
            <a:pPr marL="0" lvl="0" indent="0" algn="just">
              <a:buNone/>
            </a:pPr>
            <a:r>
              <a:rPr lang="ru-RU" sz="1600" dirty="0" smtClean="0"/>
              <a:t>Методическая </a:t>
            </a:r>
            <a:r>
              <a:rPr lang="ru-RU" sz="1600" dirty="0"/>
              <a:t>разработка дидактического обеспечения» на выбор: темы программы, учебного пособия, рабочей тетради, методических рекомендаций и других аналогичных методически </a:t>
            </a:r>
            <a:r>
              <a:rPr lang="ru-RU" sz="1600" dirty="0" smtClean="0"/>
              <a:t>материалов </a:t>
            </a:r>
            <a:endParaRPr lang="ru-RU" sz="1600" dirty="0"/>
          </a:p>
          <a:p>
            <a:pPr marL="0" indent="0" algn="just">
              <a:buNone/>
            </a:pPr>
            <a:endParaRPr lang="ru-RU" sz="1600" dirty="0"/>
          </a:p>
          <a:p>
            <a:pPr marL="0" lvl="0" indent="0">
              <a:buNone/>
              <a:defRPr/>
            </a:pPr>
            <a:r>
              <a:rPr lang="ru-RU" sz="1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Особой номинацией является «Приз профессионального сообщества», победитель которой определяется на основе прямого голосования зрителей – педагогических работников профессиональных образовательных организаций Ярославской области во время онлайн-презентации лучших методических разработок победителей по </a:t>
            </a:r>
            <a:r>
              <a:rPr lang="ru-RU" sz="1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номинациям</a:t>
            </a:r>
          </a:p>
          <a:p>
            <a:pPr marL="0" lvl="0" indent="0">
              <a:buNone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726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8"/>
            <a:ext cx="4806280" cy="3794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Требования к участникам Конкурса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4"/>
          <p:cNvSpPr txBox="1">
            <a:spLocks/>
          </p:cNvSpPr>
          <p:nvPr/>
        </p:nvSpPr>
        <p:spPr bwMode="auto">
          <a:xfrm>
            <a:off x="1475656" y="1340769"/>
            <a:ext cx="6624736" cy="3168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>
              <a:buNone/>
            </a:pPr>
            <a:r>
              <a:rPr lang="ru-RU" sz="1400" dirty="0"/>
              <a:t>Предметом Конкурса является выявление уровня методической компетентности мастеров производственного обучения в рамках вида профессиональной деятельности «Педагогическая деятельность в профессиональном обучении, профессиональном образовании</a:t>
            </a:r>
            <a:r>
              <a:rPr lang="ru-RU" sz="1400" dirty="0" smtClean="0"/>
              <a:t>»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Уровень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методической компетентности участника Конкурса 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определялся 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на основе трёх конкурсных испытаний: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x-none" sz="1400" dirty="0">
                <a:latin typeface="Arial" panose="020B0604020202020204" pitchFamily="34" charset="0"/>
                <a:cs typeface="Arial" panose="020B0604020202020204" pitchFamily="34" charset="0"/>
              </a:rPr>
              <a:t>конкурсное испытание «Профессиональные достижения</a:t>
            </a:r>
            <a:r>
              <a:rPr lang="x-non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(30 баллов)</a:t>
            </a:r>
            <a:r>
              <a:rPr lang="x-non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конкурсное испытание «Роль методических разработок в работе мастера п/п» (эссе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) (20 баллов);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конкурсное испытание «Р</a:t>
            </a:r>
            <a:r>
              <a:rPr lang="x-none" sz="1400" dirty="0">
                <a:latin typeface="Arial" panose="020B0604020202020204" pitchFamily="34" charset="0"/>
                <a:cs typeface="Arial" panose="020B0604020202020204" pitchFamily="34" charset="0"/>
              </a:rPr>
              <a:t>азрабо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тка</a:t>
            </a:r>
            <a:r>
              <a:rPr lang="x-none" sz="1400" dirty="0">
                <a:latin typeface="Arial" panose="020B0604020202020204" pitchFamily="34" charset="0"/>
                <a:cs typeface="Arial" panose="020B0604020202020204" pitchFamily="34" charset="0"/>
              </a:rPr>
              <a:t> методического обеспечения процесса учебной и производственной практики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» (40 баллов).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16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397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7"/>
            <a:ext cx="4806280" cy="741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rebuchet MS" panose="020B0603020202020204"/>
                <a:cs typeface="Times New Roman" panose="02020603050405020304" pitchFamily="18" charset="0"/>
              </a:rPr>
              <a:t>Экспертиза конкурсных материалов участников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rebuchet MS" panose="020B0603020202020204"/>
                <a:cs typeface="Times New Roman" panose="02020603050405020304" pitchFamily="18" charset="0"/>
              </a:rPr>
              <a:t> Конкурса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556792"/>
            <a:ext cx="6588732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ru-RU" sz="1600" dirty="0"/>
              <a:t>Оценку уровня компетентности участника Конкурса </a:t>
            </a:r>
            <a:r>
              <a:rPr lang="ru-RU" sz="1600" dirty="0" smtClean="0"/>
              <a:t>осуществляла </a:t>
            </a:r>
            <a:r>
              <a:rPr lang="ru-RU" sz="1600" dirty="0"/>
              <a:t>экспертная группа Оргкомитета на основе изучения представленных </a:t>
            </a:r>
            <a:r>
              <a:rPr lang="ru-RU" sz="1600" dirty="0" smtClean="0"/>
              <a:t>материалов </a:t>
            </a:r>
            <a:r>
              <a:rPr lang="ru-RU" sz="1600" dirty="0"/>
              <a:t>и выявления лучших работ в рамках определенной </a:t>
            </a:r>
            <a:r>
              <a:rPr lang="ru-RU" sz="1600" dirty="0" smtClean="0"/>
              <a:t>номинации</a:t>
            </a:r>
          </a:p>
          <a:p>
            <a:pPr>
              <a:spcAft>
                <a:spcPts val="600"/>
              </a:spcAft>
            </a:pPr>
            <a:r>
              <a:rPr lang="ru-RU" sz="1600" dirty="0" smtClean="0"/>
              <a:t>Материалы каждого участника смотра-конкурса оценены тремя экспертами</a:t>
            </a:r>
          </a:p>
          <a:p>
            <a:pPr>
              <a:spcAft>
                <a:spcPts val="600"/>
              </a:spcAft>
            </a:pPr>
            <a:r>
              <a:rPr lang="ru-RU" sz="1600" dirty="0" smtClean="0"/>
              <a:t>Победители в номинациях определялись по наибольшей сумме баллов и среднему баллу</a:t>
            </a:r>
          </a:p>
          <a:p>
            <a:pPr>
              <a:spcAft>
                <a:spcPts val="600"/>
              </a:spcAft>
            </a:pPr>
            <a:r>
              <a:rPr lang="ru-RU" sz="1600" dirty="0" smtClean="0"/>
              <a:t>Представленные </a:t>
            </a:r>
            <a:r>
              <a:rPr lang="ru-RU" sz="1600" dirty="0"/>
              <a:t>методические материалы </a:t>
            </a:r>
            <a:r>
              <a:rPr lang="ru-RU" sz="1600" dirty="0" smtClean="0"/>
              <a:t>прошли </a:t>
            </a:r>
            <a:r>
              <a:rPr lang="ru-RU" sz="1600" dirty="0"/>
              <a:t>проверку программой </a:t>
            </a:r>
            <a:r>
              <a:rPr lang="ru-RU" sz="1600" dirty="0" err="1"/>
              <a:t>Антиплагиат</a:t>
            </a:r>
            <a:r>
              <a:rPr lang="ru-RU" sz="1600" dirty="0"/>
              <a:t> на обнаружение текстовых заимствований. </a:t>
            </a:r>
            <a:r>
              <a:rPr lang="ru-RU" sz="1600" dirty="0" smtClean="0"/>
              <a:t>Уникальность </a:t>
            </a:r>
            <a:r>
              <a:rPr lang="ru-RU" sz="1600" dirty="0"/>
              <a:t>текста должна составлять не менее 65</a:t>
            </a:r>
            <a:r>
              <a:rPr lang="ru-RU" sz="1600" dirty="0" smtClean="0"/>
              <a:t>%. </a:t>
            </a:r>
          </a:p>
          <a:p>
            <a:pPr>
              <a:spcAft>
                <a:spcPts val="600"/>
              </a:spcAft>
            </a:pPr>
            <a:r>
              <a:rPr lang="ru-RU" sz="1600" dirty="0" smtClean="0"/>
              <a:t>По решению Оргкомитета к </a:t>
            </a:r>
            <a:r>
              <a:rPr lang="ru-RU" sz="1600" dirty="0"/>
              <a:t>участию в конкурсе </a:t>
            </a:r>
            <a:r>
              <a:rPr lang="ru-RU" sz="1600" dirty="0" smtClean="0"/>
              <a:t>были допущены участники, </a:t>
            </a:r>
            <a:r>
              <a:rPr lang="ru-RU" sz="1600" dirty="0"/>
              <a:t>методические материалы которых получили оценку оригинальности по результатам проверки на </a:t>
            </a:r>
            <a:r>
              <a:rPr lang="ru-RU" sz="1600" dirty="0" err="1"/>
              <a:t>антиплагиат</a:t>
            </a:r>
            <a:r>
              <a:rPr lang="ru-RU" sz="1600" dirty="0"/>
              <a:t> в интервале от 50 до 65</a:t>
            </a:r>
            <a:r>
              <a:rPr lang="ru-RU" sz="1600" dirty="0" smtClean="0"/>
              <a:t>% при условии снижения оценок  по </a:t>
            </a:r>
            <a:r>
              <a:rPr lang="ru-RU" sz="1600" dirty="0"/>
              <a:t>критерию «Оригинальность текста методической разработки</a:t>
            </a:r>
            <a:r>
              <a:rPr lang="ru-RU" sz="1600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466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Объект 4"/>
          <p:cNvSpPr txBox="1">
            <a:spLocks/>
          </p:cNvSpPr>
          <p:nvPr/>
        </p:nvSpPr>
        <p:spPr bwMode="auto">
          <a:xfrm>
            <a:off x="2286000" y="735157"/>
            <a:ext cx="4806280" cy="38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800" dirty="0" smtClean="0">
                <a:latin typeface="Trebuchet MS" panose="020B0603020202020204"/>
                <a:cs typeface="Times New Roman" panose="02020603050405020304" pitchFamily="18" charset="0"/>
              </a:rPr>
              <a:t>Состав экспертной группы</a:t>
            </a:r>
            <a:endParaRPr lang="ru-RU" sz="1800" dirty="0"/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1268760"/>
            <a:ext cx="5616624" cy="5301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40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293688"/>
            <a:ext cx="1152525" cy="1182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4" name="Объект 4"/>
          <p:cNvSpPr txBox="1">
            <a:spLocks/>
          </p:cNvSpPr>
          <p:nvPr/>
        </p:nvSpPr>
        <p:spPr bwMode="auto">
          <a:xfrm>
            <a:off x="5003800" y="2492375"/>
            <a:ext cx="3752850" cy="361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sp>
        <p:nvSpPr>
          <p:cNvPr id="7" name="Объект 4"/>
          <p:cNvSpPr txBox="1">
            <a:spLocks/>
          </p:cNvSpPr>
          <p:nvPr/>
        </p:nvSpPr>
        <p:spPr bwMode="auto">
          <a:xfrm>
            <a:off x="1763688" y="735158"/>
            <a:ext cx="5472608" cy="1037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indent="44291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marL="0" indent="0" algn="ctr">
              <a:buNone/>
            </a:pP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Экспертиза  методических материалов по номинации «Методическая разработка программы учебной (производственной) практики»</a:t>
            </a: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286000" y="1659285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 algn="just">
              <a:spcAft>
                <a:spcPts val="0"/>
              </a:spcAft>
              <a:buSzPts val="1200"/>
              <a:buFont typeface="Symbol" panose="05050102010706020507" pitchFamily="18" charset="2"/>
              <a:buChar char=""/>
              <a:tabLst>
                <a:tab pos="630555" algn="l"/>
                <a:tab pos="5943600" algn="l"/>
              </a:tabLst>
            </a:pP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35113"/>
              </p:ext>
            </p:extLst>
          </p:nvPr>
        </p:nvGraphicFramePr>
        <p:xfrm>
          <a:off x="1475656" y="1918012"/>
          <a:ext cx="5856724" cy="4502079"/>
        </p:xfrm>
        <a:graphic>
          <a:graphicData uri="http://schemas.openxmlformats.org/drawingml/2006/table">
            <a:tbl>
              <a:tblPr firstRow="1" firstCol="1" bandRow="1"/>
              <a:tblGrid>
                <a:gridCol w="4814037">
                  <a:extLst>
                    <a:ext uri="{9D8B030D-6E8A-4147-A177-3AD203B41FA5}">
                      <a16:colId xmlns:a16="http://schemas.microsoft.com/office/drawing/2014/main" xmlns="" val="2253962971"/>
                    </a:ext>
                  </a:extLst>
                </a:gridCol>
                <a:gridCol w="1042687">
                  <a:extLst>
                    <a:ext uri="{9D8B030D-6E8A-4147-A177-3AD203B41FA5}">
                      <a16:colId xmlns:a16="http://schemas.microsoft.com/office/drawing/2014/main" xmlns="" val="1432022179"/>
                    </a:ext>
                  </a:extLst>
                </a:gridCol>
              </a:tblGrid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Основные критерии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Оценка в баллах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819130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разработки программы 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72024812"/>
                  </a:ext>
                </a:extLst>
              </a:tr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Оформление титульного листа программы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1169215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Структура паспорта программы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91973232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паспорта программы учебной  практики 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6641095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Цели и задачи программы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07749345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Результаты освоения  программы учебной практики 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18172392"/>
                  </a:ext>
                </a:extLst>
              </a:tr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Тематический план и содержание программы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6520464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Условия реализации программы учебной практики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513932453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Контроль и оценка результатов освоения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43027433"/>
                  </a:ext>
                </a:extLst>
              </a:tr>
              <a:tr h="3929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Дополнительные критерии: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738041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Актуальность приложений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89657578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Отсутствие ошибок в терминологии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59870061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Инновационная нацеленность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96117850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Самостоятельность и оригинальность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335456997"/>
                  </a:ext>
                </a:extLst>
              </a:tr>
              <a:tr h="1964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00139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509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3441</TotalTime>
  <Words>1219</Words>
  <Application>Microsoft Office PowerPoint</Application>
  <PresentationFormat>Экран (4:3)</PresentationFormat>
  <Paragraphs>305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Аспект</vt:lpstr>
      <vt:lpstr>Итоги проведения конкурса среди мастеров производственного обучения профессиональных образовательных организаций на лучшую разработку методического обеспечения процесса учебной и производственной практики в 2020 г.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Совещание диреторов 05.06.2019</dc:title>
  <dc:creator>Владимир Юрьевич Выборнов</dc:creator>
  <cp:lastModifiedBy>student</cp:lastModifiedBy>
  <cp:revision>272</cp:revision>
  <dcterms:created xsi:type="dcterms:W3CDTF">2016-09-21T15:15:09Z</dcterms:created>
  <dcterms:modified xsi:type="dcterms:W3CDTF">2020-06-04T06:31:17Z</dcterms:modified>
</cp:coreProperties>
</file>