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76" r:id="rId1"/>
  </p:sldMasterIdLst>
  <p:notesMasterIdLst>
    <p:notesMasterId r:id="rId22"/>
  </p:notesMasterIdLst>
  <p:handoutMasterIdLst>
    <p:handoutMasterId r:id="rId23"/>
  </p:handoutMasterIdLst>
  <p:sldIdLst>
    <p:sldId id="389" r:id="rId2"/>
    <p:sldId id="390" r:id="rId3"/>
    <p:sldId id="415" r:id="rId4"/>
    <p:sldId id="402" r:id="rId5"/>
    <p:sldId id="392" r:id="rId6"/>
    <p:sldId id="418" r:id="rId7"/>
    <p:sldId id="419" r:id="rId8"/>
    <p:sldId id="420" r:id="rId9"/>
    <p:sldId id="421" r:id="rId10"/>
    <p:sldId id="403" r:id="rId11"/>
    <p:sldId id="393" r:id="rId12"/>
    <p:sldId id="394" r:id="rId13"/>
    <p:sldId id="395" r:id="rId14"/>
    <p:sldId id="422" r:id="rId15"/>
    <p:sldId id="424" r:id="rId16"/>
    <p:sldId id="425" r:id="rId17"/>
    <p:sldId id="426" r:id="rId18"/>
    <p:sldId id="412" r:id="rId19"/>
    <p:sldId id="396" r:id="rId20"/>
    <p:sldId id="367" r:id="rId21"/>
  </p:sldIdLst>
  <p:sldSz cx="9906000" cy="6858000" type="A4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808FC"/>
    <a:srgbClr val="0000AC"/>
    <a:srgbClr val="1C1C1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933" autoAdjust="0"/>
    <p:restoredTop sz="81729" autoAdjust="0"/>
  </p:normalViewPr>
  <p:slideViewPr>
    <p:cSldViewPr>
      <p:cViewPr varScale="1">
        <p:scale>
          <a:sx n="74" d="100"/>
          <a:sy n="74" d="100"/>
        </p:scale>
        <p:origin x="-798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dirty="0" smtClean="0"/>
              <a:t>Развитие движения </a:t>
            </a:r>
            <a:r>
              <a:rPr lang="en-US" sz="1600" dirty="0" err="1" smtClean="0"/>
              <a:t>WorldSkills</a:t>
            </a:r>
            <a:endParaRPr lang="ru-RU" sz="1600" dirty="0" smtClean="0"/>
          </a:p>
          <a:p>
            <a:pPr>
              <a:defRPr sz="1600"/>
            </a:pPr>
            <a:r>
              <a:rPr lang="ru-RU" sz="1600" dirty="0" smtClean="0"/>
              <a:t>в ПОО ЯО</a:t>
            </a:r>
            <a:endParaRPr lang="ru-RU" sz="1600" dirty="0"/>
          </a:p>
        </c:rich>
      </c:tx>
      <c:layout>
        <c:manualLayout>
          <c:xMode val="edge"/>
          <c:yMode val="edge"/>
          <c:x val="0.28292648500736911"/>
          <c:y val="0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3.3512708290628114E-2"/>
                  <c:y val="-5.0021377446530034E-2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ru-RU" sz="1100" dirty="0" smtClean="0"/>
                      <a:t>Выросло кол-во компетенций</a:t>
                    </a:r>
                  </a:p>
                  <a:p>
                    <a:pPr>
                      <a:defRPr sz="1100"/>
                    </a:pPr>
                    <a:r>
                      <a:rPr lang="en-US" sz="1100" dirty="0" smtClean="0"/>
                      <a:t>25</a:t>
                    </a:r>
                    <a:r>
                      <a:rPr lang="ru-RU" sz="1100" dirty="0" smtClean="0"/>
                      <a:t> %</a:t>
                    </a:r>
                    <a:endParaRPr lang="en-US" sz="1100" dirty="0"/>
                  </a:p>
                </c:rich>
              </c:tx>
              <c:spPr>
                <a:ln w="57150"/>
              </c:spPr>
              <c:dLblPos val="bestFit"/>
              <c:showVal val="1"/>
            </c:dLbl>
            <c:dLbl>
              <c:idx val="1"/>
              <c:layout>
                <c:manualLayout>
                  <c:x val="0.14340514264313747"/>
                  <c:y val="-3.1522228259156404E-2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ru-RU" sz="1100" dirty="0" smtClean="0"/>
                      <a:t>Выросло число участников чемпионата</a:t>
                    </a:r>
                  </a:p>
                  <a:p>
                    <a:pPr>
                      <a:defRPr sz="1100"/>
                    </a:pPr>
                    <a:r>
                      <a:rPr lang="en-US" sz="1100" dirty="0" smtClean="0"/>
                      <a:t>40</a:t>
                    </a:r>
                    <a:r>
                      <a:rPr lang="ru-RU" sz="1100" dirty="0" smtClean="0"/>
                      <a:t> %</a:t>
                    </a:r>
                    <a:endParaRPr lang="en-US" sz="1100" dirty="0"/>
                  </a:p>
                </c:rich>
              </c:tx>
              <c:spPr/>
              <c:dLblPos val="bestFit"/>
              <c:showVal val="1"/>
            </c:dLbl>
            <c:dLbl>
              <c:idx val="2"/>
              <c:layout>
                <c:manualLayout>
                  <c:x val="0"/>
                  <c:y val="-0.1765244782512759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ru-RU" sz="1100" dirty="0" smtClean="0"/>
                      <a:t>Выросло число победителей и призеров чемпионатов</a:t>
                    </a:r>
                  </a:p>
                  <a:p>
                    <a:pPr>
                      <a:defRPr sz="1100"/>
                    </a:pPr>
                    <a:r>
                      <a:rPr lang="en-US" sz="1100" dirty="0" smtClean="0"/>
                      <a:t>32</a:t>
                    </a:r>
                    <a:r>
                      <a:rPr lang="ru-RU" sz="1100" dirty="0" smtClean="0"/>
                      <a:t> %</a:t>
                    </a:r>
                    <a:endParaRPr lang="en-US" sz="1100" dirty="0"/>
                  </a:p>
                </c:rich>
              </c:tx>
              <c:spPr/>
              <c:dLblPos val="bestFit"/>
              <c:showVal val="1"/>
            </c:dLbl>
            <c:dLbl>
              <c:idx val="3"/>
              <c:layout>
                <c:manualLayout>
                  <c:x val="-6.2989032964591407E-2"/>
                  <c:y val="-1.6541244094320035E-2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ru-RU" sz="1100" dirty="0" smtClean="0"/>
                      <a:t>Изменений не произошло</a:t>
                    </a:r>
                  </a:p>
                  <a:p>
                    <a:pPr>
                      <a:defRPr sz="1100"/>
                    </a:pPr>
                    <a:r>
                      <a:rPr lang="en-US" sz="1100" dirty="0" smtClean="0"/>
                      <a:t>3</a:t>
                    </a:r>
                    <a:r>
                      <a:rPr lang="ru-RU" sz="1100" dirty="0" smtClean="0"/>
                      <a:t> %</a:t>
                    </a:r>
                    <a:endParaRPr lang="en-US" sz="1100" dirty="0"/>
                  </a:p>
                </c:rich>
              </c:tx>
              <c:spPr/>
              <c:dLblPos val="bestFit"/>
              <c:showVal val="1"/>
            </c:dLbl>
            <c:dLblPos val="out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40</c:v>
                </c:pt>
                <c:pt idx="2">
                  <c:v>32</c:v>
                </c:pt>
                <c:pt idx="3">
                  <c:v>3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22B55D-55E1-4E47-9630-FB71AD33EFB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57D9EE-F06D-4B88-93EE-4317BB676375}">
      <dgm:prSet phldrT="[Текст]" custT="1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ru-RU" alt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большинстве  ПОО  сформировалась система участия в чемпионатах </a:t>
          </a:r>
          <a:r>
            <a:rPr lang="en-US" alt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WSR</a:t>
          </a:r>
          <a:endParaRPr lang="ru-RU" sz="2000" dirty="0">
            <a:solidFill>
              <a:schemeClr val="tx1"/>
            </a:solidFill>
          </a:endParaRPr>
        </a:p>
      </dgm:t>
    </dgm:pt>
    <dgm:pt modelId="{A27B11A4-278B-4F0F-BDA3-F48427D9C655}" type="parTrans" cxnId="{41388625-F7DC-4DB3-AB02-2C8EF2E9E738}">
      <dgm:prSet/>
      <dgm:spPr/>
      <dgm:t>
        <a:bodyPr/>
        <a:lstStyle/>
        <a:p>
          <a:endParaRPr lang="ru-RU"/>
        </a:p>
      </dgm:t>
    </dgm:pt>
    <dgm:pt modelId="{67904478-4C3E-46B2-8873-F7472CE1DADB}" type="sibTrans" cxnId="{41388625-F7DC-4DB3-AB02-2C8EF2E9E738}">
      <dgm:prSet/>
      <dgm:spPr/>
      <dgm:t>
        <a:bodyPr/>
        <a:lstStyle/>
        <a:p>
          <a:endParaRPr lang="ru-RU"/>
        </a:p>
      </dgm:t>
    </dgm:pt>
    <dgm:pt modelId="{26288E1A-3A2A-4F80-A65C-98F7B0865600}">
      <dgm:prSet phldrT="[Текст]" custT="1"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ru-RU" alt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Возникла система отбора студентов для участия в чемпионатах </a:t>
          </a:r>
          <a:r>
            <a:rPr lang="en-US" alt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WSR</a:t>
          </a:r>
          <a:endParaRPr lang="ru-RU" sz="2000" dirty="0">
            <a:solidFill>
              <a:schemeClr val="tx1"/>
            </a:solidFill>
          </a:endParaRPr>
        </a:p>
      </dgm:t>
    </dgm:pt>
    <dgm:pt modelId="{B897D2B0-3C7F-4FD5-9386-CC668CD47AAA}" type="parTrans" cxnId="{CE33F610-F264-4133-9327-85B2895CAB54}">
      <dgm:prSet/>
      <dgm:spPr/>
      <dgm:t>
        <a:bodyPr/>
        <a:lstStyle/>
        <a:p>
          <a:endParaRPr lang="ru-RU"/>
        </a:p>
      </dgm:t>
    </dgm:pt>
    <dgm:pt modelId="{A1C39ED9-3885-4D72-8BA3-E39CCC5F4C24}" type="sibTrans" cxnId="{CE33F610-F264-4133-9327-85B2895CAB54}">
      <dgm:prSet/>
      <dgm:spPr/>
      <dgm:t>
        <a:bodyPr/>
        <a:lstStyle/>
        <a:p>
          <a:endParaRPr lang="ru-RU"/>
        </a:p>
      </dgm:t>
    </dgm:pt>
    <dgm:pt modelId="{D4A06E8B-5798-439D-8A48-1DEAC3900288}">
      <dgm:prSet phldrT="[Текст]" custT="1"/>
      <dgm:spPr>
        <a:gradFill flip="none" rotWithShape="0">
          <a:gsLst>
            <a:gs pos="0">
              <a:srgbClr val="0808FC">
                <a:tint val="66000"/>
                <a:satMod val="160000"/>
              </a:srgbClr>
            </a:gs>
            <a:gs pos="50000">
              <a:srgbClr val="0808FC">
                <a:tint val="44500"/>
                <a:satMod val="160000"/>
              </a:srgbClr>
            </a:gs>
            <a:gs pos="100000">
              <a:srgbClr val="0808FC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ru-RU" alt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Формируется система мотивации к участию в чемпионатах </a:t>
          </a:r>
          <a:r>
            <a:rPr lang="en-US" alt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WSR</a:t>
          </a:r>
          <a:endParaRPr lang="ru-RU" sz="2000" dirty="0">
            <a:solidFill>
              <a:schemeClr val="tx1"/>
            </a:solidFill>
          </a:endParaRPr>
        </a:p>
      </dgm:t>
    </dgm:pt>
    <dgm:pt modelId="{5E916307-495D-4DD9-9C01-59694E7653B1}" type="parTrans" cxnId="{62B0021B-5C1F-424A-A3D2-855CFB944F6D}">
      <dgm:prSet/>
      <dgm:spPr/>
      <dgm:t>
        <a:bodyPr/>
        <a:lstStyle/>
        <a:p>
          <a:endParaRPr lang="ru-RU"/>
        </a:p>
      </dgm:t>
    </dgm:pt>
    <dgm:pt modelId="{9C87B606-A599-48DB-9979-3197967B91D0}" type="sibTrans" cxnId="{62B0021B-5C1F-424A-A3D2-855CFB944F6D}">
      <dgm:prSet/>
      <dgm:spPr/>
      <dgm:t>
        <a:bodyPr/>
        <a:lstStyle/>
        <a:p>
          <a:endParaRPr lang="ru-RU"/>
        </a:p>
      </dgm:t>
    </dgm:pt>
    <dgm:pt modelId="{536B8DD7-31A3-4FD9-AF73-71C321988DD7}">
      <dgm:prSet phldrT="[Текст]" custT="1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ru-RU" alt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ПОО осуществляется процесс сопряжения образовательных программ с требованиями </a:t>
          </a:r>
          <a:r>
            <a:rPr lang="en-US" alt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WS</a:t>
          </a:r>
          <a:endParaRPr lang="ru-RU" sz="2000" dirty="0">
            <a:solidFill>
              <a:schemeClr val="tx1"/>
            </a:solidFill>
          </a:endParaRPr>
        </a:p>
      </dgm:t>
    </dgm:pt>
    <dgm:pt modelId="{042C4AA8-7F9E-4714-8455-9867632AF577}" type="parTrans" cxnId="{02470CAF-0935-4964-B4AA-12DB0CBBC6B7}">
      <dgm:prSet/>
      <dgm:spPr/>
      <dgm:t>
        <a:bodyPr/>
        <a:lstStyle/>
        <a:p>
          <a:endParaRPr lang="ru-RU"/>
        </a:p>
      </dgm:t>
    </dgm:pt>
    <dgm:pt modelId="{60347643-14C1-460C-BD96-78DC86F2D4E2}" type="sibTrans" cxnId="{02470CAF-0935-4964-B4AA-12DB0CBBC6B7}">
      <dgm:prSet/>
      <dgm:spPr/>
      <dgm:t>
        <a:bodyPr/>
        <a:lstStyle/>
        <a:p>
          <a:endParaRPr lang="ru-RU"/>
        </a:p>
      </dgm:t>
    </dgm:pt>
    <dgm:pt modelId="{7829AFBB-CF86-4563-A6C2-96CC5AFA0E33}" type="pres">
      <dgm:prSet presAssocID="{9D22B55D-55E1-4E47-9630-FB71AD33EF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E59996-5B20-4BCB-A22C-4153B73E7D02}" type="pres">
      <dgm:prSet presAssocID="{9D22B55D-55E1-4E47-9630-FB71AD33EFB6}" presName="cycle" presStyleCnt="0"/>
      <dgm:spPr/>
    </dgm:pt>
    <dgm:pt modelId="{0307DEEB-00B1-4AA1-8214-9045CD8C3724}" type="pres">
      <dgm:prSet presAssocID="{4257D9EE-F06D-4B88-93EE-4317BB676375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62B2B-3BA4-429C-A0AD-778982357732}" type="pres">
      <dgm:prSet presAssocID="{67904478-4C3E-46B2-8873-F7472CE1DADB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BEA919F5-6605-4D98-91C0-C0235C3F79FD}" type="pres">
      <dgm:prSet presAssocID="{26288E1A-3A2A-4F80-A65C-98F7B0865600}" presName="nodeFollowingNodes" presStyleLbl="node1" presStyleIdx="1" presStyleCnt="4" custRadScaleRad="178573" custRadScaleInc="-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C025F5-402A-4A8F-A827-8535ADDF7099}" type="pres">
      <dgm:prSet presAssocID="{D4A06E8B-5798-439D-8A48-1DEAC3900288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AD90A-0F00-4653-9086-A52E87026256}" type="pres">
      <dgm:prSet presAssocID="{536B8DD7-31A3-4FD9-AF73-71C321988DD7}" presName="nodeFollowingNodes" presStyleLbl="node1" presStyleIdx="3" presStyleCnt="4" custScaleX="120196" custRadScaleRad="173676" custRadScaleInc="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388625-F7DC-4DB3-AB02-2C8EF2E9E738}" srcId="{9D22B55D-55E1-4E47-9630-FB71AD33EFB6}" destId="{4257D9EE-F06D-4B88-93EE-4317BB676375}" srcOrd="0" destOrd="0" parTransId="{A27B11A4-278B-4F0F-BDA3-F48427D9C655}" sibTransId="{67904478-4C3E-46B2-8873-F7472CE1DADB}"/>
    <dgm:cxn modelId="{02470CAF-0935-4964-B4AA-12DB0CBBC6B7}" srcId="{9D22B55D-55E1-4E47-9630-FB71AD33EFB6}" destId="{536B8DD7-31A3-4FD9-AF73-71C321988DD7}" srcOrd="3" destOrd="0" parTransId="{042C4AA8-7F9E-4714-8455-9867632AF577}" sibTransId="{60347643-14C1-460C-BD96-78DC86F2D4E2}"/>
    <dgm:cxn modelId="{62B0021B-5C1F-424A-A3D2-855CFB944F6D}" srcId="{9D22B55D-55E1-4E47-9630-FB71AD33EFB6}" destId="{D4A06E8B-5798-439D-8A48-1DEAC3900288}" srcOrd="2" destOrd="0" parTransId="{5E916307-495D-4DD9-9C01-59694E7653B1}" sibTransId="{9C87B606-A599-48DB-9979-3197967B91D0}"/>
    <dgm:cxn modelId="{148DACC0-4ADA-447A-9415-5C85D93E73EE}" type="presOf" srcId="{D4A06E8B-5798-439D-8A48-1DEAC3900288}" destId="{A6C025F5-402A-4A8F-A827-8535ADDF7099}" srcOrd="0" destOrd="0" presId="urn:microsoft.com/office/officeart/2005/8/layout/cycle3"/>
    <dgm:cxn modelId="{97B6406C-8D8D-49C1-9DDF-B0EF6AFA3DF4}" type="presOf" srcId="{26288E1A-3A2A-4F80-A65C-98F7B0865600}" destId="{BEA919F5-6605-4D98-91C0-C0235C3F79FD}" srcOrd="0" destOrd="0" presId="urn:microsoft.com/office/officeart/2005/8/layout/cycle3"/>
    <dgm:cxn modelId="{A8CC7282-B63F-4701-9652-4160C7A23F01}" type="presOf" srcId="{536B8DD7-31A3-4FD9-AF73-71C321988DD7}" destId="{760AD90A-0F00-4653-9086-A52E87026256}" srcOrd="0" destOrd="0" presId="urn:microsoft.com/office/officeart/2005/8/layout/cycle3"/>
    <dgm:cxn modelId="{CE33F610-F264-4133-9327-85B2895CAB54}" srcId="{9D22B55D-55E1-4E47-9630-FB71AD33EFB6}" destId="{26288E1A-3A2A-4F80-A65C-98F7B0865600}" srcOrd="1" destOrd="0" parTransId="{B897D2B0-3C7F-4FD5-9386-CC668CD47AAA}" sibTransId="{A1C39ED9-3885-4D72-8BA3-E39CCC5F4C24}"/>
    <dgm:cxn modelId="{BB409260-D563-4A0C-BE30-98A6532D4350}" type="presOf" srcId="{67904478-4C3E-46B2-8873-F7472CE1DADB}" destId="{2D362B2B-3BA4-429C-A0AD-778982357732}" srcOrd="0" destOrd="0" presId="urn:microsoft.com/office/officeart/2005/8/layout/cycle3"/>
    <dgm:cxn modelId="{5D792C0C-B29E-4F2E-AAB4-828AC31C8ABB}" type="presOf" srcId="{4257D9EE-F06D-4B88-93EE-4317BB676375}" destId="{0307DEEB-00B1-4AA1-8214-9045CD8C3724}" srcOrd="0" destOrd="0" presId="urn:microsoft.com/office/officeart/2005/8/layout/cycle3"/>
    <dgm:cxn modelId="{2EDE2BD9-10D7-482E-9261-928C9213F120}" type="presOf" srcId="{9D22B55D-55E1-4E47-9630-FB71AD33EFB6}" destId="{7829AFBB-CF86-4563-A6C2-96CC5AFA0E33}" srcOrd="0" destOrd="0" presId="urn:microsoft.com/office/officeart/2005/8/layout/cycle3"/>
    <dgm:cxn modelId="{6B325FA6-FAE5-4898-8E1E-B2FBD1E1111C}" type="presParOf" srcId="{7829AFBB-CF86-4563-A6C2-96CC5AFA0E33}" destId="{52E59996-5B20-4BCB-A22C-4153B73E7D02}" srcOrd="0" destOrd="0" presId="urn:microsoft.com/office/officeart/2005/8/layout/cycle3"/>
    <dgm:cxn modelId="{616A8C46-6834-45B8-955A-55A10A82A049}" type="presParOf" srcId="{52E59996-5B20-4BCB-A22C-4153B73E7D02}" destId="{0307DEEB-00B1-4AA1-8214-9045CD8C3724}" srcOrd="0" destOrd="0" presId="urn:microsoft.com/office/officeart/2005/8/layout/cycle3"/>
    <dgm:cxn modelId="{91254EA5-AE26-47BD-A6EA-DAFDB6320A9B}" type="presParOf" srcId="{52E59996-5B20-4BCB-A22C-4153B73E7D02}" destId="{2D362B2B-3BA4-429C-A0AD-778982357732}" srcOrd="1" destOrd="0" presId="urn:microsoft.com/office/officeart/2005/8/layout/cycle3"/>
    <dgm:cxn modelId="{F9AA807D-F101-40D1-9226-B8694B38A3D8}" type="presParOf" srcId="{52E59996-5B20-4BCB-A22C-4153B73E7D02}" destId="{BEA919F5-6605-4D98-91C0-C0235C3F79FD}" srcOrd="2" destOrd="0" presId="urn:microsoft.com/office/officeart/2005/8/layout/cycle3"/>
    <dgm:cxn modelId="{277B9CC5-FE6D-4201-A492-A0E7669133E6}" type="presParOf" srcId="{52E59996-5B20-4BCB-A22C-4153B73E7D02}" destId="{A6C025F5-402A-4A8F-A827-8535ADDF7099}" srcOrd="3" destOrd="0" presId="urn:microsoft.com/office/officeart/2005/8/layout/cycle3"/>
    <dgm:cxn modelId="{7072DBBD-0AA4-4FB6-B08B-E6B0ADE5FA08}" type="presParOf" srcId="{52E59996-5B20-4BCB-A22C-4153B73E7D02}" destId="{760AD90A-0F00-4653-9086-A52E87026256}" srcOrd="4" destOrd="0" presId="urn:microsoft.com/office/officeart/2005/8/layout/cycle3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74E3FF-1370-4B97-9D6E-53B80B24A12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B3D375-8170-448B-A416-D31D6FFF495B}">
      <dgm:prSet phldrT="[Текст]" custT="1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Мнение респондентов</a:t>
          </a:r>
          <a:endParaRPr lang="ru-RU" sz="2000" b="1" dirty="0">
            <a:solidFill>
              <a:schemeClr val="tx1"/>
            </a:solidFill>
          </a:endParaRPr>
        </a:p>
      </dgm:t>
    </dgm:pt>
    <dgm:pt modelId="{FD1EF9F7-FBE6-4DF3-983B-37661C33920A}" type="parTrans" cxnId="{170EB561-DF90-46CF-B421-76081253B6D0}">
      <dgm:prSet/>
      <dgm:spPr/>
      <dgm:t>
        <a:bodyPr/>
        <a:lstStyle/>
        <a:p>
          <a:endParaRPr lang="ru-RU"/>
        </a:p>
      </dgm:t>
    </dgm:pt>
    <dgm:pt modelId="{162F3020-EB4E-4EB2-89AE-7D788F0EB9DA}" type="sibTrans" cxnId="{170EB561-DF90-46CF-B421-76081253B6D0}">
      <dgm:prSet/>
      <dgm:spPr/>
      <dgm:t>
        <a:bodyPr/>
        <a:lstStyle/>
        <a:p>
          <a:endParaRPr lang="ru-RU"/>
        </a:p>
      </dgm:t>
    </dgm:pt>
    <dgm:pt modelId="{D9251037-ED39-4CFA-8502-9B5111F8B4F9}">
      <dgm:prSet phldrT="[Текст]" custT="1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ru-RU" alt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Главным фактором подготовки участника чемпионата является  способность педагога замотивировать студента</a:t>
          </a:r>
          <a:endParaRPr lang="ru-RU" sz="2000" dirty="0">
            <a:solidFill>
              <a:schemeClr val="tx1"/>
            </a:solidFill>
          </a:endParaRPr>
        </a:p>
      </dgm:t>
    </dgm:pt>
    <dgm:pt modelId="{D924FE7B-31CD-4AB0-A3A3-02DD8464868C}" type="parTrans" cxnId="{BBD540A2-D185-45C1-A35A-CD0B71032BEC}">
      <dgm:prSet/>
      <dgm:spPr/>
      <dgm:t>
        <a:bodyPr/>
        <a:lstStyle/>
        <a:p>
          <a:endParaRPr lang="ru-RU"/>
        </a:p>
      </dgm:t>
    </dgm:pt>
    <dgm:pt modelId="{6686B3EA-CDC3-40BA-81F3-7BDEA3BB0328}" type="sibTrans" cxnId="{BBD540A2-D185-45C1-A35A-CD0B71032BEC}">
      <dgm:prSet/>
      <dgm:spPr>
        <a:noFill/>
      </dgm:spPr>
      <dgm:t>
        <a:bodyPr/>
        <a:lstStyle/>
        <a:p>
          <a:endParaRPr lang="ru-RU"/>
        </a:p>
      </dgm:t>
    </dgm:pt>
    <dgm:pt modelId="{EE1E54D0-872C-4A29-892E-C4075D31D2B1}">
      <dgm:prSet phldrT="[Текст]" custT="1"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ru-RU" alt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Значительная доля социальных партнёров не заинтересованы в движении </a:t>
          </a:r>
          <a:r>
            <a:rPr lang="en-US" altLang="ru-RU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WorldSkills</a:t>
          </a:r>
          <a:endParaRPr lang="ru-RU" sz="2000" dirty="0">
            <a:solidFill>
              <a:schemeClr val="tx1"/>
            </a:solidFill>
          </a:endParaRPr>
        </a:p>
      </dgm:t>
    </dgm:pt>
    <dgm:pt modelId="{5FF98004-BF66-4A80-9475-5A6E8383D29B}" type="parTrans" cxnId="{DBC50BA6-5774-4312-BA4B-2AC79750ED8C}">
      <dgm:prSet/>
      <dgm:spPr/>
      <dgm:t>
        <a:bodyPr/>
        <a:lstStyle/>
        <a:p>
          <a:endParaRPr lang="ru-RU"/>
        </a:p>
      </dgm:t>
    </dgm:pt>
    <dgm:pt modelId="{762C7A4A-9546-49CF-B234-E3147D4ABFF1}" type="sibTrans" cxnId="{DBC50BA6-5774-4312-BA4B-2AC79750ED8C}">
      <dgm:prSet/>
      <dgm:spPr>
        <a:noFill/>
      </dgm:spPr>
      <dgm:t>
        <a:bodyPr/>
        <a:lstStyle/>
        <a:p>
          <a:endParaRPr lang="ru-RU"/>
        </a:p>
      </dgm:t>
    </dgm:pt>
    <dgm:pt modelId="{702DA6BF-D969-4B48-AF72-1652A6258112}">
      <dgm:prSet phldrT="[Текст]" custT="1"/>
      <dgm:spPr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ru-RU" alt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Психологическая подготовка участника -  главный фактор для достижения победы в чемпионате</a:t>
          </a:r>
          <a:endParaRPr lang="ru-RU" sz="2000" dirty="0">
            <a:solidFill>
              <a:schemeClr val="tx1"/>
            </a:solidFill>
          </a:endParaRPr>
        </a:p>
      </dgm:t>
    </dgm:pt>
    <dgm:pt modelId="{50381E12-2BB0-455B-9989-7548D4A668A6}" type="parTrans" cxnId="{5E8A5A28-18E8-4EEB-B63E-5879E6AFCE85}">
      <dgm:prSet/>
      <dgm:spPr/>
      <dgm:t>
        <a:bodyPr/>
        <a:lstStyle/>
        <a:p>
          <a:endParaRPr lang="ru-RU"/>
        </a:p>
      </dgm:t>
    </dgm:pt>
    <dgm:pt modelId="{905ED7C8-00CC-4B74-B553-892C51412C62}" type="sibTrans" cxnId="{5E8A5A28-18E8-4EEB-B63E-5879E6AFCE85}">
      <dgm:prSet/>
      <dgm:spPr>
        <a:noFill/>
      </dgm:spPr>
      <dgm:t>
        <a:bodyPr/>
        <a:lstStyle/>
        <a:p>
          <a:endParaRPr lang="ru-RU"/>
        </a:p>
      </dgm:t>
    </dgm:pt>
    <dgm:pt modelId="{267849CF-05BB-496E-8546-8660751C068F}" type="pres">
      <dgm:prSet presAssocID="{C174E3FF-1370-4B97-9D6E-53B80B24A12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72A536-37A5-4BD4-84BE-64B7057D203D}" type="pres">
      <dgm:prSet presAssocID="{47B3D375-8170-448B-A416-D31D6FFF495B}" presName="centerShape" presStyleLbl="node0" presStyleIdx="0" presStyleCnt="1" custScaleX="144847" custScaleY="132096" custLinFactNeighborX="843" custLinFactNeighborY="10637"/>
      <dgm:spPr/>
      <dgm:t>
        <a:bodyPr/>
        <a:lstStyle/>
        <a:p>
          <a:endParaRPr lang="ru-RU"/>
        </a:p>
      </dgm:t>
    </dgm:pt>
    <dgm:pt modelId="{DF44670F-C33A-432F-A95A-55919DCFE7C0}" type="pres">
      <dgm:prSet presAssocID="{D9251037-ED39-4CFA-8502-9B5111F8B4F9}" presName="node" presStyleLbl="node1" presStyleIdx="0" presStyleCnt="3" custScaleX="346200" custScaleY="139205" custRadScaleRad="82291" custRadScaleInc="3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FACAB0-FCD5-4C79-8327-C8FE687E5420}" type="pres">
      <dgm:prSet presAssocID="{D9251037-ED39-4CFA-8502-9B5111F8B4F9}" presName="dummy" presStyleCnt="0"/>
      <dgm:spPr/>
    </dgm:pt>
    <dgm:pt modelId="{3B09DC41-5B33-4301-BF95-23BB1626D6D4}" type="pres">
      <dgm:prSet presAssocID="{6686B3EA-CDC3-40BA-81F3-7BDEA3BB0328}" presName="sibTrans" presStyleLbl="sibTrans2D1" presStyleIdx="0" presStyleCnt="3" custScaleX="46774" custScaleY="62832"/>
      <dgm:spPr/>
      <dgm:t>
        <a:bodyPr/>
        <a:lstStyle/>
        <a:p>
          <a:endParaRPr lang="ru-RU"/>
        </a:p>
      </dgm:t>
    </dgm:pt>
    <dgm:pt modelId="{D2092CE0-4349-4C5B-8C6F-72E0E8C15166}" type="pres">
      <dgm:prSet presAssocID="{EE1E54D0-872C-4A29-892E-C4075D31D2B1}" presName="node" presStyleLbl="node1" presStyleIdx="1" presStyleCnt="3" custScaleX="301633" custScaleY="144343" custRadScaleRad="162733" custRadScaleInc="-66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F8326-2220-4E2E-9D0A-15800D0D9F79}" type="pres">
      <dgm:prSet presAssocID="{EE1E54D0-872C-4A29-892E-C4075D31D2B1}" presName="dummy" presStyleCnt="0"/>
      <dgm:spPr/>
    </dgm:pt>
    <dgm:pt modelId="{48410AD5-5614-42BA-B241-5945323BCA01}" type="pres">
      <dgm:prSet presAssocID="{762C7A4A-9546-49CF-B234-E3147D4ABFF1}" presName="sibTrans" presStyleLbl="sibTrans2D1" presStyleIdx="1" presStyleCnt="3" custScaleX="37727" custScaleY="54983"/>
      <dgm:spPr/>
      <dgm:t>
        <a:bodyPr/>
        <a:lstStyle/>
        <a:p>
          <a:endParaRPr lang="ru-RU"/>
        </a:p>
      </dgm:t>
    </dgm:pt>
    <dgm:pt modelId="{82EE6DCB-71B4-4CB5-8D96-73DF9D9E62BD}" type="pres">
      <dgm:prSet presAssocID="{702DA6BF-D969-4B48-AF72-1652A6258112}" presName="node" presStyleLbl="node1" presStyleIdx="2" presStyleCnt="3" custScaleX="314406" custScaleY="141931" custRadScaleRad="188130" custRadScaleInc="68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87529-5453-4A08-ABED-24E5CD8B357F}" type="pres">
      <dgm:prSet presAssocID="{702DA6BF-D969-4B48-AF72-1652A6258112}" presName="dummy" presStyleCnt="0"/>
      <dgm:spPr/>
    </dgm:pt>
    <dgm:pt modelId="{7BC2B170-89A4-46C3-8358-B98832CACCEE}" type="pres">
      <dgm:prSet presAssocID="{905ED7C8-00CC-4B74-B553-892C51412C62}" presName="sibTrans" presStyleLbl="sibTrans2D1" presStyleIdx="2" presStyleCnt="3" custScaleX="48334" custScaleY="57931" custLinFactNeighborX="1566" custLinFactNeighborY="-1023"/>
      <dgm:spPr/>
      <dgm:t>
        <a:bodyPr/>
        <a:lstStyle/>
        <a:p>
          <a:endParaRPr lang="ru-RU"/>
        </a:p>
      </dgm:t>
    </dgm:pt>
  </dgm:ptLst>
  <dgm:cxnLst>
    <dgm:cxn modelId="{260E171A-FDFC-4231-92D5-4CD9D7C1398C}" type="presOf" srcId="{6686B3EA-CDC3-40BA-81F3-7BDEA3BB0328}" destId="{3B09DC41-5B33-4301-BF95-23BB1626D6D4}" srcOrd="0" destOrd="0" presId="urn:microsoft.com/office/officeart/2005/8/layout/radial6"/>
    <dgm:cxn modelId="{E50CF7AC-91A4-4E7A-BFC7-BBEC6583DE99}" type="presOf" srcId="{EE1E54D0-872C-4A29-892E-C4075D31D2B1}" destId="{D2092CE0-4349-4C5B-8C6F-72E0E8C15166}" srcOrd="0" destOrd="0" presId="urn:microsoft.com/office/officeart/2005/8/layout/radial6"/>
    <dgm:cxn modelId="{5AE1F2CF-16C5-48E7-AB98-082FC22CC822}" type="presOf" srcId="{C174E3FF-1370-4B97-9D6E-53B80B24A127}" destId="{267849CF-05BB-496E-8546-8660751C068F}" srcOrd="0" destOrd="0" presId="urn:microsoft.com/office/officeart/2005/8/layout/radial6"/>
    <dgm:cxn modelId="{BBD540A2-D185-45C1-A35A-CD0B71032BEC}" srcId="{47B3D375-8170-448B-A416-D31D6FFF495B}" destId="{D9251037-ED39-4CFA-8502-9B5111F8B4F9}" srcOrd="0" destOrd="0" parTransId="{D924FE7B-31CD-4AB0-A3A3-02DD8464868C}" sibTransId="{6686B3EA-CDC3-40BA-81F3-7BDEA3BB0328}"/>
    <dgm:cxn modelId="{170EB561-DF90-46CF-B421-76081253B6D0}" srcId="{C174E3FF-1370-4B97-9D6E-53B80B24A127}" destId="{47B3D375-8170-448B-A416-D31D6FFF495B}" srcOrd="0" destOrd="0" parTransId="{FD1EF9F7-FBE6-4DF3-983B-37661C33920A}" sibTransId="{162F3020-EB4E-4EB2-89AE-7D788F0EB9DA}"/>
    <dgm:cxn modelId="{1A9E2DBB-B046-4B13-B6A4-CA32E4D11715}" type="presOf" srcId="{762C7A4A-9546-49CF-B234-E3147D4ABFF1}" destId="{48410AD5-5614-42BA-B241-5945323BCA01}" srcOrd="0" destOrd="0" presId="urn:microsoft.com/office/officeart/2005/8/layout/radial6"/>
    <dgm:cxn modelId="{E80A551C-5B18-4E48-8B5D-75621AE3C653}" type="presOf" srcId="{905ED7C8-00CC-4B74-B553-892C51412C62}" destId="{7BC2B170-89A4-46C3-8358-B98832CACCEE}" srcOrd="0" destOrd="0" presId="urn:microsoft.com/office/officeart/2005/8/layout/radial6"/>
    <dgm:cxn modelId="{60BD6DE1-D325-4216-96E6-E379312DDE46}" type="presOf" srcId="{D9251037-ED39-4CFA-8502-9B5111F8B4F9}" destId="{DF44670F-C33A-432F-A95A-55919DCFE7C0}" srcOrd="0" destOrd="0" presId="urn:microsoft.com/office/officeart/2005/8/layout/radial6"/>
    <dgm:cxn modelId="{E3A1F4DA-D8A1-4F43-A129-DB5BAC80A308}" type="presOf" srcId="{702DA6BF-D969-4B48-AF72-1652A6258112}" destId="{82EE6DCB-71B4-4CB5-8D96-73DF9D9E62BD}" srcOrd="0" destOrd="0" presId="urn:microsoft.com/office/officeart/2005/8/layout/radial6"/>
    <dgm:cxn modelId="{5E8A5A28-18E8-4EEB-B63E-5879E6AFCE85}" srcId="{47B3D375-8170-448B-A416-D31D6FFF495B}" destId="{702DA6BF-D969-4B48-AF72-1652A6258112}" srcOrd="2" destOrd="0" parTransId="{50381E12-2BB0-455B-9989-7548D4A668A6}" sibTransId="{905ED7C8-00CC-4B74-B553-892C51412C62}"/>
    <dgm:cxn modelId="{B932AEEF-2D58-4D52-A7A0-E0ADE3FFD9D5}" type="presOf" srcId="{47B3D375-8170-448B-A416-D31D6FFF495B}" destId="{4D72A536-37A5-4BD4-84BE-64B7057D203D}" srcOrd="0" destOrd="0" presId="urn:microsoft.com/office/officeart/2005/8/layout/radial6"/>
    <dgm:cxn modelId="{DBC50BA6-5774-4312-BA4B-2AC79750ED8C}" srcId="{47B3D375-8170-448B-A416-D31D6FFF495B}" destId="{EE1E54D0-872C-4A29-892E-C4075D31D2B1}" srcOrd="1" destOrd="0" parTransId="{5FF98004-BF66-4A80-9475-5A6E8383D29B}" sibTransId="{762C7A4A-9546-49CF-B234-E3147D4ABFF1}"/>
    <dgm:cxn modelId="{3A5043A2-7D1E-400D-985C-6B81637F9AF2}" type="presParOf" srcId="{267849CF-05BB-496E-8546-8660751C068F}" destId="{4D72A536-37A5-4BD4-84BE-64B7057D203D}" srcOrd="0" destOrd="0" presId="urn:microsoft.com/office/officeart/2005/8/layout/radial6"/>
    <dgm:cxn modelId="{B86D4DCE-306A-4F2A-8C63-9AE6714BDC26}" type="presParOf" srcId="{267849CF-05BB-496E-8546-8660751C068F}" destId="{DF44670F-C33A-432F-A95A-55919DCFE7C0}" srcOrd="1" destOrd="0" presId="urn:microsoft.com/office/officeart/2005/8/layout/radial6"/>
    <dgm:cxn modelId="{F10EAE84-BCAE-4150-83AB-F2C84941B0F7}" type="presParOf" srcId="{267849CF-05BB-496E-8546-8660751C068F}" destId="{C3FACAB0-FCD5-4C79-8327-C8FE687E5420}" srcOrd="2" destOrd="0" presId="urn:microsoft.com/office/officeart/2005/8/layout/radial6"/>
    <dgm:cxn modelId="{BEA9A18C-BF0F-47CF-85F7-1902B51AD921}" type="presParOf" srcId="{267849CF-05BB-496E-8546-8660751C068F}" destId="{3B09DC41-5B33-4301-BF95-23BB1626D6D4}" srcOrd="3" destOrd="0" presId="urn:microsoft.com/office/officeart/2005/8/layout/radial6"/>
    <dgm:cxn modelId="{080EECEB-A874-4934-BD86-155AB7FF4977}" type="presParOf" srcId="{267849CF-05BB-496E-8546-8660751C068F}" destId="{D2092CE0-4349-4C5B-8C6F-72E0E8C15166}" srcOrd="4" destOrd="0" presId="urn:microsoft.com/office/officeart/2005/8/layout/radial6"/>
    <dgm:cxn modelId="{F9EA6EE0-5EBD-4263-A4D2-7BE46DBCDF49}" type="presParOf" srcId="{267849CF-05BB-496E-8546-8660751C068F}" destId="{A4CF8326-2220-4E2E-9D0A-15800D0D9F79}" srcOrd="5" destOrd="0" presId="urn:microsoft.com/office/officeart/2005/8/layout/radial6"/>
    <dgm:cxn modelId="{ED278994-5708-4B5E-B807-F9752762D6AA}" type="presParOf" srcId="{267849CF-05BB-496E-8546-8660751C068F}" destId="{48410AD5-5614-42BA-B241-5945323BCA01}" srcOrd="6" destOrd="0" presId="urn:microsoft.com/office/officeart/2005/8/layout/radial6"/>
    <dgm:cxn modelId="{946EF0DB-DCFE-4A54-A96D-84F44A3E4633}" type="presParOf" srcId="{267849CF-05BB-496E-8546-8660751C068F}" destId="{82EE6DCB-71B4-4CB5-8D96-73DF9D9E62BD}" srcOrd="7" destOrd="0" presId="urn:microsoft.com/office/officeart/2005/8/layout/radial6"/>
    <dgm:cxn modelId="{7CDF2ACE-5E58-4BF2-BA90-5A238158B979}" type="presParOf" srcId="{267849CF-05BB-496E-8546-8660751C068F}" destId="{DFE87529-5453-4A08-ABED-24E5CD8B357F}" srcOrd="8" destOrd="0" presId="urn:microsoft.com/office/officeart/2005/8/layout/radial6"/>
    <dgm:cxn modelId="{6394AEC5-F588-4C7D-98E5-958BC03AAB93}" type="presParOf" srcId="{267849CF-05BB-496E-8546-8660751C068F}" destId="{7BC2B170-89A4-46C3-8358-B98832CACCEE}" srcOrd="9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FDD37CB-CB71-47DD-A1D1-EDA42CDDE0A0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69464E4-6F33-417F-B9A6-7CA52EFD8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3977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body"/>
          </p:nvPr>
        </p:nvSpPr>
        <p:spPr>
          <a:xfrm>
            <a:off x="755650" y="5051425"/>
            <a:ext cx="6048375" cy="47863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Для правки формата примечаний щелкните мышью</a:t>
            </a:r>
          </a:p>
        </p:txBody>
      </p:sp>
      <p:sp>
        <p:nvSpPr>
          <p:cNvPr id="16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1363" cy="5318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r>
              <a:rPr lang="ru-RU" altLang="ru-RU"/>
              <a:t>&lt;заголовок&gt;</a:t>
            </a:r>
          </a:p>
        </p:txBody>
      </p:sp>
      <p:sp>
        <p:nvSpPr>
          <p:cNvPr id="164" name="PlaceHolder 3"/>
          <p:cNvSpPr>
            <a:spLocks noGrp="1"/>
          </p:cNvSpPr>
          <p:nvPr>
            <p:ph type="dt"/>
          </p:nvPr>
        </p:nvSpPr>
        <p:spPr>
          <a:xfrm>
            <a:off x="4278313" y="0"/>
            <a:ext cx="3281362" cy="5318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r>
              <a:rPr lang="ru-RU" altLang="ru-RU"/>
              <a:t>&lt;дата/время&gt;</a:t>
            </a:r>
          </a:p>
        </p:txBody>
      </p:sp>
      <p:sp>
        <p:nvSpPr>
          <p:cNvPr id="165" name="PlaceHolder 4"/>
          <p:cNvSpPr>
            <a:spLocks noGrp="1"/>
          </p:cNvSpPr>
          <p:nvPr>
            <p:ph type="ftr"/>
          </p:nvPr>
        </p:nvSpPr>
        <p:spPr>
          <a:xfrm>
            <a:off x="0" y="10104438"/>
            <a:ext cx="3281363" cy="5302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r>
              <a:rPr lang="ru-RU" altLang="ru-RU"/>
              <a:t>&lt;нижний колонтитул&gt;</a:t>
            </a:r>
          </a:p>
        </p:txBody>
      </p:sp>
      <p:sp>
        <p:nvSpPr>
          <p:cNvPr id="166" name="PlaceHolder 5"/>
          <p:cNvSpPr>
            <a:spLocks noGrp="1"/>
          </p:cNvSpPr>
          <p:nvPr>
            <p:ph type="sldNum"/>
          </p:nvPr>
        </p:nvSpPr>
        <p:spPr>
          <a:xfrm>
            <a:off x="4278313" y="10104438"/>
            <a:ext cx="3281362" cy="530225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fld id="{9B9A2EF4-327C-43A8-8F2A-5EEF7876530D}" type="slidenum">
              <a:rPr lang="ru-RU"/>
              <a:pPr>
                <a:defRPr/>
              </a:pPr>
              <a:t>‹#›</a:t>
            </a:fld>
            <a:endParaRPr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180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25488" y="741363"/>
            <a:ext cx="5346700" cy="37020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b="1" smtClean="0"/>
              <a:t> Отчет о проделанной работе базовой площадки</a:t>
            </a:r>
            <a:endParaRPr lang="ru-RU" altLang="ru-RU" smtClean="0"/>
          </a:p>
          <a:p>
            <a:r>
              <a:rPr lang="ru-RU" altLang="ru-RU" b="1" i="1" smtClean="0"/>
              <a:t> </a:t>
            </a:r>
            <a:r>
              <a:rPr lang="ru-RU" altLang="ru-RU" b="1" smtClean="0"/>
              <a:t>ГАУ ДПО ЯО ИРО, созданной на базе </a:t>
            </a:r>
            <a:endParaRPr lang="ru-RU" altLang="ru-RU" smtClean="0"/>
          </a:p>
          <a:p>
            <a:r>
              <a:rPr lang="ru-RU" altLang="ru-RU" b="1" smtClean="0"/>
              <a:t>ГПОУ ЯО Ярославский политехнический колледж №24</a:t>
            </a:r>
            <a:endParaRPr lang="ru-RU" altLang="ru-RU" smtClean="0"/>
          </a:p>
          <a:p>
            <a:r>
              <a:rPr lang="ru-RU" altLang="ru-RU" smtClean="0"/>
              <a:t>за период с января 2017 г. по декабрь 2019г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323D97B-1BE0-4E2B-B868-71BA841AA420}" type="slidenum">
              <a:rPr lang="ru-RU" smtClean="0"/>
              <a:pPr>
                <a:defRPr/>
              </a:pPr>
              <a:t>1</a:t>
            </a:fld>
            <a:endParaRPr lang="ru-RU" sz="1800">
              <a:latin typeface="+mn-l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1235075"/>
            <a:ext cx="4810125" cy="3332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smtClean="0">
                <a:solidFill>
                  <a:srgbClr val="000000"/>
                </a:solidFill>
              </a:rPr>
              <a:t>Примеры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smtClean="0">
                <a:solidFill>
                  <a:srgbClr val="000000"/>
                </a:solidFill>
              </a:rPr>
              <a:t>WSI "</a:t>
            </a:r>
            <a:r>
              <a:rPr lang="ru-RU" altLang="ru-RU" sz="1100" smtClean="0">
                <a:solidFill>
                  <a:srgbClr val="000000"/>
                </a:solidFill>
              </a:rPr>
              <a:t>Кондиционирование и отопление</a:t>
            </a:r>
            <a:r>
              <a:rPr lang="en-US" altLang="ru-RU" sz="1100" smtClean="0">
                <a:solidFill>
                  <a:srgbClr val="000000"/>
                </a:solidFill>
              </a:rPr>
              <a:t>" </a:t>
            </a:r>
            <a:r>
              <a:rPr lang="ru-RU" altLang="ru-RU" sz="1100" smtClean="0">
                <a:solidFill>
                  <a:srgbClr val="000000"/>
                </a:solidFill>
              </a:rPr>
              <a:t>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холодильному оборудованию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системам отопления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вентиляционным системам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Сантехник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smtClean="0">
                <a:solidFill>
                  <a:srgbClr val="000000"/>
                </a:solidFill>
              </a:rPr>
              <a:t>WSI </a:t>
            </a:r>
            <a:r>
              <a:rPr lang="ru-RU" altLang="ru-RU" sz="1100" smtClean="0">
                <a:solidFill>
                  <a:srgbClr val="000000"/>
                </a:solidFill>
              </a:rPr>
              <a:t>"Автомеханика" 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Диагност двигателя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Электрик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системам безопасности,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Ремонтник шасси и подвески</a:t>
            </a: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10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smtClean="0">
                <a:solidFill>
                  <a:srgbClr val="C41300"/>
                </a:solidFill>
              </a:rPr>
              <a:t>Из 4 000 колледжей в России по данным профессиям на уровне международного стандарта способны подготовить 0</a:t>
            </a:r>
            <a:endParaRPr lang="en-US" altLang="ru-RU" sz="1100" b="1" smtClean="0">
              <a:solidFill>
                <a:srgbClr val="C41300"/>
              </a:solidFill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A92234-B4A3-4709-AA9E-8C5EE5514B50}" type="slidenum">
              <a:rPr lang="ru-RU" altLang="ru-RU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altLang="ru-RU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1235075"/>
            <a:ext cx="4810125" cy="3332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smtClean="0">
                <a:solidFill>
                  <a:srgbClr val="000000"/>
                </a:solidFill>
              </a:rPr>
              <a:t>Примеры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smtClean="0">
                <a:solidFill>
                  <a:srgbClr val="000000"/>
                </a:solidFill>
              </a:rPr>
              <a:t>WSI "</a:t>
            </a:r>
            <a:r>
              <a:rPr lang="ru-RU" altLang="ru-RU" sz="1100" smtClean="0">
                <a:solidFill>
                  <a:srgbClr val="000000"/>
                </a:solidFill>
              </a:rPr>
              <a:t>Кондиционирование и отопление</a:t>
            </a:r>
            <a:r>
              <a:rPr lang="en-US" altLang="ru-RU" sz="1100" smtClean="0">
                <a:solidFill>
                  <a:srgbClr val="000000"/>
                </a:solidFill>
              </a:rPr>
              <a:t>" </a:t>
            </a:r>
            <a:r>
              <a:rPr lang="ru-RU" altLang="ru-RU" sz="1100" smtClean="0">
                <a:solidFill>
                  <a:srgbClr val="000000"/>
                </a:solidFill>
              </a:rPr>
              <a:t>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холодильному оборудованию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системам отопления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вентиляционным системам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Сантехник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smtClean="0">
                <a:solidFill>
                  <a:srgbClr val="000000"/>
                </a:solidFill>
              </a:rPr>
              <a:t>WSI </a:t>
            </a:r>
            <a:r>
              <a:rPr lang="ru-RU" altLang="ru-RU" sz="1100" smtClean="0">
                <a:solidFill>
                  <a:srgbClr val="000000"/>
                </a:solidFill>
              </a:rPr>
              <a:t>"Автомеханика" 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Диагност двигателя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Электрик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системам безопасности,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Ремонтник шасси и подвески</a:t>
            </a: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10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smtClean="0">
                <a:solidFill>
                  <a:srgbClr val="C41300"/>
                </a:solidFill>
              </a:rPr>
              <a:t>Из 4 000 колледжей в России по данным профессиям на уровне международного стандарта способны подготовить 0</a:t>
            </a:r>
            <a:endParaRPr lang="en-US" altLang="ru-RU" sz="1100" b="1" smtClean="0">
              <a:solidFill>
                <a:srgbClr val="C41300"/>
              </a:solidFill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B1EA74-21CA-46B0-B0E8-A8C081D2030E}" type="slidenum">
              <a:rPr lang="ru-RU" altLang="ru-RU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altLang="ru-RU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1235075"/>
            <a:ext cx="4810125" cy="3332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smtClean="0">
                <a:solidFill>
                  <a:srgbClr val="000000"/>
                </a:solidFill>
              </a:rPr>
              <a:t>Примеры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smtClean="0">
                <a:solidFill>
                  <a:srgbClr val="000000"/>
                </a:solidFill>
              </a:rPr>
              <a:t>WSI "</a:t>
            </a:r>
            <a:r>
              <a:rPr lang="ru-RU" altLang="ru-RU" sz="1100" smtClean="0">
                <a:solidFill>
                  <a:srgbClr val="000000"/>
                </a:solidFill>
              </a:rPr>
              <a:t>Кондиционирование и отопление</a:t>
            </a:r>
            <a:r>
              <a:rPr lang="en-US" altLang="ru-RU" sz="1100" smtClean="0">
                <a:solidFill>
                  <a:srgbClr val="000000"/>
                </a:solidFill>
              </a:rPr>
              <a:t>" </a:t>
            </a:r>
            <a:r>
              <a:rPr lang="ru-RU" altLang="ru-RU" sz="1100" smtClean="0">
                <a:solidFill>
                  <a:srgbClr val="000000"/>
                </a:solidFill>
              </a:rPr>
              <a:t>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холодильному оборудованию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системам отопления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вентиляционным системам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Сантехник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smtClean="0">
                <a:solidFill>
                  <a:srgbClr val="000000"/>
                </a:solidFill>
              </a:rPr>
              <a:t>WSI </a:t>
            </a:r>
            <a:r>
              <a:rPr lang="ru-RU" altLang="ru-RU" sz="1100" smtClean="0">
                <a:solidFill>
                  <a:srgbClr val="000000"/>
                </a:solidFill>
              </a:rPr>
              <a:t>"Автомеханика" 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Диагност двигателя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Электрик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системам безопасности,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Ремонтник шасси и подвески</a:t>
            </a: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10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smtClean="0">
                <a:solidFill>
                  <a:srgbClr val="C41300"/>
                </a:solidFill>
              </a:rPr>
              <a:t>Из 4 000 колледжей в России по данным профессиям на уровне международного стандарта способны подготовить 0</a:t>
            </a:r>
            <a:endParaRPr lang="en-US" altLang="ru-RU" sz="1100" b="1" smtClean="0">
              <a:solidFill>
                <a:srgbClr val="C41300"/>
              </a:solidFill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D74506-0D41-497F-A681-FB54CDD302F4}" type="slidenum">
              <a:rPr lang="ru-RU" altLang="ru-RU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altLang="ru-RU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1235075"/>
            <a:ext cx="4810125" cy="3332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dirty="0" smtClean="0">
                <a:solidFill>
                  <a:srgbClr val="000000"/>
                </a:solidFill>
              </a:rPr>
              <a:t>Примеры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dirty="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dirty="0" smtClean="0">
                <a:solidFill>
                  <a:srgbClr val="000000"/>
                </a:solidFill>
              </a:rPr>
              <a:t>WSI "</a:t>
            </a:r>
            <a:r>
              <a:rPr lang="ru-RU" altLang="ru-RU" sz="1100" dirty="0" smtClean="0">
                <a:solidFill>
                  <a:srgbClr val="000000"/>
                </a:solidFill>
              </a:rPr>
              <a:t>Кондиционирование и отопление</a:t>
            </a:r>
            <a:r>
              <a:rPr lang="en-US" altLang="ru-RU" sz="1100" dirty="0" smtClean="0">
                <a:solidFill>
                  <a:srgbClr val="000000"/>
                </a:solidFill>
              </a:rPr>
              <a:t>" </a:t>
            </a:r>
            <a:r>
              <a:rPr lang="ru-RU" altLang="ru-RU" sz="1100" dirty="0" smtClean="0">
                <a:solidFill>
                  <a:srgbClr val="000000"/>
                </a:solidFill>
              </a:rPr>
              <a:t>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dirty="0" smtClean="0">
                <a:solidFill>
                  <a:srgbClr val="000000"/>
                </a:solidFill>
              </a:rPr>
              <a:t>Специалист по холодильному оборудованию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dirty="0" smtClean="0">
                <a:solidFill>
                  <a:srgbClr val="000000"/>
                </a:solidFill>
              </a:rPr>
              <a:t>Специалист по системам отопления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dirty="0" smtClean="0">
                <a:solidFill>
                  <a:srgbClr val="000000"/>
                </a:solidFill>
              </a:rPr>
              <a:t>Специалист по вентиляционным системам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dirty="0" smtClean="0">
                <a:solidFill>
                  <a:srgbClr val="000000"/>
                </a:solidFill>
              </a:rPr>
              <a:t>Сантехник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dirty="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dirty="0" smtClean="0">
                <a:solidFill>
                  <a:srgbClr val="000000"/>
                </a:solidFill>
              </a:rPr>
              <a:t>WSI </a:t>
            </a:r>
            <a:r>
              <a:rPr lang="ru-RU" altLang="ru-RU" sz="1100" dirty="0" smtClean="0">
                <a:solidFill>
                  <a:srgbClr val="000000"/>
                </a:solidFill>
              </a:rPr>
              <a:t>"Автомеханика" 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dirty="0" smtClean="0">
                <a:solidFill>
                  <a:srgbClr val="000000"/>
                </a:solidFill>
              </a:rPr>
              <a:t>Диагност двигателя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dirty="0" smtClean="0">
                <a:solidFill>
                  <a:srgbClr val="000000"/>
                </a:solidFill>
              </a:rPr>
              <a:t>Электрик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dirty="0" smtClean="0">
                <a:solidFill>
                  <a:srgbClr val="000000"/>
                </a:solidFill>
              </a:rPr>
              <a:t>Специалист по системам безопасности,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dirty="0" smtClean="0">
                <a:solidFill>
                  <a:srgbClr val="000000"/>
                </a:solidFill>
              </a:rPr>
              <a:t>Ремонтник шасси и подвески</a:t>
            </a: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1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dirty="0" smtClean="0">
                <a:solidFill>
                  <a:srgbClr val="C41300"/>
                </a:solidFill>
              </a:rPr>
              <a:t>Из 4 000 колледжей в России по данным профессиям на уровне международного стандарта способны подготовить 0</a:t>
            </a:r>
            <a:endParaRPr lang="en-US" altLang="ru-RU" sz="1100" b="1" dirty="0" smtClean="0">
              <a:solidFill>
                <a:srgbClr val="C41300"/>
              </a:solidFill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dirty="0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FE2050-6593-4C1E-A47A-6172760B09CF}" type="slidenum">
              <a:rPr lang="ru-RU" altLang="ru-RU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altLang="ru-RU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1235075"/>
            <a:ext cx="4810125" cy="3332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010107-AD50-4369-ABA3-ADAB2A8EC669}" type="slidenum">
              <a:rPr lang="ru-RU" altLang="ru-RU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altLang="ru-RU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1235075"/>
            <a:ext cx="4810125" cy="3332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010107-AD50-4369-ABA3-ADAB2A8EC669}" type="slidenum">
              <a:rPr lang="ru-RU" altLang="ru-RU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altLang="ru-RU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1235075"/>
            <a:ext cx="4810125" cy="3332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smtClean="0">
                <a:solidFill>
                  <a:srgbClr val="000000"/>
                </a:solidFill>
              </a:rPr>
              <a:t>Примеры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smtClean="0">
                <a:solidFill>
                  <a:srgbClr val="000000"/>
                </a:solidFill>
              </a:rPr>
              <a:t>WSI "</a:t>
            </a:r>
            <a:r>
              <a:rPr lang="ru-RU" altLang="ru-RU" sz="1100" smtClean="0">
                <a:solidFill>
                  <a:srgbClr val="000000"/>
                </a:solidFill>
              </a:rPr>
              <a:t>Кондиционирование и отопление</a:t>
            </a:r>
            <a:r>
              <a:rPr lang="en-US" altLang="ru-RU" sz="1100" smtClean="0">
                <a:solidFill>
                  <a:srgbClr val="000000"/>
                </a:solidFill>
              </a:rPr>
              <a:t>" </a:t>
            </a:r>
            <a:r>
              <a:rPr lang="ru-RU" altLang="ru-RU" sz="1100" smtClean="0">
                <a:solidFill>
                  <a:srgbClr val="000000"/>
                </a:solidFill>
              </a:rPr>
              <a:t>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холодильному оборудованию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системам отопления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вентиляционным системам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Сантехник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smtClean="0">
                <a:solidFill>
                  <a:srgbClr val="000000"/>
                </a:solidFill>
              </a:rPr>
              <a:t>WSI </a:t>
            </a:r>
            <a:r>
              <a:rPr lang="ru-RU" altLang="ru-RU" sz="1100" smtClean="0">
                <a:solidFill>
                  <a:srgbClr val="000000"/>
                </a:solidFill>
              </a:rPr>
              <a:t>"Автомеханика" 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Диагност двигателя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Электрик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системам безопасности,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Ремонтник шасси и подвески</a:t>
            </a: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10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smtClean="0">
                <a:solidFill>
                  <a:srgbClr val="C41300"/>
                </a:solidFill>
              </a:rPr>
              <a:t>Из 4 000 колледжей в России по данным профессиям на уровне международного стандарта способны подготовить 0</a:t>
            </a:r>
            <a:endParaRPr lang="en-US" altLang="ru-RU" sz="1100" b="1" smtClean="0">
              <a:solidFill>
                <a:srgbClr val="C41300"/>
              </a:solidFill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D74506-0D41-497F-A681-FB54CDD302F4}" type="slidenum">
              <a:rPr lang="ru-RU" altLang="ru-RU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altLang="ru-RU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1235075"/>
            <a:ext cx="4810125" cy="3332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smtClean="0">
                <a:solidFill>
                  <a:srgbClr val="000000"/>
                </a:solidFill>
              </a:rPr>
              <a:t>Примеры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smtClean="0">
                <a:solidFill>
                  <a:srgbClr val="000000"/>
                </a:solidFill>
              </a:rPr>
              <a:t>WSI "</a:t>
            </a:r>
            <a:r>
              <a:rPr lang="ru-RU" altLang="ru-RU" sz="1100" smtClean="0">
                <a:solidFill>
                  <a:srgbClr val="000000"/>
                </a:solidFill>
              </a:rPr>
              <a:t>Кондиционирование и отопление</a:t>
            </a:r>
            <a:r>
              <a:rPr lang="en-US" altLang="ru-RU" sz="1100" smtClean="0">
                <a:solidFill>
                  <a:srgbClr val="000000"/>
                </a:solidFill>
              </a:rPr>
              <a:t>" </a:t>
            </a:r>
            <a:r>
              <a:rPr lang="ru-RU" altLang="ru-RU" sz="1100" smtClean="0">
                <a:solidFill>
                  <a:srgbClr val="000000"/>
                </a:solidFill>
              </a:rPr>
              <a:t>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холодильному оборудованию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системам отопления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вентиляционным системам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Сантехник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smtClean="0">
                <a:solidFill>
                  <a:srgbClr val="000000"/>
                </a:solidFill>
              </a:rPr>
              <a:t>WSI </a:t>
            </a:r>
            <a:r>
              <a:rPr lang="ru-RU" altLang="ru-RU" sz="1100" smtClean="0">
                <a:solidFill>
                  <a:srgbClr val="000000"/>
                </a:solidFill>
              </a:rPr>
              <a:t>"Автомеханика" 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Диагност двигателя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Электрик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системам безопасности,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Ремонтник шасси и подвески</a:t>
            </a: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10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smtClean="0">
                <a:solidFill>
                  <a:srgbClr val="C41300"/>
                </a:solidFill>
              </a:rPr>
              <a:t>Из 4 000 колледжей в России по данным профессиям на уровне международного стандарта способны подготовить 0</a:t>
            </a:r>
            <a:endParaRPr lang="en-US" altLang="ru-RU" sz="1100" b="1" smtClean="0">
              <a:solidFill>
                <a:srgbClr val="C41300"/>
              </a:solidFill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2989F3-F5BB-4AE8-9725-4682BA975794}" type="slidenum">
              <a:rPr lang="ru-RU" altLang="ru-RU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altLang="ru-RU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1235075"/>
            <a:ext cx="4810125" cy="3332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smtClean="0">
                <a:solidFill>
                  <a:srgbClr val="000000"/>
                </a:solidFill>
              </a:rPr>
              <a:t>Примеры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smtClean="0">
                <a:solidFill>
                  <a:srgbClr val="000000"/>
                </a:solidFill>
              </a:rPr>
              <a:t>WSI "</a:t>
            </a:r>
            <a:r>
              <a:rPr lang="ru-RU" altLang="ru-RU" sz="1100" smtClean="0">
                <a:solidFill>
                  <a:srgbClr val="000000"/>
                </a:solidFill>
              </a:rPr>
              <a:t>Кондиционирование и отопление</a:t>
            </a:r>
            <a:r>
              <a:rPr lang="en-US" altLang="ru-RU" sz="1100" smtClean="0">
                <a:solidFill>
                  <a:srgbClr val="000000"/>
                </a:solidFill>
              </a:rPr>
              <a:t>" </a:t>
            </a:r>
            <a:r>
              <a:rPr lang="ru-RU" altLang="ru-RU" sz="1100" smtClean="0">
                <a:solidFill>
                  <a:srgbClr val="000000"/>
                </a:solidFill>
              </a:rPr>
              <a:t>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холодильному оборудованию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системам отопления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вентиляционным системам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Сантехник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smtClean="0">
                <a:solidFill>
                  <a:srgbClr val="000000"/>
                </a:solidFill>
              </a:rPr>
              <a:t>WSI </a:t>
            </a:r>
            <a:r>
              <a:rPr lang="ru-RU" altLang="ru-RU" sz="1100" smtClean="0">
                <a:solidFill>
                  <a:srgbClr val="000000"/>
                </a:solidFill>
              </a:rPr>
              <a:t>"Автомеханика" 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Диагност двигателя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Электрик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системам безопасности,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Ремонтник шасси и подвески</a:t>
            </a: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10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smtClean="0">
                <a:solidFill>
                  <a:srgbClr val="C41300"/>
                </a:solidFill>
              </a:rPr>
              <a:t>Из 4 000 колледжей в России по данным профессиям на уровне международного стандарта способны подготовить 0</a:t>
            </a:r>
            <a:endParaRPr lang="en-US" altLang="ru-RU" sz="1100" b="1" smtClean="0">
              <a:solidFill>
                <a:srgbClr val="C41300"/>
              </a:solidFill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CE96CA-50B1-4BCA-AACF-EED1F121431D}" type="slidenum">
              <a:rPr lang="ru-RU" altLang="ru-RU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altLang="ru-RU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1235075"/>
            <a:ext cx="4810125" cy="3332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smtClean="0">
                <a:solidFill>
                  <a:srgbClr val="000000"/>
                </a:solidFill>
              </a:rPr>
              <a:t>Примеры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smtClean="0">
                <a:solidFill>
                  <a:srgbClr val="000000"/>
                </a:solidFill>
              </a:rPr>
              <a:t>WSI "</a:t>
            </a:r>
            <a:r>
              <a:rPr lang="ru-RU" altLang="ru-RU" sz="1100" smtClean="0">
                <a:solidFill>
                  <a:srgbClr val="000000"/>
                </a:solidFill>
              </a:rPr>
              <a:t>Кондиционирование и отопление</a:t>
            </a:r>
            <a:r>
              <a:rPr lang="en-US" altLang="ru-RU" sz="1100" smtClean="0">
                <a:solidFill>
                  <a:srgbClr val="000000"/>
                </a:solidFill>
              </a:rPr>
              <a:t>" </a:t>
            </a:r>
            <a:r>
              <a:rPr lang="ru-RU" altLang="ru-RU" sz="1100" smtClean="0">
                <a:solidFill>
                  <a:srgbClr val="000000"/>
                </a:solidFill>
              </a:rPr>
              <a:t>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холодильному оборудованию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системам отопления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вентиляционным системам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Сантехник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smtClean="0">
                <a:solidFill>
                  <a:srgbClr val="000000"/>
                </a:solidFill>
              </a:rPr>
              <a:t>WSI </a:t>
            </a:r>
            <a:r>
              <a:rPr lang="ru-RU" altLang="ru-RU" sz="1100" smtClean="0">
                <a:solidFill>
                  <a:srgbClr val="000000"/>
                </a:solidFill>
              </a:rPr>
              <a:t>"Автомеханика" 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Диагност двигателя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Электрик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системам безопасности,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Ремонтник шасси и подвески</a:t>
            </a: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10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smtClean="0">
                <a:solidFill>
                  <a:srgbClr val="C41300"/>
                </a:solidFill>
              </a:rPr>
              <a:t>Из 4 000 колледжей в России по данным профессиям на уровне международного стандарта способны подготовить 0</a:t>
            </a:r>
            <a:endParaRPr lang="en-US" altLang="ru-RU" sz="1100" b="1" smtClean="0">
              <a:solidFill>
                <a:srgbClr val="C41300"/>
              </a:solidFill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9F99AF-FDB6-43EA-8A5E-C2ECF816D1A3}" type="slidenum">
              <a:rPr lang="ru-RU" altLang="ru-RU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altLang="ru-RU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1235075"/>
            <a:ext cx="4810125" cy="3332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smtClean="0">
                <a:solidFill>
                  <a:srgbClr val="000000"/>
                </a:solidFill>
              </a:rPr>
              <a:t>Примеры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smtClean="0">
                <a:solidFill>
                  <a:srgbClr val="000000"/>
                </a:solidFill>
              </a:rPr>
              <a:t>WSI "</a:t>
            </a:r>
            <a:r>
              <a:rPr lang="ru-RU" altLang="ru-RU" sz="1100" smtClean="0">
                <a:solidFill>
                  <a:srgbClr val="000000"/>
                </a:solidFill>
              </a:rPr>
              <a:t>Кондиционирование и отопление</a:t>
            </a:r>
            <a:r>
              <a:rPr lang="en-US" altLang="ru-RU" sz="1100" smtClean="0">
                <a:solidFill>
                  <a:srgbClr val="000000"/>
                </a:solidFill>
              </a:rPr>
              <a:t>" </a:t>
            </a:r>
            <a:r>
              <a:rPr lang="ru-RU" altLang="ru-RU" sz="1100" smtClean="0">
                <a:solidFill>
                  <a:srgbClr val="000000"/>
                </a:solidFill>
              </a:rPr>
              <a:t>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холодильному оборудованию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системам отопления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вентиляционным системам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Сантехник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smtClean="0">
                <a:solidFill>
                  <a:srgbClr val="000000"/>
                </a:solidFill>
              </a:rPr>
              <a:t>WSI </a:t>
            </a:r>
            <a:r>
              <a:rPr lang="ru-RU" altLang="ru-RU" sz="1100" smtClean="0">
                <a:solidFill>
                  <a:srgbClr val="000000"/>
                </a:solidFill>
              </a:rPr>
              <a:t>"Автомеханика" 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Диагност двигателя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Электрик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системам безопасности,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Ремонтник шасси и подвески</a:t>
            </a: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10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smtClean="0">
                <a:solidFill>
                  <a:srgbClr val="C41300"/>
                </a:solidFill>
              </a:rPr>
              <a:t>Из 4 000 колледжей в России по данным профессиям на уровне международного стандарта способны подготовить 0</a:t>
            </a:r>
            <a:endParaRPr lang="en-US" altLang="ru-RU" sz="1100" b="1" smtClean="0">
              <a:solidFill>
                <a:srgbClr val="C41300"/>
              </a:solidFill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D94A29-2F65-45A9-BBAE-EF09764EEB8C}" type="slidenum">
              <a:rPr lang="ru-RU" altLang="ru-RU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altLang="ru-RU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1235075"/>
            <a:ext cx="4810125" cy="3332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dirty="0" smtClean="0">
                <a:solidFill>
                  <a:srgbClr val="000000"/>
                </a:solidFill>
              </a:rPr>
              <a:t>Примеры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dirty="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dirty="0" smtClean="0">
                <a:solidFill>
                  <a:srgbClr val="000000"/>
                </a:solidFill>
              </a:rPr>
              <a:t>WSI "</a:t>
            </a:r>
            <a:r>
              <a:rPr lang="ru-RU" altLang="ru-RU" sz="1100" dirty="0" smtClean="0">
                <a:solidFill>
                  <a:srgbClr val="000000"/>
                </a:solidFill>
              </a:rPr>
              <a:t>Кондиционирование и отопление</a:t>
            </a:r>
            <a:r>
              <a:rPr lang="en-US" altLang="ru-RU" sz="1100" dirty="0" smtClean="0">
                <a:solidFill>
                  <a:srgbClr val="000000"/>
                </a:solidFill>
              </a:rPr>
              <a:t>" </a:t>
            </a:r>
            <a:r>
              <a:rPr lang="ru-RU" altLang="ru-RU" sz="1100" dirty="0" smtClean="0">
                <a:solidFill>
                  <a:srgbClr val="000000"/>
                </a:solidFill>
              </a:rPr>
              <a:t>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dirty="0" smtClean="0">
                <a:solidFill>
                  <a:srgbClr val="000000"/>
                </a:solidFill>
              </a:rPr>
              <a:t>Специалист по холодильному оборудованию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dirty="0" smtClean="0">
                <a:solidFill>
                  <a:srgbClr val="000000"/>
                </a:solidFill>
              </a:rPr>
              <a:t>Специалист по системам отопления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dirty="0" smtClean="0">
                <a:solidFill>
                  <a:srgbClr val="000000"/>
                </a:solidFill>
              </a:rPr>
              <a:t>Специалист по вентиляционным системам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dirty="0" smtClean="0">
                <a:solidFill>
                  <a:srgbClr val="000000"/>
                </a:solidFill>
              </a:rPr>
              <a:t>Сантехник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dirty="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dirty="0" smtClean="0">
                <a:solidFill>
                  <a:srgbClr val="000000"/>
                </a:solidFill>
              </a:rPr>
              <a:t>WSI </a:t>
            </a:r>
            <a:r>
              <a:rPr lang="ru-RU" altLang="ru-RU" sz="1100" dirty="0" smtClean="0">
                <a:solidFill>
                  <a:srgbClr val="000000"/>
                </a:solidFill>
              </a:rPr>
              <a:t>"Автомеханика" 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dirty="0" smtClean="0">
                <a:solidFill>
                  <a:srgbClr val="000000"/>
                </a:solidFill>
              </a:rPr>
              <a:t>Диагност двигателя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dirty="0" smtClean="0">
                <a:solidFill>
                  <a:srgbClr val="000000"/>
                </a:solidFill>
              </a:rPr>
              <a:t>Электрик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dirty="0" smtClean="0">
                <a:solidFill>
                  <a:srgbClr val="000000"/>
                </a:solidFill>
              </a:rPr>
              <a:t>Специалист по системам безопасности,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dirty="0" smtClean="0">
                <a:solidFill>
                  <a:srgbClr val="000000"/>
                </a:solidFill>
              </a:rPr>
              <a:t>Ремонтник шасси и подвески</a:t>
            </a: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1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dirty="0" smtClean="0">
                <a:solidFill>
                  <a:srgbClr val="C41300"/>
                </a:solidFill>
              </a:rPr>
              <a:t>Из 4 000 колледжей в России по данным профессиям на уровне международного стандарта способны подготовить 0</a:t>
            </a:r>
            <a:endParaRPr lang="en-US" altLang="ru-RU" sz="1100" b="1" dirty="0" smtClean="0">
              <a:solidFill>
                <a:srgbClr val="C41300"/>
              </a:solidFill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dirty="0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49076A-C1EA-4051-9072-9E05AA9EB7E2}" type="slidenum">
              <a:rPr lang="ru-RU" altLang="ru-RU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altLang="ru-RU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1235075"/>
            <a:ext cx="4810125" cy="3332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smtClean="0">
                <a:solidFill>
                  <a:srgbClr val="000000"/>
                </a:solidFill>
              </a:rPr>
              <a:t>Примеры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smtClean="0">
                <a:solidFill>
                  <a:srgbClr val="000000"/>
                </a:solidFill>
              </a:rPr>
              <a:t>WSI "</a:t>
            </a:r>
            <a:r>
              <a:rPr lang="ru-RU" altLang="ru-RU" sz="1100" smtClean="0">
                <a:solidFill>
                  <a:srgbClr val="000000"/>
                </a:solidFill>
              </a:rPr>
              <a:t>Кондиционирование и отопление</a:t>
            </a:r>
            <a:r>
              <a:rPr lang="en-US" altLang="ru-RU" sz="1100" smtClean="0">
                <a:solidFill>
                  <a:srgbClr val="000000"/>
                </a:solidFill>
              </a:rPr>
              <a:t>" </a:t>
            </a:r>
            <a:r>
              <a:rPr lang="ru-RU" altLang="ru-RU" sz="1100" smtClean="0">
                <a:solidFill>
                  <a:srgbClr val="000000"/>
                </a:solidFill>
              </a:rPr>
              <a:t>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холодильному оборудованию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системам отопления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вентиляционным системам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Сантехник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smtClean="0">
                <a:solidFill>
                  <a:srgbClr val="000000"/>
                </a:solidFill>
              </a:rPr>
              <a:t>WSI </a:t>
            </a:r>
            <a:r>
              <a:rPr lang="ru-RU" altLang="ru-RU" sz="1100" smtClean="0">
                <a:solidFill>
                  <a:srgbClr val="000000"/>
                </a:solidFill>
              </a:rPr>
              <a:t>"Автомеханика" 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Диагност двигателя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Электрик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системам безопасности,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Ремонтник шасси и подвески</a:t>
            </a: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10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smtClean="0">
                <a:solidFill>
                  <a:srgbClr val="C41300"/>
                </a:solidFill>
              </a:rPr>
              <a:t>Из 4 000 колледжей в России по данным профессиям на уровне международного стандарта способны подготовить 0</a:t>
            </a:r>
            <a:endParaRPr lang="en-US" altLang="ru-RU" sz="1100" b="1" smtClean="0">
              <a:solidFill>
                <a:srgbClr val="C41300"/>
              </a:solidFill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60A045-290C-40CF-8287-5F6034444F25}" type="slidenum">
              <a:rPr lang="ru-RU" altLang="ru-RU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altLang="ru-RU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1235075"/>
            <a:ext cx="4810125" cy="3332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dirty="0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F17581-0620-41C6-A9CF-BB46E021E6F2}" type="slidenum">
              <a:rPr lang="ru-RU" altLang="ru-RU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altLang="ru-RU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1235075"/>
            <a:ext cx="4810125" cy="3332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dirty="0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F17581-0620-41C6-A9CF-BB46E021E6F2}" type="slidenum">
              <a:rPr lang="ru-RU" altLang="ru-RU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altLang="ru-RU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1235075"/>
            <a:ext cx="4810125" cy="3332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dirty="0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F17581-0620-41C6-A9CF-BB46E021E6F2}" type="slidenum">
              <a:rPr lang="ru-RU" altLang="ru-RU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altLang="ru-RU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1235075"/>
            <a:ext cx="4810125" cy="3332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dirty="0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F17581-0620-41C6-A9CF-BB46E021E6F2}" type="slidenum">
              <a:rPr lang="ru-RU" altLang="ru-RU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altLang="ru-RU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1235075"/>
            <a:ext cx="4810125" cy="3332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smtClean="0">
                <a:solidFill>
                  <a:srgbClr val="000000"/>
                </a:solidFill>
              </a:rPr>
              <a:t>Примеры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smtClean="0">
                <a:solidFill>
                  <a:srgbClr val="000000"/>
                </a:solidFill>
              </a:rPr>
              <a:t>WSI "</a:t>
            </a:r>
            <a:r>
              <a:rPr lang="ru-RU" altLang="ru-RU" sz="1100" smtClean="0">
                <a:solidFill>
                  <a:srgbClr val="000000"/>
                </a:solidFill>
              </a:rPr>
              <a:t>Кондиционирование и отопление</a:t>
            </a:r>
            <a:r>
              <a:rPr lang="en-US" altLang="ru-RU" sz="1100" smtClean="0">
                <a:solidFill>
                  <a:srgbClr val="000000"/>
                </a:solidFill>
              </a:rPr>
              <a:t>" </a:t>
            </a:r>
            <a:r>
              <a:rPr lang="ru-RU" altLang="ru-RU" sz="1100" smtClean="0">
                <a:solidFill>
                  <a:srgbClr val="000000"/>
                </a:solidFill>
              </a:rPr>
              <a:t>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холодильному оборудованию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системам отопления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вентиляционным системам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Сантехник</a:t>
            </a:r>
          </a:p>
          <a:p>
            <a:pPr marL="288925" lvl="1" indent="-174625" eaLnBrk="1" hangingPunct="1">
              <a:spcBef>
                <a:spcPct val="0"/>
              </a:spcBef>
              <a:buClr>
                <a:srgbClr val="345782"/>
              </a:buCl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Профессия </a:t>
            </a:r>
            <a:r>
              <a:rPr lang="en-US" altLang="ru-RU" sz="1100" smtClean="0">
                <a:solidFill>
                  <a:srgbClr val="000000"/>
                </a:solidFill>
              </a:rPr>
              <a:t>WSI </a:t>
            </a:r>
            <a:r>
              <a:rPr lang="ru-RU" altLang="ru-RU" sz="1100" smtClean="0">
                <a:solidFill>
                  <a:srgbClr val="000000"/>
                </a:solidFill>
              </a:rPr>
              <a:t>"Автомеханика" соответствует 4 профессиям в России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Диагност двигателя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Электрик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Специалист по системам безопасности,</a:t>
            </a:r>
          </a:p>
          <a:p>
            <a:pPr marL="569913" lvl="2" indent="-166688" eaLnBrk="1" hangingPunct="1">
              <a:spcBef>
                <a:spcPct val="0"/>
              </a:spcBef>
              <a:buClr>
                <a:srgbClr val="345782"/>
              </a:buClr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smtClean="0">
                <a:solidFill>
                  <a:srgbClr val="000000"/>
                </a:solidFill>
              </a:rPr>
              <a:t>Ремонтник шасси и подвески</a:t>
            </a: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10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34578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100" b="1" smtClean="0">
                <a:solidFill>
                  <a:srgbClr val="C41300"/>
                </a:solidFill>
              </a:rPr>
              <a:t>Из 4 000 колледжей в России по данным профессиям на уровне международного стандарта способны подготовить 0</a:t>
            </a:r>
            <a:endParaRPr lang="en-US" altLang="ru-RU" sz="1100" b="1" smtClean="0">
              <a:solidFill>
                <a:srgbClr val="C41300"/>
              </a:solidFill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5E8373-B59F-4828-9AB8-B8D2091136B1}" type="slidenum">
              <a:rPr lang="ru-RU" altLang="ru-RU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altLang="ru-RU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71438" y="69850"/>
            <a:ext cx="97631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1449388"/>
            <a:ext cx="9772650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1397000"/>
            <a:ext cx="9772650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8263" y="2976563"/>
            <a:ext cx="9772650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03350" y="3200400"/>
            <a:ext cx="69342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95300" y="1505931"/>
            <a:ext cx="89154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6CF9095-4F67-499A-90EE-3A113CC906A5}" type="slidenum">
              <a:rPr lang="ru-RU"/>
              <a:pPr>
                <a:defRPr/>
              </a:pPr>
              <a:t>‹#›</a:t>
            </a:fld>
            <a:endParaRPr lang="ru-RU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538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DE960-0534-41E3-9080-1248A1247F15}" type="slidenum">
              <a:rPr lang="ru-RU"/>
              <a:pPr>
                <a:defRPr/>
              </a:pPr>
              <a:t>‹#›</a:t>
            </a:fld>
            <a:endParaRPr lang="ru-RU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876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17932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274641"/>
            <a:ext cx="6026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E5CAF-D284-4DA1-B802-00CB89CBE242}" type="slidenum">
              <a:rPr lang="ru-RU"/>
              <a:pPr>
                <a:defRPr/>
              </a:pPr>
              <a:t>‹#›</a:t>
            </a:fld>
            <a:endParaRPr lang="ru-RU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30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90600" y="1447800"/>
            <a:ext cx="84201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B7A65-D6D4-46A3-8CB3-7257E7B9EFC4}" type="slidenum">
              <a:rPr lang="ru-RU"/>
              <a:pPr>
                <a:defRPr/>
              </a:pPr>
              <a:t>‹#›</a:t>
            </a:fld>
            <a:endParaRPr lang="ru-RU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18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70756" y="69756"/>
            <a:ext cx="9764486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74613" y="2376488"/>
            <a:ext cx="9764712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74613" y="2341563"/>
            <a:ext cx="9764712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4613" y="2468563"/>
            <a:ext cx="97647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952501"/>
            <a:ext cx="84201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547938"/>
            <a:ext cx="84201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66775" y="6172200"/>
            <a:ext cx="433387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58750" y="6208713"/>
            <a:ext cx="4953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53CCF-CEDB-4F18-95D7-FF9CADE31E4B}" type="slidenum">
              <a:rPr lang="ru-RU"/>
              <a:pPr>
                <a:defRPr/>
              </a:pPr>
              <a:t>‹#›</a:t>
            </a:fld>
            <a:endParaRPr lang="ru-RU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309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90600" y="1447800"/>
            <a:ext cx="406146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345113" y="1447800"/>
            <a:ext cx="406146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B4788-6956-49A9-BBCB-33B6A888A701}" type="slidenum">
              <a:rPr lang="ru-RU"/>
              <a:pPr>
                <a:defRPr/>
              </a:pPr>
              <a:t>‹#›</a:t>
            </a:fld>
            <a:endParaRPr lang="ru-RU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3369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73050"/>
            <a:ext cx="8420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0600" y="1447800"/>
            <a:ext cx="404495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5750" y="1447800"/>
            <a:ext cx="404495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90600" y="2247900"/>
            <a:ext cx="404495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5365750" y="2247900"/>
            <a:ext cx="404495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BB896-B475-4A3E-A99F-10649F50A692}" type="slidenum">
              <a:rPr lang="ru-RU"/>
              <a:pPr>
                <a:defRPr/>
              </a:pPr>
              <a:t>‹#›</a:t>
            </a:fld>
            <a:endParaRPr lang="ru-RU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091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9E80-009E-4465-9E72-6B23FB9E5F88}" type="slidenum">
              <a:rPr lang="ru-RU"/>
              <a:pPr>
                <a:defRPr/>
              </a:pPr>
              <a:t>‹#›</a:t>
            </a:fld>
            <a:endParaRPr lang="ru-RU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14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A82A7-5401-4423-81C4-FA35CA102058}" type="slidenum">
              <a:rPr lang="ru-RU"/>
              <a:pPr>
                <a:defRPr/>
              </a:pPr>
              <a:t>‹#›</a:t>
            </a:fld>
            <a:endParaRPr lang="ru-RU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07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9850" y="69850"/>
            <a:ext cx="976471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73050"/>
            <a:ext cx="84201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90600" y="1600200"/>
            <a:ext cx="206375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3219450" y="1600200"/>
            <a:ext cx="619125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E76CC-F4E8-4D1B-A8CA-2F5836FDF8E5}" type="slidenum">
              <a:rPr lang="ru-RU"/>
              <a:pPr>
                <a:defRPr/>
              </a:pPr>
              <a:t>‹#›</a:t>
            </a:fld>
            <a:endParaRPr lang="ru-RU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764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74613" y="4683125"/>
            <a:ext cx="97567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74613" y="4649788"/>
            <a:ext cx="97567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74613" y="4773613"/>
            <a:ext cx="9756775" cy="4921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900550"/>
            <a:ext cx="79248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90600" y="5445825"/>
            <a:ext cx="79248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4001" y="66676"/>
            <a:ext cx="9752029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90600" y="6172200"/>
            <a:ext cx="42100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58750" y="6208713"/>
            <a:ext cx="4953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EFEB1-1A87-413A-8D2C-3C881E40833B}" type="slidenum">
              <a:rPr lang="ru-RU"/>
              <a:pPr>
                <a:defRPr/>
              </a:pPr>
              <a:t>‹#›</a:t>
            </a:fld>
            <a:endParaRPr lang="ru-RU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99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9850" y="69850"/>
            <a:ext cx="976471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90600" y="274638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90600" y="1447800"/>
            <a:ext cx="84201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686550" y="6191250"/>
            <a:ext cx="2682875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C78FE324-8C54-45E2-81D6-49E1CFC628D8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90600" y="6172200"/>
            <a:ext cx="42926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58750" y="6210300"/>
            <a:ext cx="4953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81135A8D-239D-429B-9018-EB632F621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7" r:id="rId1"/>
    <p:sldLayoutId id="2147484998" r:id="rId2"/>
    <p:sldLayoutId id="2147484999" r:id="rId3"/>
    <p:sldLayoutId id="2147485000" r:id="rId4"/>
    <p:sldLayoutId id="2147485001" r:id="rId5"/>
    <p:sldLayoutId id="2147485002" r:id="rId6"/>
    <p:sldLayoutId id="2147485003" r:id="rId7"/>
    <p:sldLayoutId id="2147485004" r:id="rId8"/>
    <p:sldLayoutId id="2147485005" r:id="rId9"/>
    <p:sldLayoutId id="2147485006" r:id="rId10"/>
    <p:sldLayoutId id="21474850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3.png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3.png"/><Relationship Id="rId9" Type="http://schemas.microsoft.com/office/2007/relationships/diagramDrawing" Target="../diagrams/drawin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pu24.edu.yar.ru/bazovaya_ploshchadka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1pa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92138" y="-603250"/>
            <a:ext cx="10785476" cy="746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38"/>
          <p:cNvSpPr txBox="1">
            <a:spLocks noChangeArrowheads="1"/>
          </p:cNvSpPr>
          <p:nvPr/>
        </p:nvSpPr>
        <p:spPr bwMode="auto">
          <a:xfrm>
            <a:off x="-519113" y="2133600"/>
            <a:ext cx="10188576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dirty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                      </a:t>
            </a:r>
            <a:r>
              <a:rPr lang="ru-RU" altLang="ru-RU" sz="3100" dirty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Отчет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100" dirty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           о </a:t>
            </a:r>
            <a:r>
              <a:rPr lang="ru-RU" altLang="ru-RU" sz="2800" dirty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проделанной работе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ru-RU" altLang="ru-RU" sz="2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   </a:t>
            </a:r>
            <a:r>
              <a:rPr lang="ru-RU" altLang="ru-RU" sz="24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базовой </a:t>
            </a:r>
            <a:r>
              <a:rPr lang="ru-RU" altLang="ru-RU" sz="2400" dirty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площадки ГАУ ДПО ЯО ИРО,</a:t>
            </a:r>
          </a:p>
          <a:p>
            <a:pPr marL="628650" indent="-62865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   </a:t>
            </a:r>
            <a:r>
              <a:rPr lang="ru-RU" altLang="ru-RU" sz="2400" dirty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созданной на базе ГПОУ ЯО Ярославский </a:t>
            </a:r>
            <a:r>
              <a:rPr lang="ru-RU" altLang="ru-RU" sz="24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                          политехнический </a:t>
            </a:r>
            <a:r>
              <a:rPr lang="ru-RU" altLang="ru-RU" sz="2400" dirty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колледж № 24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     за </a:t>
            </a:r>
            <a:r>
              <a:rPr lang="ru-RU" altLang="ru-RU" sz="2400" dirty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период с января 2017г. по декабрь 2019</a:t>
            </a:r>
            <a:r>
              <a:rPr lang="ru-RU" altLang="ru-RU" sz="2800" dirty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г.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3000" b="1" dirty="0"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3000" b="1" dirty="0"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err="1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Пестерев</a:t>
            </a:r>
            <a:r>
              <a:rPr lang="ru-RU" altLang="ru-RU" sz="2000" b="1" dirty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С.Н.,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старший мастер ресурсного центра  ЯПК №</a:t>
            </a:r>
            <a:r>
              <a:rPr lang="ru-RU" altLang="ru-RU" sz="2800" b="1" dirty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Изображение 3" descr="f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821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Заголовок 7"/>
          <p:cNvSpPr txBox="1">
            <a:spLocks/>
          </p:cNvSpPr>
          <p:nvPr/>
        </p:nvSpPr>
        <p:spPr bwMode="auto">
          <a:xfrm>
            <a:off x="1928813" y="549275"/>
            <a:ext cx="59197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Заседания базовой площадки  </a:t>
            </a:r>
            <a:r>
              <a:rPr lang="ru-RU" altLang="ru-RU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2017</a:t>
            </a:r>
            <a:endParaRPr lang="ru-RU" alt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850" y="1989138"/>
            <a:ext cx="892810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605" name="Прямоугольник 6"/>
          <p:cNvSpPr>
            <a:spLocks noChangeArrowheads="1"/>
          </p:cNvSpPr>
          <p:nvPr/>
        </p:nvSpPr>
        <p:spPr bwMode="auto">
          <a:xfrm>
            <a:off x="452438" y="2357438"/>
            <a:ext cx="8929687" cy="40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Arial" charset="0"/>
              </a:rPr>
              <a:t> </a:t>
            </a:r>
            <a:r>
              <a:rPr lang="ru-RU" alt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 марта 2017 г</a:t>
            </a:r>
            <a:r>
              <a:rPr lang="ru-RU" altLang="ru-RU" sz="2200" b="1">
                <a:solidFill>
                  <a:srgbClr val="FF0000"/>
                </a:solidFill>
                <a:latin typeface="Arial" charset="0"/>
              </a:rPr>
              <a:t>. -  </a:t>
            </a:r>
            <a:r>
              <a:rPr lang="ru-RU" altLang="ru-RU" sz="2200" b="1">
                <a:latin typeface="Times New Roman" pitchFamily="18" charset="0"/>
              </a:rPr>
              <a:t>круглый стол «Распространение опыта продвижения компетенций WorldSkills в организацию и обеспечение образовательного процесса в сфере профессионального образования Ярославской области». Результаты мониторинга показателей эффективности  деятельности СЦК </a:t>
            </a:r>
            <a:r>
              <a:rPr lang="en-US" altLang="ru-RU" sz="2200" b="1">
                <a:latin typeface="Times New Roman" pitchFamily="18" charset="0"/>
              </a:rPr>
              <a:t>WSR</a:t>
            </a:r>
            <a:r>
              <a:rPr lang="ru-RU" altLang="ru-RU" sz="2200" b="1">
                <a:latin typeface="Times New Roman" pitchFamily="18" charset="0"/>
              </a:rPr>
              <a:t>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i="1">
                <a:latin typeface="Times New Roman" pitchFamily="18" charset="0"/>
              </a:rPr>
              <a:t>  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>
                <a:solidFill>
                  <a:srgbClr val="FF0000"/>
                </a:solidFill>
                <a:latin typeface="Times New Roman" pitchFamily="18" charset="0"/>
              </a:rPr>
              <a:t>22 сентября 2017 г.</a:t>
            </a:r>
            <a:r>
              <a:rPr lang="ru-RU" altLang="ru-RU" sz="2400" b="1" i="1">
                <a:latin typeface="Times New Roman" pitchFamily="18" charset="0"/>
              </a:rPr>
              <a:t>  </a:t>
            </a:r>
            <a:r>
              <a:rPr lang="ru-RU" altLang="ru-RU" sz="2200" b="1">
                <a:latin typeface="Times New Roman" pitchFamily="18" charset="0"/>
              </a:rPr>
              <a:t>- круглый стол «Результаты проведения пилотной апробации проведения демонстрационного экзамена по стандартам WorldSkills Россия в 2017 году»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latin typeface="Arial" charset="0"/>
            </a:endParaRPr>
          </a:p>
        </p:txBody>
      </p:sp>
      <p:pic>
        <p:nvPicPr>
          <p:cNvPr id="25606" name="Picture 4" descr="http://www.iro.yar.ru/fileadmin/_processed_/f/4/csm_2017-03-21_crpo-BP07_678aea2ba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00" y="857250"/>
            <a:ext cx="28575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Изображение 3" descr="f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Заголовок 7"/>
          <p:cNvSpPr txBox="1">
            <a:spLocks/>
          </p:cNvSpPr>
          <p:nvPr/>
        </p:nvSpPr>
        <p:spPr bwMode="auto">
          <a:xfrm>
            <a:off x="2000250" y="528638"/>
            <a:ext cx="666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Вопросы</a:t>
            </a:r>
            <a:r>
              <a:rPr lang="ru-RU" altLang="ru-RU" sz="3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круглого стола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4850" y="1989138"/>
            <a:ext cx="892810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29" name="Rectangle 1"/>
          <p:cNvSpPr>
            <a:spLocks noChangeArrowheads="1"/>
          </p:cNvSpPr>
          <p:nvPr/>
        </p:nvSpPr>
        <p:spPr bwMode="auto">
          <a:xfrm>
            <a:off x="128588" y="1916837"/>
            <a:ext cx="9288462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alt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апробации показателей эффективности деятельности специализированных центров </a:t>
            </a:r>
            <a:r>
              <a:rPr lang="ru-RU" alt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компетенций</a:t>
            </a:r>
            <a:endParaRPr lang="ru-RU" alt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alt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Обсуждение результатов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пилотной апробации проведения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итоговой аттестации в форме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демонстрационного </a:t>
            </a:r>
            <a:r>
              <a:rPr lang="ru-RU" alt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экзамена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среди </a:t>
            </a:r>
            <a:r>
              <a:rPr lang="ru-RU" alt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студентов выпускных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курсов ПОО Ярославской области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endParaRPr lang="ru-RU" altLang="ru-RU" sz="2400" dirty="0"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flipV="1">
            <a:off x="128464" y="2492896"/>
            <a:ext cx="642942" cy="14287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flipV="1">
            <a:off x="128464" y="3789040"/>
            <a:ext cx="642942" cy="14287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3387" y="3429000"/>
            <a:ext cx="4392613" cy="316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Изображение 3" descr="f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Заголовок 7"/>
          <p:cNvSpPr txBox="1">
            <a:spLocks/>
          </p:cNvSpPr>
          <p:nvPr/>
        </p:nvSpPr>
        <p:spPr bwMode="auto">
          <a:xfrm>
            <a:off x="2000250" y="528638"/>
            <a:ext cx="5848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Заседания базовой площадки </a:t>
            </a:r>
            <a:r>
              <a:rPr lang="ru-RU" altLang="ru-RU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2018</a:t>
            </a:r>
            <a:endParaRPr lang="ru-RU" alt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850" y="1989138"/>
            <a:ext cx="892810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7653" name="Picture 2" descr="http://www.iro.yar.ru/fileadmin/_processed_/b/c/csm_2017-09_22_kr-stol-09_7fd6c1af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0375" y="714375"/>
            <a:ext cx="28575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Прямоугольник 5"/>
          <p:cNvSpPr>
            <a:spLocks noChangeArrowheads="1"/>
          </p:cNvSpPr>
          <p:nvPr/>
        </p:nvSpPr>
        <p:spPr bwMode="auto">
          <a:xfrm>
            <a:off x="344488" y="2205038"/>
            <a:ext cx="9217025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апреля  </a:t>
            </a:r>
            <a:r>
              <a:rPr lang="ru-RU" alt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2018 г</a:t>
            </a:r>
            <a:r>
              <a:rPr lang="ru-RU" alt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3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ru-RU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300" b="1" dirty="0">
                <a:latin typeface="Times New Roman" pitchFamily="18" charset="0"/>
                <a:cs typeface="Times New Roman" pitchFamily="18" charset="0"/>
              </a:rPr>
              <a:t>круглый стол «Результаты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300" b="1" dirty="0">
                <a:latin typeface="Times New Roman" pitchFamily="18" charset="0"/>
                <a:cs typeface="Times New Roman" pitchFamily="18" charset="0"/>
              </a:rPr>
              <a:t> анкетирования по выявлению отношения профессиональных образовательных организаций  к движению </a:t>
            </a:r>
            <a:r>
              <a:rPr lang="en-US" altLang="ru-RU" sz="2300" b="1" dirty="0">
                <a:latin typeface="Times New Roman" pitchFamily="18" charset="0"/>
                <a:cs typeface="Times New Roman" pitchFamily="18" charset="0"/>
              </a:rPr>
              <a:t>WS</a:t>
            </a:r>
            <a:r>
              <a:rPr lang="ru-RU" altLang="ru-RU" sz="2300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3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 июня </a:t>
            </a:r>
            <a:r>
              <a:rPr lang="ru-RU" alt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2018 г</a:t>
            </a:r>
            <a:r>
              <a:rPr lang="ru-RU" alt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300" b="1" dirty="0">
                <a:latin typeface="Times New Roman" pitchFamily="18" charset="0"/>
                <a:cs typeface="Times New Roman" pitchFamily="18" charset="0"/>
              </a:rPr>
              <a:t>– круглый стол «Опыт взаимодействия ПОО и социальных партнеров по вопросам ресурсного обеспечения чемпионатов </a:t>
            </a:r>
            <a:r>
              <a:rPr lang="ru-RU" altLang="ru-RU" sz="2300" b="1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altLang="ru-RU" sz="2300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3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 сентября </a:t>
            </a:r>
            <a:r>
              <a:rPr lang="ru-RU" alt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2018 г</a:t>
            </a:r>
            <a:r>
              <a:rPr lang="ru-RU" alt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3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300" b="1" dirty="0">
                <a:latin typeface="Times New Roman" pitchFamily="18" charset="0"/>
                <a:cs typeface="Times New Roman" pitchFamily="18" charset="0"/>
              </a:rPr>
              <a:t>круглый стол «Об итогах проведения итоговой аттестации в форме демонстрационного экзамена в профессиональных образовательных организациях в 2018 году»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27655" name="Прямоугольник 6"/>
          <p:cNvSpPr>
            <a:spLocks noChangeArrowheads="1"/>
          </p:cNvSpPr>
          <p:nvPr/>
        </p:nvSpPr>
        <p:spPr bwMode="auto">
          <a:xfrm>
            <a:off x="631825" y="3644900"/>
            <a:ext cx="85693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7656" name="Rectangle 6"/>
          <p:cNvSpPr>
            <a:spLocks noChangeArrowheads="1"/>
          </p:cNvSpPr>
          <p:nvPr/>
        </p:nvSpPr>
        <p:spPr bwMode="auto">
          <a:xfrm flipV="1">
            <a:off x="0" y="-642938"/>
            <a:ext cx="9906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69875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1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altLang="ru-RU" sz="180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4689475" y="98425"/>
            <a:ext cx="5270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69875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1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altLang="ru-RU" sz="180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Изображение 3" descr="f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Заголовок 7"/>
          <p:cNvSpPr txBox="1">
            <a:spLocks/>
          </p:cNvSpPr>
          <p:nvPr/>
        </p:nvSpPr>
        <p:spPr bwMode="auto">
          <a:xfrm>
            <a:off x="2000250" y="528638"/>
            <a:ext cx="695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Вопросы круглого стола</a:t>
            </a:r>
          </a:p>
        </p:txBody>
      </p:sp>
      <p:sp>
        <p:nvSpPr>
          <p:cNvPr id="28676" name="Прямоугольник 6"/>
          <p:cNvSpPr>
            <a:spLocks noChangeArrowheads="1"/>
          </p:cNvSpPr>
          <p:nvPr/>
        </p:nvSpPr>
        <p:spPr bwMode="auto">
          <a:xfrm>
            <a:off x="560388" y="1773238"/>
            <a:ext cx="907415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        Обсуждение результатов анкетирования профессиональных образовательных организаций с целью  выявления их отношения  к движению </a:t>
            </a:r>
            <a:r>
              <a:rPr lang="en-US" altLang="ru-RU" sz="2200" b="1" dirty="0">
                <a:latin typeface="Times New Roman" pitchFamily="18" charset="0"/>
                <a:cs typeface="Times New Roman" pitchFamily="18" charset="0"/>
              </a:rPr>
              <a:t>WSR</a:t>
            </a: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        Результаты оценки  эффективности деятельности СЦК </a:t>
            </a:r>
            <a:r>
              <a:rPr lang="en-US" altLang="ru-RU" sz="2200" b="1" dirty="0">
                <a:latin typeface="Times New Roman" pitchFamily="18" charset="0"/>
                <a:cs typeface="Times New Roman" pitchFamily="18" charset="0"/>
              </a:rPr>
              <a:t>WSR</a:t>
            </a: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Презентации </a:t>
            </a: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опыта взаимодействия профессиональных образовательных организаций  и социальных партнеров по вопросам  ресурсного обеспечения  чемпионатов </a:t>
            </a:r>
            <a:r>
              <a:rPr lang="en-US" altLang="ru-RU" sz="2200" b="1" dirty="0">
                <a:latin typeface="Times New Roman" pitchFamily="18" charset="0"/>
                <a:cs typeface="Times New Roman" pitchFamily="18" charset="0"/>
              </a:rPr>
              <a:t>WSR</a:t>
            </a: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ru-RU" alt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Обсуждение </a:t>
            </a:r>
            <a:r>
              <a:rPr lang="ru-RU" alt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практик проведения  демонстрационного экзамена по  различным компетенциям</a:t>
            </a: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flipV="1">
            <a:off x="272482" y="2276872"/>
            <a:ext cx="642942" cy="2160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flipV="1">
            <a:off x="272482" y="5517232"/>
            <a:ext cx="642940" cy="2160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72480" y="4221088"/>
            <a:ext cx="642942" cy="2160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flipV="1">
            <a:off x="272482" y="3501008"/>
            <a:ext cx="642942" cy="2160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Изображение 3" descr="f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Заголовок 7"/>
          <p:cNvSpPr txBox="1">
            <a:spLocks/>
          </p:cNvSpPr>
          <p:nvPr/>
        </p:nvSpPr>
        <p:spPr bwMode="auto">
          <a:xfrm>
            <a:off x="2000250" y="528638"/>
            <a:ext cx="695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Результаты анкетирования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4850" y="2060575"/>
            <a:ext cx="892810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701" name="Прямоугольник 6"/>
          <p:cNvSpPr>
            <a:spLocks noChangeArrowheads="1"/>
          </p:cNvSpPr>
          <p:nvPr/>
        </p:nvSpPr>
        <p:spPr bwMode="auto">
          <a:xfrm>
            <a:off x="415925" y="1737518"/>
            <a:ext cx="90741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        Обсуждение результатов анкетирования профессиональных образовательных организаций с целью  выявления их отношения 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движению </a:t>
            </a:r>
            <a:r>
              <a:rPr lang="en-US" altLang="ru-RU" sz="2200" b="1" dirty="0" smtClean="0">
                <a:latin typeface="Times New Roman" pitchFamily="18" charset="0"/>
                <a:cs typeface="Times New Roman" pitchFamily="18" charset="0"/>
              </a:rPr>
              <a:t>WSR</a:t>
            </a: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2" name="Picture 8" descr="C:\Users\836D~1\AppData\Local\Temp\Rar$DIa0.515\IMG_40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465" y="4077072"/>
            <a:ext cx="4464496" cy="266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299220219"/>
              </p:ext>
            </p:extLst>
          </p:nvPr>
        </p:nvGraphicFramePr>
        <p:xfrm>
          <a:off x="4664968" y="2924944"/>
          <a:ext cx="5112568" cy="39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3517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Изображение 3" descr="f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Заголовок 7"/>
          <p:cNvSpPr txBox="1">
            <a:spLocks/>
          </p:cNvSpPr>
          <p:nvPr/>
        </p:nvSpPr>
        <p:spPr bwMode="auto">
          <a:xfrm>
            <a:off x="2000250" y="528638"/>
            <a:ext cx="5848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chemeClr val="bg1"/>
                </a:solidFill>
                <a:latin typeface="Arial" charset="0"/>
              </a:rPr>
              <a:t>Выводы</a:t>
            </a:r>
            <a:endParaRPr lang="ru-RU" altLang="ru-RU" sz="36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0822" y="790574"/>
            <a:ext cx="1317743" cy="1317743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536178580"/>
              </p:ext>
            </p:extLst>
          </p:nvPr>
        </p:nvGraphicFramePr>
        <p:xfrm>
          <a:off x="0" y="2108317"/>
          <a:ext cx="9906000" cy="4749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Изображение 3" descr="f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Заголовок 7"/>
          <p:cNvSpPr txBox="1">
            <a:spLocks/>
          </p:cNvSpPr>
          <p:nvPr/>
        </p:nvSpPr>
        <p:spPr bwMode="auto">
          <a:xfrm>
            <a:off x="2000250" y="528638"/>
            <a:ext cx="5848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Arial" charset="0"/>
              </a:rPr>
              <a:t>Выводы</a:t>
            </a:r>
            <a:endParaRPr lang="ru-RU" altLang="ru-RU" sz="36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0822" y="790574"/>
            <a:ext cx="1317743" cy="1317743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011809646"/>
              </p:ext>
            </p:extLst>
          </p:nvPr>
        </p:nvGraphicFramePr>
        <p:xfrm>
          <a:off x="0" y="2133600"/>
          <a:ext cx="9906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1557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Изображение 3" descr="f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Заголовок 7"/>
          <p:cNvSpPr txBox="1">
            <a:spLocks/>
          </p:cNvSpPr>
          <p:nvPr/>
        </p:nvSpPr>
        <p:spPr bwMode="auto">
          <a:xfrm>
            <a:off x="2000250" y="528638"/>
            <a:ext cx="695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ТОП-100 лучших движения</a:t>
            </a:r>
            <a:r>
              <a:rPr lang="en-US" altLang="ru-RU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WSR</a:t>
            </a:r>
            <a:r>
              <a:rPr lang="ru-RU" altLang="ru-RU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676" name="Прямоугольник 6"/>
          <p:cNvSpPr>
            <a:spLocks noChangeArrowheads="1"/>
          </p:cNvSpPr>
          <p:nvPr/>
        </p:nvSpPr>
        <p:spPr bwMode="auto">
          <a:xfrm>
            <a:off x="560388" y="1773238"/>
            <a:ext cx="9074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2132856"/>
            <a:ext cx="9633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Первый всероссийский форум «Наставник».</a:t>
            </a:r>
          </a:p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                 Церемония награждения.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https://pu24.edu.yar.ru/img_8748_0_w370_h2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5128" y="1628800"/>
            <a:ext cx="3524250" cy="2838450"/>
          </a:xfrm>
          <a:prstGeom prst="rect">
            <a:avLst/>
          </a:prstGeom>
          <a:noFill/>
        </p:spPr>
      </p:pic>
      <p:pic>
        <p:nvPicPr>
          <p:cNvPr id="1064" name="Picture 40" descr="https://pu24.edu.yar.ru/img_8724_w350_h2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488" y="3356992"/>
            <a:ext cx="3744416" cy="2838450"/>
          </a:xfrm>
          <a:prstGeom prst="rect">
            <a:avLst/>
          </a:prstGeom>
          <a:noFill/>
        </p:spPr>
      </p:pic>
      <p:pic>
        <p:nvPicPr>
          <p:cNvPr id="1068" name="Picture 44" descr="https://pu24.edu.yar.ru/top100luchshihoo_v_2017_w400_h3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32920" y="3952875"/>
            <a:ext cx="3257550" cy="290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Изображение 3" descr="f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821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Заголовок 7"/>
          <p:cNvSpPr txBox="1">
            <a:spLocks/>
          </p:cNvSpPr>
          <p:nvPr/>
        </p:nvSpPr>
        <p:spPr bwMode="auto">
          <a:xfrm>
            <a:off x="2000250" y="528638"/>
            <a:ext cx="5848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Заседания базовой площадки </a:t>
            </a:r>
            <a:r>
              <a:rPr lang="ru-RU" altLang="ru-RU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2019</a:t>
            </a:r>
            <a:endParaRPr lang="ru-RU" alt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850" y="1989138"/>
            <a:ext cx="892810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749" name="Прямоугольник 5"/>
          <p:cNvSpPr>
            <a:spLocks noChangeArrowheads="1"/>
          </p:cNvSpPr>
          <p:nvPr/>
        </p:nvSpPr>
        <p:spPr bwMode="auto">
          <a:xfrm>
            <a:off x="273050" y="2205038"/>
            <a:ext cx="9217025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ноября </a:t>
            </a:r>
            <a:r>
              <a:rPr lang="ru-RU" alt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2019 г</a:t>
            </a:r>
            <a:r>
              <a:rPr lang="ru-RU" alt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3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круглый стол «Об итогах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проведения итоговой аттестации в форме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демонстрационного экзамена в профессиональных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образовательных организациях в 2019 году»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300" b="1" dirty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 smtClean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         Вопросы круглого </a:t>
            </a:r>
            <a:r>
              <a:rPr lang="ru-RU" altLang="ru-RU" sz="2800" b="1" i="1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стола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31750" name="Прямоугольник 6"/>
          <p:cNvSpPr>
            <a:spLocks noChangeArrowheads="1"/>
          </p:cNvSpPr>
          <p:nvPr/>
        </p:nvSpPr>
        <p:spPr bwMode="auto">
          <a:xfrm>
            <a:off x="631825" y="4786313"/>
            <a:ext cx="539273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31751" name="Rectangle 6"/>
          <p:cNvSpPr>
            <a:spLocks noChangeArrowheads="1"/>
          </p:cNvSpPr>
          <p:nvPr/>
        </p:nvSpPr>
        <p:spPr bwMode="auto">
          <a:xfrm flipV="1">
            <a:off x="0" y="-642938"/>
            <a:ext cx="9906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69875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1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altLang="ru-RU" sz="180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4689475" y="98425"/>
            <a:ext cx="5270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69875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1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altLang="ru-RU" sz="180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flipV="1">
            <a:off x="238092" y="4500570"/>
            <a:ext cx="642942" cy="2160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8" descr="C:\Documents and Settings\User\Мои документы\б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292600"/>
            <a:ext cx="3370263" cy="216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0" descr="C:\Documents and Settings\User\Мои документы\бп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3588" y="1052513"/>
            <a:ext cx="2447925" cy="309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58" name="Rectangle 15"/>
          <p:cNvSpPr>
            <a:spLocks noChangeArrowheads="1"/>
          </p:cNvSpPr>
          <p:nvPr/>
        </p:nvSpPr>
        <p:spPr bwMode="auto">
          <a:xfrm>
            <a:off x="881063" y="4357688"/>
            <a:ext cx="54292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69875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обсуждение результатов демонстрационного экзамена как формы проведения государственной итоговой аттестации среди студентов ПОО в 2019 году;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формирование единых подходов к проведению и оценке  результатов проведения демонстрационного экзамена </a:t>
            </a:r>
          </a:p>
        </p:txBody>
      </p:sp>
      <p:sp>
        <p:nvSpPr>
          <p:cNvPr id="14" name="Стрелка вправо 13"/>
          <p:cNvSpPr/>
          <p:nvPr/>
        </p:nvSpPr>
        <p:spPr>
          <a:xfrm flipV="1">
            <a:off x="238092" y="5715016"/>
            <a:ext cx="642942" cy="2160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Изображение 3" descr="f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88218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Заголовок 7"/>
          <p:cNvSpPr txBox="1">
            <a:spLocks/>
          </p:cNvSpPr>
          <p:nvPr/>
        </p:nvSpPr>
        <p:spPr bwMode="auto">
          <a:xfrm>
            <a:off x="2289175" y="333375"/>
            <a:ext cx="60213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Достигнутые  результаты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4850" y="1989138"/>
            <a:ext cx="892810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773" name="Прямоугольник 6"/>
          <p:cNvSpPr>
            <a:spLocks noChangeArrowheads="1"/>
          </p:cNvSpPr>
          <p:nvPr/>
        </p:nvSpPr>
        <p:spPr bwMode="auto">
          <a:xfrm>
            <a:off x="704850" y="2204863"/>
            <a:ext cx="8856663" cy="258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085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just">
              <a:lnSpc>
                <a:spcPts val="26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Сформировано единое понимание проблемных вопросов развития движения </a:t>
            </a:r>
            <a:r>
              <a:rPr lang="en-US" alt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World </a:t>
            </a:r>
            <a:r>
              <a:rPr lang="en-US" alt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Skills</a:t>
            </a:r>
            <a:endParaRPr lang="ru-RU" altLang="ru-RU" sz="2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ts val="26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Вовлечение педагогического  сообщества в конкурсное движение </a:t>
            </a:r>
            <a:r>
              <a:rPr lang="en-US" alt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World Skills</a:t>
            </a:r>
            <a:endParaRPr lang="ru-RU" altLang="ru-RU" sz="2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ts val="26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22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Апробирован пакет </a:t>
            </a:r>
            <a:r>
              <a:rPr lang="ru-RU" alt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организационно - методических документов для обеспечения деятельности специализированных центров компетенций  Ярославской области</a:t>
            </a:r>
          </a:p>
        </p:txBody>
      </p:sp>
      <p:sp>
        <p:nvSpPr>
          <p:cNvPr id="9" name="Стрелка вправо 8"/>
          <p:cNvSpPr/>
          <p:nvPr/>
        </p:nvSpPr>
        <p:spPr>
          <a:xfrm flipV="1">
            <a:off x="200472" y="2348880"/>
            <a:ext cx="642942" cy="14287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flipV="1">
            <a:off x="200472" y="3140968"/>
            <a:ext cx="642942" cy="14287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flipV="1">
            <a:off x="200472" y="3861048"/>
            <a:ext cx="642942" cy="14287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783" name="Прямоугольник 13"/>
          <p:cNvSpPr>
            <a:spLocks noChangeArrowheads="1"/>
          </p:cNvSpPr>
          <p:nvPr/>
        </p:nvSpPr>
        <p:spPr bwMode="auto">
          <a:xfrm>
            <a:off x="560512" y="4797152"/>
            <a:ext cx="88455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085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Апробирован </a:t>
            </a:r>
            <a:r>
              <a:rPr lang="ru-RU" alt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комплект организационных и методических материалов по  проведению демонстрационного экзамена на базе СЦК</a:t>
            </a:r>
          </a:p>
        </p:txBody>
      </p:sp>
      <p:sp>
        <p:nvSpPr>
          <p:cNvPr id="11" name="Стрелка вправо 10"/>
          <p:cNvSpPr/>
          <p:nvPr/>
        </p:nvSpPr>
        <p:spPr>
          <a:xfrm flipV="1">
            <a:off x="200472" y="4941168"/>
            <a:ext cx="642942" cy="14287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flipV="1">
            <a:off x="166654" y="6072206"/>
            <a:ext cx="642942" cy="14287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3"/>
          <p:cNvSpPr>
            <a:spLocks noChangeArrowheads="1"/>
          </p:cNvSpPr>
          <p:nvPr/>
        </p:nvSpPr>
        <p:spPr bwMode="auto">
          <a:xfrm>
            <a:off x="595282" y="5857892"/>
            <a:ext cx="88455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085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Начало формирования сетевого взаимодействия между ПОО для проведения демонстрационного экзамена в рамках ГИА. </a:t>
            </a:r>
            <a:endParaRPr lang="ru-RU" altLang="ru-RU" sz="2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Изображение 3" descr="f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7"/>
          <p:cNvSpPr txBox="1">
            <a:spLocks/>
          </p:cNvSpPr>
          <p:nvPr/>
        </p:nvSpPr>
        <p:spPr bwMode="auto">
          <a:xfrm>
            <a:off x="2360613" y="549275"/>
            <a:ext cx="5559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Приказ о создании базовой площадки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411" y="2073273"/>
            <a:ext cx="7956276" cy="459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Изображение 3" descr="f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Заголовок 7"/>
          <p:cNvSpPr txBox="1">
            <a:spLocks/>
          </p:cNvSpPr>
          <p:nvPr/>
        </p:nvSpPr>
        <p:spPr bwMode="auto">
          <a:xfrm>
            <a:off x="2000250" y="528638"/>
            <a:ext cx="5848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850" y="1989138"/>
            <a:ext cx="892810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797" name="Заголовок 1"/>
          <p:cNvSpPr txBox="1">
            <a:spLocks/>
          </p:cNvSpPr>
          <p:nvPr/>
        </p:nvSpPr>
        <p:spPr bwMode="auto">
          <a:xfrm>
            <a:off x="2238375" y="2286000"/>
            <a:ext cx="729297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 b="1">
                <a:solidFill>
                  <a:srgbClr val="FF0000"/>
                </a:solidFill>
                <a:latin typeface="Arial" charset="0"/>
              </a:rPr>
              <a:t>Спасибо </a:t>
            </a:r>
            <a:br>
              <a:rPr lang="ru-RU" altLang="ru-RU" sz="6000" b="1">
                <a:solidFill>
                  <a:srgbClr val="FF0000"/>
                </a:solidFill>
                <a:latin typeface="Arial" charset="0"/>
              </a:rPr>
            </a:br>
            <a:r>
              <a:rPr lang="ru-RU" altLang="ru-RU" sz="6000" b="1">
                <a:solidFill>
                  <a:srgbClr val="FF0000"/>
                </a:solidFill>
                <a:latin typeface="Arial" charset="0"/>
              </a:rPr>
              <a:t>за внимание!</a:t>
            </a:r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2576513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5400000">
            <a:off x="3914775" y="3471863"/>
            <a:ext cx="4884738" cy="1655762"/>
          </a:xfrm>
          <a:prstGeom prst="triangl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387" name="Изображение 3" descr="f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Заголовок 7"/>
          <p:cNvSpPr txBox="1">
            <a:spLocks/>
          </p:cNvSpPr>
          <p:nvPr/>
        </p:nvSpPr>
        <p:spPr bwMode="auto">
          <a:xfrm>
            <a:off x="2000250" y="528638"/>
            <a:ext cx="5848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 Цели и задачи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7813" y="2060575"/>
            <a:ext cx="5467350" cy="132873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Выявление и обобщение эффективных практик продвижения компетенций методик </a:t>
            </a:r>
            <a:r>
              <a:rPr lang="en-US" alt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en-US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образовательный процесс учреждений среднего профессионального образования УСПО ЯО</a:t>
            </a:r>
            <a:endParaRPr lang="ru-RU" altLang="ru-RU" dirty="0">
              <a:solidFill>
                <a:srgbClr val="10253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813" y="3668713"/>
            <a:ext cx="5467350" cy="1328737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Проведение мероприятий, обеспечивающих презентацию положительных практик по внедрению компетенций </a:t>
            </a:r>
            <a:r>
              <a:rPr lang="en-US" alt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учебно-программное обеспечение образовательного процесса</a:t>
            </a:r>
            <a:endParaRPr lang="ru-RU" altLang="ru-RU" dirty="0">
              <a:solidFill>
                <a:srgbClr val="10253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7813" y="5300663"/>
            <a:ext cx="5467350" cy="102235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Консультационное, информационное и методическое сопровождение деятельности специализированных центров компетенций </a:t>
            </a:r>
            <a:r>
              <a:rPr lang="en-US" alt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endParaRPr lang="ru-RU" altLang="ru-RU" dirty="0">
              <a:solidFill>
                <a:srgbClr val="10253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85025" y="2757488"/>
            <a:ext cx="2305050" cy="3084512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условий, обеспечивающих внедрение методик компетенций </a:t>
            </a:r>
            <a:r>
              <a:rPr lang="en-US" alt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практику деятельности УСПО ЯО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7411" name="Изображение 3" descr="f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2216150" y="260350"/>
            <a:ext cx="44132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Состав базовой площадки</a:t>
            </a:r>
          </a:p>
        </p:txBody>
      </p:sp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273050" y="1844675"/>
            <a:ext cx="9288462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Куратор </a:t>
            </a: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площадки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 err="1">
                <a:latin typeface="Times New Roman" pitchFamily="18" charset="0"/>
                <a:cs typeface="Times New Roman" pitchFamily="18" charset="0"/>
              </a:rPr>
              <a:t>Выборнов</a:t>
            </a: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 Владимир Юрьевич -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ЦРПО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ГАУ ДПО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ЯО ИРО</a:t>
            </a:r>
            <a:endParaRPr lang="ru-RU" altLang="ru-RU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Феоктистов Владимир 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Викторович </a:t>
            </a: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директор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2200" b="1" dirty="0" err="1">
                <a:latin typeface="Times New Roman" pitchFamily="18" charset="0"/>
                <a:cs typeface="Times New Roman" pitchFamily="18" charset="0"/>
              </a:rPr>
              <a:t>Чистоусова</a:t>
            </a: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 Елена Ивановна -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зам. директора по УПР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2200" b="1" dirty="0" err="1">
                <a:latin typeface="Times New Roman" pitchFamily="18" charset="0"/>
                <a:cs typeface="Times New Roman" pitchFamily="18" charset="0"/>
              </a:rPr>
              <a:t>Пестерев</a:t>
            </a: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 Сергей Николаевич -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старший мастер Ресурсного центра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Недошивин Михаил Сергеевич -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старший мастер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2200" b="1" dirty="0" err="1">
                <a:latin typeface="Times New Roman" pitchFamily="18" charset="0"/>
                <a:cs typeface="Times New Roman" pitchFamily="18" charset="0"/>
              </a:rPr>
              <a:t>Плескунов</a:t>
            </a: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 Олег Евгеньевич-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мастер производственного обучения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2200" b="1" dirty="0" err="1">
                <a:latin typeface="Times New Roman" pitchFamily="18" charset="0"/>
                <a:cs typeface="Times New Roman" pitchFamily="18" charset="0"/>
              </a:rPr>
              <a:t>Мяукина</a:t>
            </a: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  Елена Андреевна -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секретарь, куратор сайта</a:t>
            </a: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Изображение 3" descr="f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Заголовок 7"/>
          <p:cNvSpPr txBox="1">
            <a:spLocks/>
          </p:cNvSpPr>
          <p:nvPr/>
        </p:nvSpPr>
        <p:spPr bwMode="auto">
          <a:xfrm>
            <a:off x="1928813" y="549275"/>
            <a:ext cx="59197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Создание страницы базовой площадки на сайте ЯПК №24</a:t>
            </a:r>
          </a:p>
        </p:txBody>
      </p:sp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704850" y="2349500"/>
            <a:ext cx="892968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Arial" charset="0"/>
              </a:rPr>
              <a:t> </a:t>
            </a:r>
            <a:endParaRPr lang="ru-RU" altLang="ru-RU" sz="2000">
              <a:latin typeface="Arial" charset="0"/>
            </a:endParaRPr>
          </a:p>
        </p:txBody>
      </p:sp>
      <p:sp>
        <p:nvSpPr>
          <p:cNvPr id="17413" name="Прямоугольник 9"/>
          <p:cNvSpPr>
            <a:spLocks noChangeArrowheads="1"/>
          </p:cNvSpPr>
          <p:nvPr/>
        </p:nvSpPr>
        <p:spPr bwMode="auto">
          <a:xfrm rot="10800000" flipV="1">
            <a:off x="415925" y="1828800"/>
            <a:ext cx="9290050" cy="58578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  <a:hlinkClick r:id="rId4"/>
              </a:rPr>
              <a:t>https://pu24.edu.yar.ru/bazovaya_ploshchadka.html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8" name="Рисунок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9263" y="2781300"/>
            <a:ext cx="410368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Рисунок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5213" y="2636838"/>
            <a:ext cx="3382962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Изображение 3" descr="f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Заголовок 7"/>
          <p:cNvSpPr txBox="1">
            <a:spLocks/>
          </p:cNvSpPr>
          <p:nvPr/>
        </p:nvSpPr>
        <p:spPr bwMode="auto">
          <a:xfrm>
            <a:off x="2000250" y="528638"/>
            <a:ext cx="666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36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62" name="Заголовок 7"/>
          <p:cNvSpPr txBox="1">
            <a:spLocks/>
          </p:cNvSpPr>
          <p:nvPr/>
        </p:nvSpPr>
        <p:spPr bwMode="auto">
          <a:xfrm>
            <a:off x="2000250" y="528638"/>
            <a:ext cx="5848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План работы на </a:t>
            </a:r>
            <a:r>
              <a:rPr lang="ru-RU" altLang="ru-RU" sz="3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2017-2019</a:t>
            </a:r>
            <a:endParaRPr lang="ru-RU" altLang="ru-RU" sz="3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63" name="Прямоугольник 6"/>
          <p:cNvSpPr>
            <a:spLocks noChangeArrowheads="1"/>
          </p:cNvSpPr>
          <p:nvPr/>
        </p:nvSpPr>
        <p:spPr bwMode="auto">
          <a:xfrm>
            <a:off x="4176712" y="2225421"/>
            <a:ext cx="37909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1. Организационное обеспечение</a:t>
            </a:r>
          </a:p>
        </p:txBody>
      </p:sp>
      <p:sp>
        <p:nvSpPr>
          <p:cNvPr id="19464" name="Прямоугольник 10"/>
          <p:cNvSpPr>
            <a:spLocks noChangeArrowheads="1"/>
          </p:cNvSpPr>
          <p:nvPr/>
        </p:nvSpPr>
        <p:spPr bwMode="auto">
          <a:xfrm>
            <a:off x="4953000" y="2720493"/>
            <a:ext cx="4922456" cy="104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состава сотрудников базовой площадки,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распределение функционала и обязанностей, дальнейшая их корректировка</a:t>
            </a:r>
            <a:endParaRPr lang="ru-RU" altLang="ru-RU" sz="1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4016896" y="3062468"/>
            <a:ext cx="467006" cy="364030"/>
          </a:xfrm>
          <a:prstGeom prst="curvedRightArrow">
            <a:avLst>
              <a:gd name="adj1" fmla="val 17235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466" name="Прямоугольник 13"/>
          <p:cNvSpPr>
            <a:spLocks noChangeArrowheads="1"/>
          </p:cNvSpPr>
          <p:nvPr/>
        </p:nvSpPr>
        <p:spPr bwMode="auto">
          <a:xfrm>
            <a:off x="3856257" y="3882435"/>
            <a:ext cx="5931039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перспективного (на 3 года) и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текущих </a:t>
            </a: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планов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работы (на 2017, 2018 и 2019 соответственно)</a:t>
            </a:r>
            <a:endParaRPr lang="ru-RU" altLang="ru-RU" sz="1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9" name="Прямоугольник 16"/>
          <p:cNvSpPr>
            <a:spLocks noChangeArrowheads="1"/>
          </p:cNvSpPr>
          <p:nvPr/>
        </p:nvSpPr>
        <p:spPr bwMode="auto">
          <a:xfrm>
            <a:off x="2504728" y="4627779"/>
            <a:ext cx="6843115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новостного раздела </a:t>
            </a: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базовой площадки на сайте ЯПК-24,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его сопровождение</a:t>
            </a:r>
            <a:endParaRPr lang="ru-RU" altLang="ru-RU" sz="1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70" name="Прямоугольник 17"/>
          <p:cNvSpPr>
            <a:spLocks noChangeArrowheads="1"/>
          </p:cNvSpPr>
          <p:nvPr/>
        </p:nvSpPr>
        <p:spPr bwMode="auto">
          <a:xfrm rot="10800000" flipV="1">
            <a:off x="1415570" y="5596074"/>
            <a:ext cx="849043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Подготовка и проведение массовых мероприятий (по особому плану, в соответствии с поручениями руководителя базовой площадки).</a:t>
            </a:r>
            <a:endParaRPr lang="ru-RU" altLang="ru-RU" sz="1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" name="Выгнутая влево стрелка 29"/>
          <p:cNvSpPr/>
          <p:nvPr/>
        </p:nvSpPr>
        <p:spPr>
          <a:xfrm>
            <a:off x="2936776" y="4065135"/>
            <a:ext cx="467006" cy="364030"/>
          </a:xfrm>
          <a:prstGeom prst="curvedRightArrow">
            <a:avLst>
              <a:gd name="adj1" fmla="val 17235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Выгнутая влево стрелка 31"/>
          <p:cNvSpPr/>
          <p:nvPr/>
        </p:nvSpPr>
        <p:spPr>
          <a:xfrm>
            <a:off x="1633689" y="4810479"/>
            <a:ext cx="467006" cy="364030"/>
          </a:xfrm>
          <a:prstGeom prst="curvedRightArrow">
            <a:avLst>
              <a:gd name="adj1" fmla="val 17235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Выгнутая влево стрелка 34"/>
          <p:cNvSpPr/>
          <p:nvPr/>
        </p:nvSpPr>
        <p:spPr>
          <a:xfrm>
            <a:off x="592794" y="5778391"/>
            <a:ext cx="467006" cy="364030"/>
          </a:xfrm>
          <a:prstGeom prst="curvedRightArrow">
            <a:avLst>
              <a:gd name="adj1" fmla="val 17235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5288" y="896524"/>
            <a:ext cx="2562463" cy="13452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464" y="2241817"/>
            <a:ext cx="3477457" cy="200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709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Изображение 3" descr="f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Заголовок 7"/>
          <p:cNvSpPr txBox="1">
            <a:spLocks/>
          </p:cNvSpPr>
          <p:nvPr/>
        </p:nvSpPr>
        <p:spPr bwMode="auto">
          <a:xfrm>
            <a:off x="2000250" y="528638"/>
            <a:ext cx="666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36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62" name="Заголовок 7"/>
          <p:cNvSpPr txBox="1">
            <a:spLocks/>
          </p:cNvSpPr>
          <p:nvPr/>
        </p:nvSpPr>
        <p:spPr bwMode="auto">
          <a:xfrm>
            <a:off x="2000250" y="528638"/>
            <a:ext cx="5848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План работы на </a:t>
            </a:r>
            <a:r>
              <a:rPr lang="ru-RU" altLang="ru-RU" sz="3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2017-2019</a:t>
            </a:r>
            <a:endParaRPr lang="ru-RU" altLang="ru-RU" sz="3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63" name="Прямоугольник 6"/>
          <p:cNvSpPr>
            <a:spLocks noChangeArrowheads="1"/>
          </p:cNvSpPr>
          <p:nvPr/>
        </p:nvSpPr>
        <p:spPr bwMode="auto">
          <a:xfrm>
            <a:off x="4176712" y="2225421"/>
            <a:ext cx="3790950" cy="38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2. Информационное обеспечение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Прямоугольник 10"/>
          <p:cNvSpPr>
            <a:spLocks noChangeArrowheads="1"/>
          </p:cNvSpPr>
          <p:nvPr/>
        </p:nvSpPr>
        <p:spPr bwMode="auto">
          <a:xfrm>
            <a:off x="4664968" y="2782818"/>
            <a:ext cx="49944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дальнейшее пополнение информационного </a:t>
            </a: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банка данных: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«Эффективные </a:t>
            </a: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практики в РФ по организации движения </a:t>
            </a:r>
            <a:r>
              <a:rPr lang="en-US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WSR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3785683" y="3062468"/>
            <a:ext cx="467006" cy="364030"/>
          </a:xfrm>
          <a:prstGeom prst="curvedRightArrow">
            <a:avLst>
              <a:gd name="adj1" fmla="val 17235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470" name="Прямоугольник 17"/>
          <p:cNvSpPr>
            <a:spLocks noChangeArrowheads="1"/>
          </p:cNvSpPr>
          <p:nvPr/>
        </p:nvSpPr>
        <p:spPr bwMode="auto">
          <a:xfrm rot="10800000" flipV="1">
            <a:off x="4019186" y="4099549"/>
            <a:ext cx="5225950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Информационное текстовое освещение проведенных мероприятий (пресс- и пост-релизы)</a:t>
            </a:r>
            <a:endParaRPr lang="ru-RU" altLang="ru-RU" sz="1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5" name="Выгнутая влево стрелка 34"/>
          <p:cNvSpPr/>
          <p:nvPr/>
        </p:nvSpPr>
        <p:spPr>
          <a:xfrm>
            <a:off x="900445" y="5377750"/>
            <a:ext cx="467006" cy="364030"/>
          </a:xfrm>
          <a:prstGeom prst="curvedRightArrow">
            <a:avLst>
              <a:gd name="adj1" fmla="val 17235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5288" y="896524"/>
            <a:ext cx="2562463" cy="13452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464" y="2241817"/>
            <a:ext cx="3477457" cy="2005333"/>
          </a:xfrm>
          <a:prstGeom prst="rect">
            <a:avLst/>
          </a:prstGeom>
        </p:spPr>
      </p:pic>
      <p:sp>
        <p:nvSpPr>
          <p:cNvPr id="16" name="Прямоугольник 17"/>
          <p:cNvSpPr>
            <a:spLocks noChangeArrowheads="1"/>
          </p:cNvSpPr>
          <p:nvPr/>
        </p:nvSpPr>
        <p:spPr bwMode="auto">
          <a:xfrm rot="10800000" flipV="1">
            <a:off x="1808464" y="5195433"/>
            <a:ext cx="7850968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пакета резолюций по результатам проведенных базовой площадкой мероприятий 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</a:t>
            </a: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размещения на сайт .</a:t>
            </a:r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3138915" y="4282249"/>
            <a:ext cx="467006" cy="364030"/>
          </a:xfrm>
          <a:prstGeom prst="curvedRightArrow">
            <a:avLst>
              <a:gd name="adj1" fmla="val 17235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42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Изображение 3" descr="f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Заголовок 7"/>
          <p:cNvSpPr txBox="1">
            <a:spLocks/>
          </p:cNvSpPr>
          <p:nvPr/>
        </p:nvSpPr>
        <p:spPr bwMode="auto">
          <a:xfrm>
            <a:off x="2000250" y="528638"/>
            <a:ext cx="666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36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62" name="Заголовок 7"/>
          <p:cNvSpPr txBox="1">
            <a:spLocks/>
          </p:cNvSpPr>
          <p:nvPr/>
        </p:nvSpPr>
        <p:spPr bwMode="auto">
          <a:xfrm>
            <a:off x="2000250" y="528638"/>
            <a:ext cx="5848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План работы на </a:t>
            </a:r>
            <a:r>
              <a:rPr lang="ru-RU" altLang="ru-RU" sz="3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2017-2019</a:t>
            </a:r>
            <a:endParaRPr lang="ru-RU" altLang="ru-RU" sz="3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63" name="Прямоугольник 6"/>
          <p:cNvSpPr>
            <a:spLocks noChangeArrowheads="1"/>
          </p:cNvSpPr>
          <p:nvPr/>
        </p:nvSpPr>
        <p:spPr bwMode="auto">
          <a:xfrm>
            <a:off x="488504" y="2218281"/>
            <a:ext cx="5832648" cy="41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Консультационное и методическое сопровождение</a:t>
            </a:r>
          </a:p>
        </p:txBody>
      </p:sp>
      <p:sp>
        <p:nvSpPr>
          <p:cNvPr id="19464" name="Прямоугольник 10"/>
          <p:cNvSpPr>
            <a:spLocks noChangeArrowheads="1"/>
          </p:cNvSpPr>
          <p:nvPr/>
        </p:nvSpPr>
        <p:spPr bwMode="auto">
          <a:xfrm>
            <a:off x="801991" y="2674902"/>
            <a:ext cx="54459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в проведении мероприятий чемпионата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WSR</a:t>
            </a: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158142" y="2674902"/>
            <a:ext cx="467006" cy="364030"/>
          </a:xfrm>
          <a:prstGeom prst="curvedRightArrow">
            <a:avLst>
              <a:gd name="adj1" fmla="val 17235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470" name="Прямоугольник 17"/>
          <p:cNvSpPr>
            <a:spLocks noChangeArrowheads="1"/>
          </p:cNvSpPr>
          <p:nvPr/>
        </p:nvSpPr>
        <p:spPr bwMode="auto">
          <a:xfrm rot="10800000" flipV="1">
            <a:off x="801990" y="3056809"/>
            <a:ext cx="55191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Ежегодный круглый </a:t>
            </a: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стол «Результаты мониторинга показателей эффективности деятельности СЦК </a:t>
            </a:r>
            <a:r>
              <a:rPr lang="en-US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WSR</a:t>
            </a: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</a:p>
        </p:txBody>
      </p:sp>
      <p:sp>
        <p:nvSpPr>
          <p:cNvPr id="35" name="Выгнутая влево стрелка 34"/>
          <p:cNvSpPr/>
          <p:nvPr/>
        </p:nvSpPr>
        <p:spPr>
          <a:xfrm>
            <a:off x="158142" y="3873082"/>
            <a:ext cx="467006" cy="364030"/>
          </a:xfrm>
          <a:prstGeom prst="curvedRightArrow">
            <a:avLst>
              <a:gd name="adj1" fmla="val 17235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5288" y="896524"/>
            <a:ext cx="2562463" cy="13452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3200" y="2133600"/>
            <a:ext cx="2862806" cy="1650885"/>
          </a:xfrm>
          <a:prstGeom prst="rect">
            <a:avLst/>
          </a:prstGeom>
        </p:spPr>
      </p:pic>
      <p:sp>
        <p:nvSpPr>
          <p:cNvPr id="16" name="Прямоугольник 17"/>
          <p:cNvSpPr>
            <a:spLocks noChangeArrowheads="1"/>
          </p:cNvSpPr>
          <p:nvPr/>
        </p:nvSpPr>
        <p:spPr bwMode="auto">
          <a:xfrm rot="10800000" flipV="1">
            <a:off x="801989" y="3690382"/>
            <a:ext cx="8903537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Круглый стол с участниками апробации «Результаты проведения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пилотной </a:t>
            </a: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апробации проведения демонстрационного экзамена по стандартам </a:t>
            </a:r>
            <a:r>
              <a:rPr lang="en-US" altLang="ru-RU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WorldSkills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(2017)</a:t>
            </a: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158142" y="3197960"/>
            <a:ext cx="467006" cy="364030"/>
          </a:xfrm>
          <a:prstGeom prst="curvedRightArrow">
            <a:avLst>
              <a:gd name="adj1" fmla="val 17235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0"/>
          <p:cNvSpPr>
            <a:spLocks noChangeArrowheads="1"/>
          </p:cNvSpPr>
          <p:nvPr/>
        </p:nvSpPr>
        <p:spPr bwMode="auto">
          <a:xfrm>
            <a:off x="801989" y="4382848"/>
            <a:ext cx="8996479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Круглый стол с представителями ПОО и бизнеса «Возможности материально-</a:t>
            </a:r>
            <a:r>
              <a:rPr lang="ru-RU" altLang="ru-RU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техничес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-кого </a:t>
            </a: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обеспечения конкурсов </a:t>
            </a:r>
            <a:r>
              <a:rPr lang="ru-RU" altLang="ru-RU" sz="1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WorldSkills</a:t>
            </a: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 стороны социальных партнеров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(2018)</a:t>
            </a:r>
            <a:endParaRPr lang="ru-RU" altLang="ru-RU" sz="1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>
            <a:off x="158142" y="4565548"/>
            <a:ext cx="467006" cy="364030"/>
          </a:xfrm>
          <a:prstGeom prst="curvedRightArrow">
            <a:avLst>
              <a:gd name="adj1" fmla="val 17235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0"/>
          <p:cNvSpPr>
            <a:spLocks noChangeArrowheads="1"/>
          </p:cNvSpPr>
          <p:nvPr/>
        </p:nvSpPr>
        <p:spPr bwMode="auto">
          <a:xfrm>
            <a:off x="801988" y="5067575"/>
            <a:ext cx="89964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Семинар «Образовательные программы подготовки к чемпионатам </a:t>
            </a:r>
            <a:r>
              <a:rPr lang="ru-RU" sz="1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WorldSkills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и мастер-класс «Образовательные программы подготовки к чемпионатам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WorldSkills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(2018)</a:t>
            </a: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" name="Прямоугольник 10"/>
          <p:cNvSpPr>
            <a:spLocks noChangeArrowheads="1"/>
          </p:cNvSpPr>
          <p:nvPr/>
        </p:nvSpPr>
        <p:spPr bwMode="auto">
          <a:xfrm>
            <a:off x="801987" y="5713906"/>
            <a:ext cx="899647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и реализация программ повышения квалификации педагогических работников образовательных организаций «Современные и перспективные технологии и методики профессионального образования и обучения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(2019)</a:t>
            </a: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>
            <a:off x="158142" y="5208725"/>
            <a:ext cx="467006" cy="364030"/>
          </a:xfrm>
          <a:prstGeom prst="curvedRightArrow">
            <a:avLst>
              <a:gd name="adj1" fmla="val 17235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лево стрелка 21"/>
          <p:cNvSpPr/>
          <p:nvPr/>
        </p:nvSpPr>
        <p:spPr>
          <a:xfrm>
            <a:off x="158142" y="5993556"/>
            <a:ext cx="467006" cy="364030"/>
          </a:xfrm>
          <a:prstGeom prst="curvedRightArrow">
            <a:avLst>
              <a:gd name="adj1" fmla="val 17235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28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Изображение 3" descr="f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Заголовок 7"/>
          <p:cNvSpPr txBox="1">
            <a:spLocks/>
          </p:cNvSpPr>
          <p:nvPr/>
        </p:nvSpPr>
        <p:spPr bwMode="auto">
          <a:xfrm>
            <a:off x="2000250" y="528638"/>
            <a:ext cx="666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36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62" name="Заголовок 7"/>
          <p:cNvSpPr txBox="1">
            <a:spLocks/>
          </p:cNvSpPr>
          <p:nvPr/>
        </p:nvSpPr>
        <p:spPr bwMode="auto">
          <a:xfrm>
            <a:off x="2000250" y="528638"/>
            <a:ext cx="5848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План работы на </a:t>
            </a:r>
            <a:r>
              <a:rPr lang="ru-RU" altLang="ru-RU" sz="3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2017-2019</a:t>
            </a:r>
            <a:endParaRPr lang="ru-RU" altLang="ru-RU" sz="3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63" name="Прямоугольник 6"/>
          <p:cNvSpPr>
            <a:spLocks noChangeArrowheads="1"/>
          </p:cNvSpPr>
          <p:nvPr/>
        </p:nvSpPr>
        <p:spPr bwMode="auto">
          <a:xfrm>
            <a:off x="2480858" y="2218281"/>
            <a:ext cx="2088232" cy="41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4. Мониторинг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Прямоугольник 10"/>
          <p:cNvSpPr>
            <a:spLocks noChangeArrowheads="1"/>
          </p:cNvSpPr>
          <p:nvPr/>
        </p:nvSpPr>
        <p:spPr bwMode="auto">
          <a:xfrm>
            <a:off x="801991" y="2751937"/>
            <a:ext cx="54459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Сбор и обработка информации об удовлетворенности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ПОО (профессиональной образовательной организации) </a:t>
            </a: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деятельностью базовой площадки</a:t>
            </a: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193527" y="3031587"/>
            <a:ext cx="467006" cy="364030"/>
          </a:xfrm>
          <a:prstGeom prst="curvedRightArrow">
            <a:avLst>
              <a:gd name="adj1" fmla="val 17235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470" name="Прямоугольник 17"/>
          <p:cNvSpPr>
            <a:spLocks noChangeArrowheads="1"/>
          </p:cNvSpPr>
          <p:nvPr/>
        </p:nvSpPr>
        <p:spPr bwMode="auto">
          <a:xfrm rot="10800000" flipV="1">
            <a:off x="802316" y="4145075"/>
            <a:ext cx="55191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Составление </a:t>
            </a: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отчета по результатам деятельности базовой площадки</a:t>
            </a:r>
          </a:p>
        </p:txBody>
      </p:sp>
      <p:sp>
        <p:nvSpPr>
          <p:cNvPr id="35" name="Выгнутая влево стрелка 34"/>
          <p:cNvSpPr/>
          <p:nvPr/>
        </p:nvSpPr>
        <p:spPr>
          <a:xfrm>
            <a:off x="272480" y="5373216"/>
            <a:ext cx="467006" cy="364030"/>
          </a:xfrm>
          <a:prstGeom prst="curvedRightArrow">
            <a:avLst>
              <a:gd name="adj1" fmla="val 17235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5288" y="896524"/>
            <a:ext cx="2562463" cy="13452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1763" y="2241866"/>
            <a:ext cx="3370182" cy="1943472"/>
          </a:xfrm>
          <a:prstGeom prst="rect">
            <a:avLst/>
          </a:prstGeom>
        </p:spPr>
      </p:pic>
      <p:sp>
        <p:nvSpPr>
          <p:cNvPr id="16" name="Прямоугольник 17"/>
          <p:cNvSpPr>
            <a:spLocks noChangeArrowheads="1"/>
          </p:cNvSpPr>
          <p:nvPr/>
        </p:nvSpPr>
        <p:spPr bwMode="auto">
          <a:xfrm rot="10800000" flipV="1">
            <a:off x="848544" y="5340688"/>
            <a:ext cx="7000056" cy="41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Оценка достигнутых результатов для повышения эффективности</a:t>
            </a: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193527" y="4286226"/>
            <a:ext cx="467006" cy="364030"/>
          </a:xfrm>
          <a:prstGeom prst="curvedRightArrow">
            <a:avLst>
              <a:gd name="adj1" fmla="val 17235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66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6293</TotalTime>
  <Words>1703</Words>
  <Application>Microsoft Office PowerPoint</Application>
  <PresentationFormat>Лист A4 (210x297 мм)</PresentationFormat>
  <Paragraphs>344</Paragraphs>
  <Slides>20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Уразов Роберт Наилевич</dc:creator>
  <cp:lastModifiedBy>A</cp:lastModifiedBy>
  <cp:revision>393</cp:revision>
  <cp:lastPrinted>2015-02-11T09:50:27Z</cp:lastPrinted>
  <dcterms:modified xsi:type="dcterms:W3CDTF">2020-02-06T04:51:08Z</dcterms:modified>
</cp:coreProperties>
</file>