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3" r:id="rId9"/>
  </p:sldIdLst>
  <p:sldSz cx="12192000" cy="6858000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0" y="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69266A6-1448-48D9-8EDB-58B2124F4233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79C7BC1-0C82-4CE9-BC3A-7E1642AA9C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AACA8BB-7ED3-4280-8E25-8883D9701289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77FEB6B-B3D7-491F-9270-163CF5E56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7FEB6B-B3D7-491F-9270-163CF5E562A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594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149F5-384E-45C1-92D5-1F92212A1520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545E0-1F83-4D20-9823-DA215CD6A9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C9BD9-DE2D-4CF2-8E5C-EB9CB50E86B0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85D32-6B24-4B76-9DBE-1D6A27383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F9A08-C45F-4B4F-96A7-83FAF1BCB192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18863-9A41-4F39-8616-20762D33B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2EC18-0AD2-4600-A4D1-2B2248625A0D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1F8CD-0FED-485F-9FE2-B547D92CC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62435-F8D4-4B7E-8193-98EB8D66AB49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2BF4A-7D56-4C8B-BB76-4094F62889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F5030-DA55-44BF-AFD7-3862CA9C434D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DA2D1-4CD9-40C9-8CC1-BD44AFE08B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E8740-3757-4011-986D-04664408AD20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83CC3-EE0F-4354-A6C3-60A75C0EA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8BBD-8AA9-4BD7-9CFA-F29D1B9223B6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6ECE7-7C37-4D09-8F8F-2BF5327DC7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DE341-0074-4948-A0AD-D43400DBEE28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EB8C3-82C9-47BC-80AF-4C6C5F8A09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B4957-6A2E-4673-BB4C-6FDE02156B33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00672-93D5-4314-B62E-9BBC6E43F5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62D6-FF65-4879-8A0F-BFE6556077CC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CAFB2-1505-4C8B-A39D-31AC626777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CF7D3-1FFE-4EAB-A2A9-41C2427A3E0A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644B0-04F8-4821-B903-3013DB501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3AC4B-20B5-4707-93D9-924775A23DE5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C1C35-910D-41C9-ADE6-A62C1B4B35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A549-CBA4-4231-85D3-E970BEE08718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0631D-F80C-4F8A-AA75-95AD618563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D891FD-5CB1-4BB0-97B4-A9396216A20B}" type="datetimeFigureOut">
              <a:rPr lang="ru-RU"/>
              <a:pPr>
                <a:defRPr/>
              </a:pPr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DCF92A-874E-4DE3-81B7-0E3B116FE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  <p:sldLayoutId id="2147483844" r:id="rId14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1000125" y="431800"/>
            <a:ext cx="11191875" cy="5480050"/>
          </a:xfrm>
        </p:spPr>
        <p:txBody>
          <a:bodyPr rtlCol="0">
            <a:normAutofit fontScale="25000" lnSpcReduction="20000"/>
          </a:bodyPr>
          <a:lstStyle/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14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9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9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критериях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9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программ модернизации профессиональных образовательных организаций Ярославской области в соответствии с типовой программой </a:t>
            </a:r>
            <a:endParaRPr lang="ru-RU" sz="9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9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5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5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5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Сатарина Г.Г., старший методист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5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ЦРПО  ГАУ ДПО ЯО ИРО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5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21.05. 2020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5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4297" y="650929"/>
            <a:ext cx="9660315" cy="1503336"/>
          </a:xfrm>
        </p:spPr>
        <p:txBody>
          <a:bodyPr/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проведения мониторинга  - государственное задание департамента </a:t>
            </a:r>
            <a:r>
              <a:rPr 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Ярославской области  (ТЗ №6,п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180407" y="2527069"/>
            <a:ext cx="10324205" cy="338415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– определение степени качества разработки программ модернизации профессиональных образовательных организаций Ярославской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и отражение в них актуальных тенденций  развития среднего профессионального образования.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Критерии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оценки программ модернизации профессиональных образовательных организаций Ярославской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разработаны  экспертной группой в составе специалистов ДО ЯО, ГАУ ДПО ЯО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ИРО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структуры и содержания оценочных материалов использованы Методические рекомендации ФИРО по модернизации программ развития профессионального образования субъектов РФ в соответствии со стратегическими задачами социально-экономического развития. </a:t>
            </a:r>
          </a:p>
        </p:txBody>
      </p:sp>
    </p:spTree>
    <p:extLst>
      <p:ext uri="{BB962C8B-B14F-4D97-AF65-F5344CB8AC3E}">
        <p14:creationId xmlns:p14="http://schemas.microsoft.com/office/powerpoint/2010/main" val="45709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368" y="457200"/>
            <a:ext cx="9552245" cy="1025611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оценочных материалов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5611" y="1631092"/>
            <a:ext cx="10479001" cy="428012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ценочный лист включает три критерия:</a:t>
            </a:r>
          </a:p>
          <a:p>
            <a:pPr lvl="0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ритерий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программы модернизации ПОО на соответствие требованиям Методических рекомендаций ФИРО по модернизации программ развития профессионального образования субъектов Российской Федерации в соответствии со стратегическими задачами социально-экономического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(максимальное количество - 9 баллов );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ритерий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программы на наличие в ней актуальных приоритетных направлений развития среднего профессионального образования в части модернизации ПОО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области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(максимальное количество -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 );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статуса программы модернизации ПОО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ЯО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(максимальное количество -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балла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максимальное количество баллов по всем критериям – 24 балла .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222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659" y="222422"/>
            <a:ext cx="9749953" cy="1037967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оказатели по критерию 1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152573"/>
              </p:ext>
            </p:extLst>
          </p:nvPr>
        </p:nvGraphicFramePr>
        <p:xfrm>
          <a:off x="1037968" y="1383956"/>
          <a:ext cx="10466643" cy="5234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3740">
                  <a:extLst>
                    <a:ext uri="{9D8B030D-6E8A-4147-A177-3AD203B41FA5}">
                      <a16:colId xmlns:a16="http://schemas.microsoft.com/office/drawing/2014/main" val="474499569"/>
                    </a:ext>
                  </a:extLst>
                </a:gridCol>
                <a:gridCol w="395416">
                  <a:extLst>
                    <a:ext uri="{9D8B030D-6E8A-4147-A177-3AD203B41FA5}">
                      <a16:colId xmlns:a16="http://schemas.microsoft.com/office/drawing/2014/main" val="2235472682"/>
                    </a:ext>
                  </a:extLst>
                </a:gridCol>
                <a:gridCol w="642552">
                  <a:extLst>
                    <a:ext uri="{9D8B030D-6E8A-4147-A177-3AD203B41FA5}">
                      <a16:colId xmlns:a16="http://schemas.microsoft.com/office/drawing/2014/main" val="117125303"/>
                    </a:ext>
                  </a:extLst>
                </a:gridCol>
                <a:gridCol w="568410">
                  <a:extLst>
                    <a:ext uri="{9D8B030D-6E8A-4147-A177-3AD203B41FA5}">
                      <a16:colId xmlns:a16="http://schemas.microsoft.com/office/drawing/2014/main" val="2982960217"/>
                    </a:ext>
                  </a:extLst>
                </a:gridCol>
                <a:gridCol w="556525">
                  <a:extLst>
                    <a:ext uri="{9D8B030D-6E8A-4147-A177-3AD203B41FA5}">
                      <a16:colId xmlns:a16="http://schemas.microsoft.com/office/drawing/2014/main" val="3426616968"/>
                    </a:ext>
                  </a:extLst>
                </a:gridCol>
              </a:tblGrid>
              <a:tr h="751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и показатели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баллов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Экспертная оценка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 anchor="ctr"/>
                </a:tc>
                <a:extLst>
                  <a:ext uri="{0D108BD9-81ED-4DB2-BD59-A6C34878D82A}">
                    <a16:rowId xmlns:a16="http://schemas.microsoft.com/office/drawing/2014/main" val="3336054034"/>
                  </a:ext>
                </a:extLst>
              </a:tr>
              <a:tr h="879347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Критерий 1. Оценка программы модернизации ПОО на соответствие требованиям Методических рекомендаций ФИРО по модернизации программ развития профессионального образования субъектов Российской Федерации в соответствии со стратегическими задачами социально-экономического развития (0-9 баллов)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248986"/>
                  </a:ext>
                </a:extLst>
              </a:tr>
              <a:tr h="418045">
                <a:tc gridSpan="2"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  Название программы содержит термин «модернизация ПОО»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 anchor="ctr"/>
                </a:tc>
                <a:extLst>
                  <a:ext uri="{0D108BD9-81ED-4DB2-BD59-A6C34878D82A}">
                    <a16:rowId xmlns:a16="http://schemas.microsoft.com/office/drawing/2014/main" val="1055041370"/>
                  </a:ext>
                </a:extLst>
              </a:tr>
              <a:tr h="288169">
                <a:tc gridSpan="2"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1.2.Наличие  паспорта  программы 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 anchor="ctr"/>
                </a:tc>
                <a:extLst>
                  <a:ext uri="{0D108BD9-81ED-4DB2-BD59-A6C34878D82A}">
                    <a16:rowId xmlns:a16="http://schemas.microsoft.com/office/drawing/2014/main" val="921061203"/>
                  </a:ext>
                </a:extLst>
              </a:tr>
              <a:tr h="1511781">
                <a:tc gridSpan="2"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 Наличие обоснования необходимости разработки программы с учетом векторов развития страны и региона. Международные тенденции: цифровизация, глобализация, трудоустройство (востребованность на рынке труда), взаимодействие с работодателями, сетевое сотрудничество, потребность в новых  компетенциях и др. Ориентация на национальный проект «Образование», Регстандарт, требования ФГОС по ТОП-50, стандарты Ворлдскиллс и др.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 anchor="ctr"/>
                </a:tc>
                <a:extLst>
                  <a:ext uri="{0D108BD9-81ED-4DB2-BD59-A6C34878D82A}">
                    <a16:rowId xmlns:a16="http://schemas.microsoft.com/office/drawing/2014/main" val="2028625767"/>
                  </a:ext>
                </a:extLst>
              </a:tr>
              <a:tr h="418045">
                <a:tc gridSpan="2"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  Наличие в программе аналитического раздела  деятельности ПОО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 anchor="ctr"/>
                </a:tc>
                <a:extLst>
                  <a:ext uri="{0D108BD9-81ED-4DB2-BD59-A6C34878D82A}">
                    <a16:rowId xmlns:a16="http://schemas.microsoft.com/office/drawing/2014/main" val="1034512605"/>
                  </a:ext>
                </a:extLst>
              </a:tr>
              <a:tr h="627067">
                <a:tc gridSpan="2"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1.5. Наличие раздела, определяющие основные проблемы ПОО, подлежащие разрешению в среднесрочной перспективе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90" marR="66990" marT="0" marB="0" anchor="ctr"/>
                </a:tc>
                <a:extLst>
                  <a:ext uri="{0D108BD9-81ED-4DB2-BD59-A6C34878D82A}">
                    <a16:rowId xmlns:a16="http://schemas.microsoft.com/office/drawing/2014/main" val="139396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233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4217" y="624110"/>
            <a:ext cx="9280396" cy="69806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Показатели по критерию 1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018077"/>
              </p:ext>
            </p:extLst>
          </p:nvPr>
        </p:nvGraphicFramePr>
        <p:xfrm>
          <a:off x="1136823" y="1458098"/>
          <a:ext cx="10367790" cy="4084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06032">
                  <a:extLst>
                    <a:ext uri="{9D8B030D-6E8A-4147-A177-3AD203B41FA5}">
                      <a16:colId xmlns:a16="http://schemas.microsoft.com/office/drawing/2014/main" val="3902524178"/>
                    </a:ext>
                  </a:extLst>
                </a:gridCol>
                <a:gridCol w="1173892">
                  <a:extLst>
                    <a:ext uri="{9D8B030D-6E8A-4147-A177-3AD203B41FA5}">
                      <a16:colId xmlns:a16="http://schemas.microsoft.com/office/drawing/2014/main" val="3261803764"/>
                    </a:ext>
                  </a:extLst>
                </a:gridCol>
                <a:gridCol w="1087866">
                  <a:extLst>
                    <a:ext uri="{9D8B030D-6E8A-4147-A177-3AD203B41FA5}">
                      <a16:colId xmlns:a16="http://schemas.microsoft.com/office/drawing/2014/main" val="2574918508"/>
                    </a:ext>
                  </a:extLst>
                </a:gridCol>
              </a:tblGrid>
              <a:tr h="646623">
                <a:tc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 Сформулирована миссия колледжа, видение развития (образ будущего), стратегические цели, ключевые ценности ПОО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6407385"/>
                  </a:ext>
                </a:extLst>
              </a:tr>
              <a:tr h="667658">
                <a:tc>
                  <a:txBody>
                    <a:bodyPr/>
                    <a:lstStyle/>
                    <a:p>
                      <a:pPr marL="270510" indent="-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 Наличие сформулированных: цели, задач и ожидаемых результатов реализации Программы; рисков и возможных сценариев  реализации программы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9607078"/>
                  </a:ext>
                </a:extLst>
              </a:tr>
              <a:tr h="395689">
                <a:tc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  Наличие показателей достижения цели и выполнения задач программы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9711520"/>
                  </a:ext>
                </a:extLst>
              </a:tr>
              <a:tr h="2374138">
                <a:tc>
                  <a:txBody>
                    <a:bodyPr/>
                    <a:lstStyle/>
                    <a:p>
                      <a:pPr marL="270510" indent="-27051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 Наличие раздела, определяющего механизм реализации программы: механизмы реализации отдельных мероприятий, источники финансового обеспечения программы, привлечение дополнительных средств, в том числе путем участия в конкурсах на получение субсидий, грантов; взаимодействие с социальными партнерами (государственными и общественными организациями, бизнесом; информирование общественности  о реализации программы, ответственность за реализацию целевых ориентиров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4708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119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6377" y="308919"/>
            <a:ext cx="9898235" cy="926757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по критерию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061154"/>
              </p:ext>
            </p:extLst>
          </p:nvPr>
        </p:nvGraphicFramePr>
        <p:xfrm>
          <a:off x="1063152" y="1235676"/>
          <a:ext cx="10441460" cy="5664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3399">
                  <a:extLst>
                    <a:ext uri="{9D8B030D-6E8A-4147-A177-3AD203B41FA5}">
                      <a16:colId xmlns:a16="http://schemas.microsoft.com/office/drawing/2014/main" val="342959689"/>
                    </a:ext>
                  </a:extLst>
                </a:gridCol>
                <a:gridCol w="988541">
                  <a:extLst>
                    <a:ext uri="{9D8B030D-6E8A-4147-A177-3AD203B41FA5}">
                      <a16:colId xmlns:a16="http://schemas.microsoft.com/office/drawing/2014/main" val="4122675600"/>
                    </a:ext>
                  </a:extLst>
                </a:gridCol>
                <a:gridCol w="729520">
                  <a:extLst>
                    <a:ext uri="{9D8B030D-6E8A-4147-A177-3AD203B41FA5}">
                      <a16:colId xmlns:a16="http://schemas.microsoft.com/office/drawing/2014/main" val="3132637348"/>
                    </a:ext>
                  </a:extLst>
                </a:gridCol>
              </a:tblGrid>
              <a:tr h="520662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Критерий 2.   Оценка программы на наличие в ней актуальных приоритетных направлений развития среднего профессионального образования в части модернизации ПОО (0-11 баллов)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626798"/>
                  </a:ext>
                </a:extLst>
              </a:tr>
              <a:tr h="801511">
                <a:tc>
                  <a:txBody>
                    <a:bodyPr/>
                    <a:lstStyle/>
                    <a:p>
                      <a:pPr marL="270510" indent="-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  Наличие мероприятий по открытию подготовки  по профессиям/специальностям  из списка  50 наиболее востребованных на рынке труда, новых и перспективных профессий (ТОП 50 и топ-регион)</a:t>
                      </a:r>
                    </a:p>
                    <a:p>
                      <a:pPr marL="270510" indent="-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0-1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557461"/>
                  </a:ext>
                </a:extLst>
              </a:tr>
              <a:tr h="365911">
                <a:tc>
                  <a:txBody>
                    <a:bodyPr/>
                    <a:lstStyle/>
                    <a:p>
                      <a:pPr marL="270510" indent="-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 Наличие мероприятий по развитию  практико-ориентированной (дуальной) подготовки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0-1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1981710"/>
                  </a:ext>
                </a:extLst>
              </a:tr>
              <a:tr h="399175">
                <a:tc>
                  <a:txBody>
                    <a:bodyPr/>
                    <a:lstStyle/>
                    <a:p>
                      <a:pPr marL="270510" indent="-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 Наличие мероприятий по развитию чемпионатного движения  Ворлдскиллс  ( в т.ч. участие в конкурсах)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0-1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4795126"/>
                  </a:ext>
                </a:extLst>
              </a:tr>
              <a:tr h="399175">
                <a:tc>
                  <a:txBody>
                    <a:bodyPr/>
                    <a:lstStyle/>
                    <a:p>
                      <a:pPr marL="270510" indent="-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2.4. Наличие мероприятий по развитию инновационной инфраструктуры (РЦ, СЦК, МФЦПК и т.д.)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0-1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2379861"/>
                  </a:ext>
                </a:extLst>
              </a:tr>
              <a:tr h="976759">
                <a:tc>
                  <a:txBody>
                    <a:bodyPr/>
                    <a:lstStyle/>
                    <a:p>
                      <a:pPr marL="270510" indent="-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 Наличие мероприятий по переходу к  демонстрационному экзамену в рамках ГИА  (создание центров проведения демонстрационного экзамена, внедрение технологий демоэкзамена и т.д.))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0-1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3088176"/>
                  </a:ext>
                </a:extLst>
              </a:tr>
              <a:tr h="778799">
                <a:tc>
                  <a:txBody>
                    <a:bodyPr/>
                    <a:lstStyle/>
                    <a:p>
                      <a:pPr marL="270510" indent="-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 Наличие мероприятий по модернизации учебно-материальной базы (создание и модернизация учебных мастерских, кабинетов, лабораторий  и т.д.)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0-1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96558545"/>
                  </a:ext>
                </a:extLst>
              </a:tr>
              <a:tr h="778799">
                <a:tc>
                  <a:txBody>
                    <a:bodyPr/>
                    <a:lstStyle/>
                    <a:p>
                      <a:pPr marL="270510" indent="-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  Наличие мероприятий по привлечению работодателей (социальных партнеров) к участию в образовательном процессе, согласовании программ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0-1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82" marR="633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33351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379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1351" y="624110"/>
            <a:ext cx="9033261" cy="772204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по критерию 2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676480"/>
              </p:ext>
            </p:extLst>
          </p:nvPr>
        </p:nvGraphicFramePr>
        <p:xfrm>
          <a:off x="1272746" y="1569307"/>
          <a:ext cx="10231865" cy="3502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46540">
                  <a:extLst>
                    <a:ext uri="{9D8B030D-6E8A-4147-A177-3AD203B41FA5}">
                      <a16:colId xmlns:a16="http://schemas.microsoft.com/office/drawing/2014/main" val="3327882517"/>
                    </a:ext>
                  </a:extLst>
                </a:gridCol>
                <a:gridCol w="1346887">
                  <a:extLst>
                    <a:ext uri="{9D8B030D-6E8A-4147-A177-3AD203B41FA5}">
                      <a16:colId xmlns:a16="http://schemas.microsoft.com/office/drawing/2014/main" val="4092983393"/>
                    </a:ext>
                  </a:extLst>
                </a:gridCol>
                <a:gridCol w="1038438">
                  <a:extLst>
                    <a:ext uri="{9D8B030D-6E8A-4147-A177-3AD203B41FA5}">
                      <a16:colId xmlns:a16="http://schemas.microsoft.com/office/drawing/2014/main" val="2472605337"/>
                    </a:ext>
                  </a:extLst>
                </a:gridCol>
              </a:tblGrid>
              <a:tr h="1173911">
                <a:tc>
                  <a:txBody>
                    <a:bodyPr/>
                    <a:lstStyle/>
                    <a:p>
                      <a:pPr marL="270510" indent="-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2.8. Наличие мероприятий по повышению квалификации руководящих и педагогических работников колледжа по актуальным направления модернизации СПО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5433666"/>
                  </a:ext>
                </a:extLst>
              </a:tr>
              <a:tr h="577181">
                <a:tc>
                  <a:txBody>
                    <a:bodyPr/>
                    <a:lstStyle/>
                    <a:p>
                      <a:pPr marL="270510" indent="-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2.9. Наличие мероприятий по созданию условий для обучения лиц с ОВЗ и инвалидностью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5032535"/>
                  </a:ext>
                </a:extLst>
              </a:tr>
              <a:tr h="577181">
                <a:tc>
                  <a:txBody>
                    <a:bodyPr/>
                    <a:lstStyle/>
                    <a:p>
                      <a:pPr marL="270510" indent="-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2.10.  Наличие мероприятий по сетевому взаимодействию ПОО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90805102"/>
                  </a:ext>
                </a:extLst>
              </a:tr>
              <a:tr h="11739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2.11. Наличие мероприятий по увеличению объемов подготовки по программам профессионального обучения/дополнительного профессионального образования для различных категорий населения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4917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537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945198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по критерию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867420"/>
              </p:ext>
            </p:extLst>
          </p:nvPr>
        </p:nvGraphicFramePr>
        <p:xfrm>
          <a:off x="1099752" y="1569307"/>
          <a:ext cx="10404860" cy="2778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1956">
                  <a:extLst>
                    <a:ext uri="{9D8B030D-6E8A-4147-A177-3AD203B41FA5}">
                      <a16:colId xmlns:a16="http://schemas.microsoft.com/office/drawing/2014/main" val="2092228358"/>
                    </a:ext>
                  </a:extLst>
                </a:gridCol>
                <a:gridCol w="1099751">
                  <a:extLst>
                    <a:ext uri="{9D8B030D-6E8A-4147-A177-3AD203B41FA5}">
                      <a16:colId xmlns:a16="http://schemas.microsoft.com/office/drawing/2014/main" val="2370872473"/>
                    </a:ext>
                  </a:extLst>
                </a:gridCol>
                <a:gridCol w="1063153">
                  <a:extLst>
                    <a:ext uri="{9D8B030D-6E8A-4147-A177-3AD203B41FA5}">
                      <a16:colId xmlns:a16="http://schemas.microsoft.com/office/drawing/2014/main" val="565923554"/>
                    </a:ext>
                  </a:extLst>
                </a:gridCol>
              </a:tblGrid>
              <a:tr h="436087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Критерий 3.   Оценка статуса программы модернизации ПОО (0-4 балла)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886775"/>
                  </a:ext>
                </a:extLst>
              </a:tr>
              <a:tr h="4067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 Программа размещена на сайте ПОО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9019022"/>
                  </a:ext>
                </a:extLst>
              </a:tr>
              <a:tr h="4067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 Программа согласована с учредителем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8055270"/>
                  </a:ext>
                </a:extLst>
              </a:tr>
              <a:tr h="7151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 Наличие реквизитов принятия программы коллективным органом управления ПОО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6308114"/>
                  </a:ext>
                </a:extLst>
              </a:tr>
              <a:tr h="8135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3.4. Программа согласована с социальными партнерами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1858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48168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1097</TotalTime>
  <Words>764</Words>
  <Application>Microsoft Office PowerPoint</Application>
  <PresentationFormat>Широкоэкранный</PresentationFormat>
  <Paragraphs>110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Основание проведения мониторинга  - государственное задание департамента образования Ярославской области  (ТЗ №6,п</vt:lpstr>
      <vt:lpstr>  Структура оценочных материалов </vt:lpstr>
      <vt:lpstr> Показатели по критерию 1 </vt:lpstr>
      <vt:lpstr> Показатели по критерию 1 </vt:lpstr>
      <vt:lpstr>Показатели по критерию 2 </vt:lpstr>
      <vt:lpstr>Показатели по критерию 2 </vt:lpstr>
      <vt:lpstr>Показатели по критерию 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Георгиевна Сатарина</dc:creator>
  <cp:lastModifiedBy>Галина Георгиевна Сатарина</cp:lastModifiedBy>
  <cp:revision>94</cp:revision>
  <cp:lastPrinted>2020-03-05T05:15:11Z</cp:lastPrinted>
  <dcterms:created xsi:type="dcterms:W3CDTF">2018-11-06T10:58:18Z</dcterms:created>
  <dcterms:modified xsi:type="dcterms:W3CDTF">2020-05-20T11:04:32Z</dcterms:modified>
</cp:coreProperties>
</file>