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9" r:id="rId3"/>
    <p:sldId id="291" r:id="rId4"/>
    <p:sldId id="290" r:id="rId5"/>
    <p:sldId id="280" r:id="rId6"/>
    <p:sldId id="281" r:id="rId7"/>
    <p:sldId id="282" r:id="rId8"/>
    <p:sldId id="283" r:id="rId9"/>
    <p:sldId id="296" r:id="rId10"/>
    <p:sldId id="292" r:id="rId11"/>
    <p:sldId id="293" r:id="rId12"/>
    <p:sldId id="294" r:id="rId13"/>
    <p:sldId id="26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ctrTitle"/>
          </p:nvPr>
        </p:nvSpPr>
        <p:spPr>
          <a:xfrm>
            <a:off x="764772" y="1706880"/>
            <a:ext cx="7731498" cy="3047999"/>
          </a:xfrm>
        </p:spPr>
        <p:txBody>
          <a:bodyPr anchor="t">
            <a:noAutofit/>
          </a:bodyPr>
          <a:lstStyle/>
          <a:p>
            <a:pPr marL="0" indent="0"/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основных направлений реализация проекта «Сопровождение ПОО по формированию профессиональной культуры обучающихся»</a:t>
            </a:r>
            <a:b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подходы к пониманию основных компонентов профессиональной культуры обучающихся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altLang="ru-RU" sz="3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048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99069" y="4797426"/>
            <a:ext cx="4688378" cy="942974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altLang="ru-RU" sz="2000" b="1" dirty="0" smtClean="0"/>
              <a:t>Задорожная И.В., методист центра развития профессионального образования </a:t>
            </a:r>
          </a:p>
        </p:txBody>
      </p:sp>
      <p:sp>
        <p:nvSpPr>
          <p:cNvPr id="20484" name="Подзаголовок 2"/>
          <p:cNvSpPr txBox="1">
            <a:spLocks/>
          </p:cNvSpPr>
          <p:nvPr/>
        </p:nvSpPr>
        <p:spPr bwMode="auto">
          <a:xfrm>
            <a:off x="2544234" y="5740400"/>
            <a:ext cx="7516284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spcAft>
                <a:spcPts val="300"/>
              </a:spcAft>
              <a:buClr>
                <a:srgbClr val="255CFB"/>
              </a:buClr>
              <a:buSzPct val="130000"/>
              <a:buFont typeface="Georgia" pitchFamily="18" charset="0"/>
              <a:buNone/>
            </a:pPr>
            <a:r>
              <a:rPr lang="ru-RU" altLang="ru-RU" sz="2000" b="1" dirty="0" smtClean="0"/>
              <a:t>30 сентября  2020 </a:t>
            </a:r>
            <a:r>
              <a:rPr lang="ru-RU" altLang="ru-RU" sz="2000" b="1" dirty="0"/>
              <a:t>г.</a:t>
            </a:r>
          </a:p>
        </p:txBody>
      </p:sp>
      <p:pic>
        <p:nvPicPr>
          <p:cNvPr id="20485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383" y="188913"/>
            <a:ext cx="10189214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03" y="2133600"/>
            <a:ext cx="3345189" cy="1691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3" y="188912"/>
            <a:ext cx="1010285" cy="942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40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Над профессиональные компетенции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  <a:defRPr/>
            </a:pPr>
            <a:r>
              <a:rPr lang="ru-RU" dirty="0" smtClean="0"/>
              <a:t>Политическая и социально-экономическая -   ориентация в политической обстановке, наличие собственного взгляда на данное состояние политики и экономики;</a:t>
            </a:r>
          </a:p>
          <a:p>
            <a:pPr marL="457200" indent="-457200">
              <a:buAutoNum type="arabicPeriod"/>
              <a:defRPr/>
            </a:pPr>
            <a:r>
              <a:rPr lang="ru-RU" dirty="0" smtClean="0"/>
              <a:t> Социально-коммуникативная – способность к коллективным действиям, навыки межличностного общения, стремление к социальному взаимопониманию, способность работать в команде, приверженность к этическим ценностям;</a:t>
            </a:r>
          </a:p>
          <a:p>
            <a:pPr marL="457200" indent="-457200">
              <a:buAutoNum type="arabicPeriod"/>
              <a:defRPr/>
            </a:pPr>
            <a:r>
              <a:rPr lang="ru-RU" dirty="0" smtClean="0"/>
              <a:t>Поликультурная – способность воспринимать разнообразие и межкультурные различия, уважение иных культур, особенности обычаев, традиций , интереса к чужой культуре, способность видеть в ней область обогащения личного опыта.</a:t>
            </a:r>
          </a:p>
          <a:p>
            <a:pPr marL="0" indent="0">
              <a:buNone/>
              <a:defRPr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0629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Над профессиональные компетенции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 marL="0" indent="0">
              <a:buNone/>
              <a:defRPr/>
            </a:pPr>
            <a:r>
              <a:rPr lang="ru-RU" sz="2400" dirty="0" smtClean="0"/>
              <a:t>4</a:t>
            </a:r>
            <a:r>
              <a:rPr lang="ru-RU" sz="3200" dirty="0" smtClean="0"/>
              <a:t>. Индивидуально-личностная компетенция – способность к саморазвитию и самообразованию, адаптация к новым ситуациям, стремление к здоровому образу жизни;</a:t>
            </a:r>
          </a:p>
          <a:p>
            <a:pPr marL="0" indent="0">
              <a:buNone/>
              <a:defRPr/>
            </a:pPr>
            <a:r>
              <a:rPr lang="ru-RU" sz="3200" dirty="0" smtClean="0"/>
              <a:t>5. Информационно-инструментальная компетенция: владение компьютером и современными информационными технологиями, способность к сбору и анализу информации.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518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60" y="326430"/>
            <a:ext cx="2026400" cy="202640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3368040" y="423948"/>
            <a:ext cx="6873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1" y="2823436"/>
            <a:ext cx="78760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Благодарим за внимание!</a:t>
            </a:r>
            <a:endParaRPr lang="ru-RU" sz="5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задачи проекта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1. Разработка понятийного аппарата профессиональной культуры </a:t>
            </a:r>
            <a:r>
              <a:rPr lang="ru-RU" sz="2400" dirty="0" smtClean="0"/>
              <a:t>обучающихся;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2. Отбор и утверждение б/</a:t>
            </a:r>
            <a:r>
              <a:rPr lang="ru-RU" sz="2400" dirty="0" err="1" smtClean="0"/>
              <a:t>пл</a:t>
            </a:r>
            <a:r>
              <a:rPr lang="ru-RU" sz="2400" dirty="0" smtClean="0"/>
              <a:t> ПОО ЯО, участвующих в разработке и апробации технологий формирования ПК обучающихся;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3</a:t>
            </a:r>
            <a:r>
              <a:rPr lang="ru-RU" sz="2400" dirty="0"/>
              <a:t>. Разработка комплекта учебно-методических материалов, обеспечивающих формирование </a:t>
            </a:r>
            <a:r>
              <a:rPr lang="ru-RU" sz="2400" dirty="0" smtClean="0"/>
              <a:t>ПК  </a:t>
            </a:r>
            <a:r>
              <a:rPr lang="ru-RU" sz="2400" dirty="0"/>
              <a:t>в учебной и </a:t>
            </a:r>
            <a:r>
              <a:rPr lang="ru-RU" sz="2400" dirty="0" err="1"/>
              <a:t>внеучебной</a:t>
            </a:r>
            <a:r>
              <a:rPr lang="ru-RU" sz="2400" dirty="0"/>
              <a:t> </a:t>
            </a:r>
            <a:r>
              <a:rPr lang="ru-RU" sz="2400" dirty="0" smtClean="0"/>
              <a:t>деятельности;</a:t>
            </a:r>
          </a:p>
          <a:p>
            <a:pPr marL="0" indent="0">
              <a:buNone/>
            </a:pPr>
            <a:r>
              <a:rPr lang="ru-RU" sz="2400" dirty="0" smtClean="0"/>
              <a:t>4. Апробация разработанных учебно-методических материалов, обеспечивающих формирование </a:t>
            </a:r>
            <a:r>
              <a:rPr lang="ru-RU" sz="2400" dirty="0"/>
              <a:t>П</a:t>
            </a:r>
            <a:r>
              <a:rPr lang="ru-RU" sz="2400" dirty="0" smtClean="0"/>
              <a:t>К обучающихся; их представление и обсуждение в рамках работы областных методических объединений;</a:t>
            </a:r>
          </a:p>
          <a:p>
            <a:pPr marL="0" indent="0">
              <a:buNone/>
            </a:pPr>
            <a:r>
              <a:rPr lang="ru-RU" sz="2400" dirty="0" smtClean="0"/>
              <a:t>5. Издание и тиражирование комплекта УММ, обеспечивающих формирование </a:t>
            </a:r>
            <a:r>
              <a:rPr lang="ru-RU" sz="2400" dirty="0"/>
              <a:t>П</a:t>
            </a:r>
            <a:r>
              <a:rPr lang="ru-RU" sz="2400" dirty="0" smtClean="0"/>
              <a:t>К обучающихся.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  <a:defRPr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9795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 Задачи базовых площадок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1</a:t>
            </a:r>
            <a:r>
              <a:rPr lang="ru-RU" sz="2400" dirty="0"/>
              <a:t>. </a:t>
            </a:r>
            <a:r>
              <a:rPr lang="ru-RU" sz="2400" dirty="0" smtClean="0"/>
              <a:t>Разработать учебно-методические материалы </a:t>
            </a:r>
            <a:r>
              <a:rPr lang="ru-RU" sz="2400" dirty="0"/>
              <a:t>по формированию профессиональной культуры обучающихся ПОО ЯО по направлению подготовки специалистов среднего </a:t>
            </a:r>
            <a:r>
              <a:rPr lang="ru-RU" sz="2400" dirty="0" smtClean="0"/>
              <a:t>звена, квалифицированных рабочих и служащих;</a:t>
            </a:r>
            <a:endParaRPr lang="ru-RU" sz="2400" dirty="0"/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2</a:t>
            </a:r>
            <a:r>
              <a:rPr lang="ru-RU" sz="2400" dirty="0"/>
              <a:t>. </a:t>
            </a:r>
            <a:r>
              <a:rPr lang="ru-RU" sz="2400" dirty="0" smtClean="0"/>
              <a:t>Апробировать  учебно-методические материалы </a:t>
            </a:r>
            <a:r>
              <a:rPr lang="ru-RU" sz="2400" dirty="0"/>
              <a:t>по формированию профессиональной культуры обучающихся ПОО ЯО по направлению подготовки специалистов среднего </a:t>
            </a:r>
            <a:r>
              <a:rPr lang="ru-RU" sz="2400" dirty="0" smtClean="0"/>
              <a:t>звена и квалифицированных рабочих и служащих;</a:t>
            </a:r>
            <a:endParaRPr lang="ru-RU" sz="2400" dirty="0"/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3</a:t>
            </a:r>
            <a:r>
              <a:rPr lang="ru-RU" sz="2400" dirty="0"/>
              <a:t>. </a:t>
            </a:r>
            <a:r>
              <a:rPr lang="ru-RU" sz="2400" dirty="0" smtClean="0"/>
              <a:t>Оказывать  информационную, консультативную, экспертно-аналитическую поддержку </a:t>
            </a:r>
            <a:r>
              <a:rPr lang="ru-RU" sz="2400" dirty="0"/>
              <a:t>ПОО ЯО по вопросам формирования профессиональной культуры  обучающихся.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4</a:t>
            </a:r>
            <a:r>
              <a:rPr lang="ru-RU" sz="2400" dirty="0"/>
              <a:t>. </a:t>
            </a:r>
            <a:r>
              <a:rPr lang="ru-RU" sz="2400" dirty="0" smtClean="0"/>
              <a:t>Организовывать технологическую и методическую поддержку </a:t>
            </a:r>
            <a:r>
              <a:rPr lang="ru-RU" sz="2400" smtClean="0"/>
              <a:t>в проведении </a:t>
            </a:r>
            <a:r>
              <a:rPr lang="ru-RU" sz="2400" dirty="0" smtClean="0"/>
              <a:t>мониторинга </a:t>
            </a:r>
            <a:r>
              <a:rPr lang="ru-RU" sz="2400" dirty="0"/>
              <a:t>результативности реализации проекта.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8734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1644" y="533400"/>
            <a:ext cx="10336876" cy="123941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направления деятельности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424" y="1722120"/>
            <a:ext cx="10564296" cy="4731216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b="1" dirty="0" smtClean="0"/>
              <a:t>1. Организационная деятельность:</a:t>
            </a:r>
          </a:p>
          <a:p>
            <a:r>
              <a:rPr lang="ru-RU" sz="2400" dirty="0" smtClean="0"/>
              <a:t>Сбор </a:t>
            </a:r>
            <a:r>
              <a:rPr lang="ru-RU" sz="2400" dirty="0"/>
              <a:t>и обработка предложений ПОО по формированию перечня основных компонентов профессиональной культуры обучающихся, признаваемых инновационными, на три ближайших </a:t>
            </a:r>
            <a:r>
              <a:rPr lang="ru-RU" sz="2400" dirty="0" smtClean="0"/>
              <a:t>года;</a:t>
            </a:r>
          </a:p>
          <a:p>
            <a:pPr>
              <a:defRPr/>
            </a:pPr>
            <a:r>
              <a:rPr lang="ru-RU" sz="2400" dirty="0"/>
              <a:t>Проведение семинаров, круглых столов с участниками базовых площадок по обсуждению актуальных вопросов  их взаимодействия с </a:t>
            </a:r>
            <a:r>
              <a:rPr lang="ru-RU" sz="2400" dirty="0" smtClean="0"/>
              <a:t>ПОО ЯО;</a:t>
            </a:r>
          </a:p>
          <a:p>
            <a:pPr>
              <a:defRPr/>
            </a:pPr>
            <a:r>
              <a:rPr lang="ru-RU" sz="2400" dirty="0"/>
              <a:t>Проведение заседаний </a:t>
            </a:r>
            <a:r>
              <a:rPr lang="ru-RU" sz="2400" dirty="0" smtClean="0"/>
              <a:t>рабочих групп </a:t>
            </a:r>
            <a:r>
              <a:rPr lang="ru-RU" sz="2400" dirty="0"/>
              <a:t>по обсуждение </a:t>
            </a:r>
            <a:r>
              <a:rPr lang="ru-RU" sz="2400" dirty="0" smtClean="0"/>
              <a:t>основных вопросов движения проекта;</a:t>
            </a:r>
          </a:p>
          <a:p>
            <a:pPr marL="0" indent="0">
              <a:buNone/>
              <a:defRPr/>
            </a:pPr>
            <a:endParaRPr lang="ru-RU" sz="2400" dirty="0"/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58964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направления деятельности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b="1" dirty="0" smtClean="0"/>
              <a:t>2. Методическая деятельность: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ru-RU" b="1" dirty="0" smtClean="0"/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dirty="0" smtClean="0"/>
              <a:t>Организация </a:t>
            </a:r>
            <a:r>
              <a:rPr lang="ru-RU" dirty="0"/>
              <a:t>работы по формированию единых подходов к </a:t>
            </a:r>
            <a:r>
              <a:rPr lang="ru-RU" dirty="0" smtClean="0"/>
              <a:t>структуре и содержанию профессиональной </a:t>
            </a:r>
            <a:r>
              <a:rPr lang="ru-RU" dirty="0"/>
              <a:t>культуры </a:t>
            </a:r>
            <a:r>
              <a:rPr lang="ru-RU" dirty="0" smtClean="0"/>
              <a:t>обучающихся: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dirty="0" smtClean="0"/>
              <a:t>- определение основных  компонентов профессиональной культуры; </a:t>
            </a:r>
            <a:endParaRPr lang="ru-RU" dirty="0"/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dirty="0" smtClean="0"/>
              <a:t>определение </a:t>
            </a:r>
            <a:r>
              <a:rPr lang="ru-RU" dirty="0"/>
              <a:t>направлений учебной и </a:t>
            </a:r>
            <a:r>
              <a:rPr lang="ru-RU" dirty="0" err="1"/>
              <a:t>внеучебной</a:t>
            </a:r>
            <a:r>
              <a:rPr lang="ru-RU" dirty="0"/>
              <a:t> деятельности, </a:t>
            </a:r>
            <a:endParaRPr lang="ru-RU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217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направления деятельности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240" y="1476376"/>
            <a:ext cx="10698480" cy="5198744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2400" dirty="0" smtClean="0"/>
              <a:t>3</a:t>
            </a:r>
            <a:r>
              <a:rPr lang="ru-RU" dirty="0" smtClean="0"/>
              <a:t>.</a:t>
            </a:r>
            <a:r>
              <a:rPr lang="ru-RU" b="1" dirty="0" smtClean="0"/>
              <a:t> Информационно-консультативная</a:t>
            </a:r>
            <a:r>
              <a:rPr lang="ru-RU" b="1" dirty="0"/>
              <a:t>, экспертно-аналитическая </a:t>
            </a:r>
            <a:r>
              <a:rPr lang="ru-RU" b="1" dirty="0" smtClean="0"/>
              <a:t>деятельность:</a:t>
            </a:r>
          </a:p>
          <a:p>
            <a:pPr marL="0" indent="0">
              <a:buNone/>
              <a:defRPr/>
            </a:pPr>
            <a:r>
              <a:rPr lang="ru-RU" b="1" dirty="0" smtClean="0"/>
              <a:t>-</a:t>
            </a:r>
            <a:r>
              <a:rPr lang="ru-RU" dirty="0" smtClean="0"/>
              <a:t>представление и обсуждение рабочих материалов в рамках работы творческих групп или заседаний круглых столов (1 раз в два месяца)</a:t>
            </a:r>
            <a:endParaRPr lang="ru-RU" dirty="0"/>
          </a:p>
          <a:p>
            <a:pPr marL="0" indent="0">
              <a:buNone/>
              <a:defRPr/>
            </a:pPr>
            <a:endParaRPr lang="ru-RU" b="1" dirty="0" smtClean="0"/>
          </a:p>
          <a:p>
            <a:pPr marL="0" indent="0">
              <a:buNone/>
              <a:defRPr/>
            </a:pPr>
            <a:r>
              <a:rPr lang="ru-RU" b="1" dirty="0" smtClean="0"/>
              <a:t>4. Мониторинговая деятельность:</a:t>
            </a:r>
          </a:p>
          <a:p>
            <a:pPr>
              <a:defRPr/>
            </a:pPr>
            <a:r>
              <a:rPr lang="ru-RU" dirty="0"/>
              <a:t>подготовка методических материалов для стартовой диагностики уровня развития ПК </a:t>
            </a:r>
            <a:r>
              <a:rPr lang="ru-RU" dirty="0" smtClean="0"/>
              <a:t>обучающихся</a:t>
            </a:r>
            <a:r>
              <a:rPr lang="ru-RU" dirty="0"/>
              <a:t> </a:t>
            </a:r>
            <a:r>
              <a:rPr lang="ru-RU" dirty="0" smtClean="0"/>
              <a:t>(ноябрь 2020 г.)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557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Основные компоненты профессиональной культуры обучающихся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418" y="1476376"/>
            <a:ext cx="10697517" cy="4941048"/>
          </a:xfrm>
        </p:spPr>
        <p:txBody>
          <a:bodyPr>
            <a:noAutofit/>
          </a:bodyPr>
          <a:lstStyle/>
          <a:p>
            <a:r>
              <a:rPr lang="ru-RU" b="1" dirty="0" smtClean="0"/>
              <a:t>Профессиональная</a:t>
            </a:r>
            <a:r>
              <a:rPr lang="ru-RU" dirty="0" smtClean="0"/>
              <a:t> </a:t>
            </a:r>
            <a:r>
              <a:rPr lang="ru-RU" b="1" dirty="0"/>
              <a:t>культура</a:t>
            </a:r>
            <a:r>
              <a:rPr lang="ru-RU" dirty="0"/>
              <a:t> — </a:t>
            </a:r>
            <a:r>
              <a:rPr lang="ru-RU" b="1" dirty="0"/>
              <a:t>это</a:t>
            </a:r>
            <a:r>
              <a:rPr lang="ru-RU" dirty="0"/>
              <a:t> универсальная система, включающая </a:t>
            </a:r>
            <a:r>
              <a:rPr lang="ru-RU" b="1" dirty="0"/>
              <a:t>профессиональные</a:t>
            </a:r>
            <a:r>
              <a:rPr lang="ru-RU" dirty="0"/>
              <a:t> знания и ценности, которые в виде образцов и норм, принятых в конкретной </a:t>
            </a:r>
            <a:r>
              <a:rPr lang="ru-RU" b="1" dirty="0"/>
              <a:t>профессиональной</a:t>
            </a:r>
            <a:r>
              <a:rPr lang="ru-RU" dirty="0"/>
              <a:t> </a:t>
            </a:r>
            <a:r>
              <a:rPr lang="ru-RU" dirty="0" smtClean="0"/>
              <a:t>области, регулируют </a:t>
            </a:r>
            <a:r>
              <a:rPr lang="ru-RU" b="1" dirty="0"/>
              <a:t>профессиональную</a:t>
            </a:r>
            <a:r>
              <a:rPr lang="ru-RU" dirty="0"/>
              <a:t> деятельность</a:t>
            </a:r>
            <a:r>
              <a:rPr lang="ru-RU" dirty="0" smtClean="0"/>
              <a:t>.</a:t>
            </a:r>
          </a:p>
          <a:p>
            <a:r>
              <a:rPr lang="ru-RU" dirty="0"/>
              <a:t> </a:t>
            </a:r>
            <a:r>
              <a:rPr lang="ru-RU" b="1" dirty="0" smtClean="0"/>
              <a:t>Профессиональная культура </a:t>
            </a:r>
            <a:r>
              <a:rPr lang="ru-RU" dirty="0"/>
              <a:t>базируется на опыте и деятельности </a:t>
            </a:r>
            <a:r>
              <a:rPr lang="ru-RU" dirty="0" smtClean="0"/>
              <a:t>обучающихся и  проявляется в процессе профессиональной и социальной деятельности. </a:t>
            </a:r>
          </a:p>
          <a:p>
            <a:r>
              <a:rPr lang="ru-RU" dirty="0" smtClean="0"/>
              <a:t> Основой для развития компонентов Профессиональной культуры обучающихся будут </a:t>
            </a:r>
            <a:r>
              <a:rPr lang="ru-RU" dirty="0" smtClean="0"/>
              <a:t>ОК, ПК  над ПК по согласованию с работодателем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9078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Основные компоненты  профессиональной культуры специалиста и социума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 marL="457200" indent="-457200">
              <a:buAutoNum type="arabicPeriod"/>
              <a:defRPr/>
            </a:pPr>
            <a:r>
              <a:rPr lang="ru-RU" sz="3200" dirty="0" smtClean="0"/>
              <a:t>Когнитивный компонент: нормы поведения в обществе, нормы общения;</a:t>
            </a:r>
          </a:p>
          <a:p>
            <a:pPr marL="457200" indent="-457200">
              <a:buAutoNum type="arabicPeriod"/>
              <a:defRPr/>
            </a:pPr>
            <a:r>
              <a:rPr lang="ru-RU" sz="3200" dirty="0" smtClean="0"/>
              <a:t>Мотивационно-ценностный компонент: отношение к себе и другим как к высшей ценности;</a:t>
            </a:r>
          </a:p>
          <a:p>
            <a:pPr marL="457200" indent="-457200">
              <a:buAutoNum type="arabicPeriod"/>
              <a:defRPr/>
            </a:pPr>
            <a:r>
              <a:rPr lang="ru-RU" sz="3200" dirty="0" smtClean="0"/>
              <a:t> </a:t>
            </a:r>
            <a:r>
              <a:rPr lang="ru-RU" sz="3200" dirty="0" err="1" smtClean="0"/>
              <a:t>Деятельностный</a:t>
            </a:r>
            <a:r>
              <a:rPr lang="ru-RU" sz="3200" dirty="0" smtClean="0"/>
              <a:t> компонент: способность к саморазвитию и самообразованию, самооценке.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4463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 </a:t>
            </a:r>
            <a:r>
              <a:rPr lang="ru-RU" sz="3200" b="1" dirty="0" smtClean="0"/>
              <a:t>Профессионально-значимые компоненты :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altLang="ru-RU" sz="32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умение </a:t>
            </a:r>
            <a:r>
              <a:rPr lang="ru-RU" sz="2400" dirty="0"/>
              <a:t>организовывать собственную деятельность и в процессе оптимального взаимодействие с другими,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демонстрация </a:t>
            </a:r>
            <a:r>
              <a:rPr lang="ru-RU" sz="2400" dirty="0"/>
              <a:t>навыков  по разрешению психологических ситуаций, </a:t>
            </a:r>
            <a:r>
              <a:rPr lang="ru-RU" sz="2400" dirty="0" smtClean="0"/>
              <a:t>- владении </a:t>
            </a:r>
            <a:r>
              <a:rPr lang="ru-RU" sz="2400" dirty="0"/>
              <a:t>элементами  ораторского искусства;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умение  </a:t>
            </a:r>
            <a:r>
              <a:rPr lang="ru-RU" sz="2400" dirty="0"/>
              <a:t>оптимально организовывать рабочее место и рабочее время,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формировать </a:t>
            </a:r>
            <a:r>
              <a:rPr lang="ru-RU" sz="2400" dirty="0"/>
              <a:t>свой  профессиональный имидж и др.</a:t>
            </a:r>
          </a:p>
          <a:p>
            <a:pPr>
              <a:buFontTx/>
              <a:buChar char="-"/>
            </a:pPr>
            <a:r>
              <a:rPr lang="ru-RU" sz="2400" dirty="0"/>
              <a:t>в</a:t>
            </a:r>
            <a:r>
              <a:rPr lang="ru-RU" sz="2400" dirty="0" smtClean="0"/>
              <a:t>ладение компьютерными </a:t>
            </a:r>
            <a:r>
              <a:rPr lang="ru-RU" sz="2400" dirty="0"/>
              <a:t>и современными информационными технологиями: способность к сбору, анализу </a:t>
            </a:r>
            <a:r>
              <a:rPr lang="ru-RU" sz="2400" dirty="0" smtClean="0"/>
              <a:t>информации.</a:t>
            </a:r>
            <a:endParaRPr lang="ru-RU" sz="2400" dirty="0"/>
          </a:p>
          <a:p>
            <a:pPr>
              <a:buFontTx/>
              <a:buChar char="-"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059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647</Words>
  <Application>Microsoft Office PowerPoint</Application>
  <PresentationFormat>Широкоэкранный</PresentationFormat>
  <Paragraphs>58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1_Тема Office</vt:lpstr>
      <vt:lpstr>2_Тема Office</vt:lpstr>
      <vt:lpstr>Характеристика основных направлений реализация проекта «Сопровождение ПОО по формированию профессиональной культуры обучающихся» Общие подходы к пониманию основных компонентов профессиональной культуры обучающихся </vt:lpstr>
      <vt:lpstr>Основные задачи проекта</vt:lpstr>
      <vt:lpstr> Задачи базовых площадок</vt:lpstr>
      <vt:lpstr>Основные направления деятельности</vt:lpstr>
      <vt:lpstr>Основные направления деятельности</vt:lpstr>
      <vt:lpstr>Основные направления деятельности</vt:lpstr>
      <vt:lpstr>Основные компоненты профессиональной культуры обучающихся</vt:lpstr>
      <vt:lpstr>Основные компоненты  профессиональной культуры специалиста и социума</vt:lpstr>
      <vt:lpstr> Профессионально-значимые компоненты : </vt:lpstr>
      <vt:lpstr>Над профессиональные компетенции</vt:lpstr>
      <vt:lpstr>Над профессиональные компетенции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1</cp:lastModifiedBy>
  <cp:revision>89</cp:revision>
  <dcterms:created xsi:type="dcterms:W3CDTF">2017-01-30T13:00:35Z</dcterms:created>
  <dcterms:modified xsi:type="dcterms:W3CDTF">2020-09-29T16:54:57Z</dcterms:modified>
  <cp:contentStatus/>
</cp:coreProperties>
</file>