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0" r:id="rId2"/>
    <p:sldId id="369" r:id="rId3"/>
    <p:sldId id="370" r:id="rId4"/>
    <p:sldId id="371" r:id="rId5"/>
    <p:sldId id="365" r:id="rId6"/>
    <p:sldId id="385" r:id="rId7"/>
    <p:sldId id="372" r:id="rId8"/>
    <p:sldId id="383" r:id="rId9"/>
    <p:sldId id="390" r:id="rId10"/>
    <p:sldId id="391" r:id="rId11"/>
    <p:sldId id="389" r:id="rId12"/>
    <p:sldId id="395" r:id="rId13"/>
    <p:sldId id="392" r:id="rId14"/>
    <p:sldId id="393" r:id="rId15"/>
    <p:sldId id="381" r:id="rId16"/>
    <p:sldId id="382" r:id="rId17"/>
    <p:sldId id="39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52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учебных планов на основе ФГОС СОО в практику деятельности ПОО Ярославской области по программам подготовки специалистов среднего звена: первые результаты,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перспективы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200" b="1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Смирнова Т.М.,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директор ГПОУ ЯО Угличского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индустриально- педагогического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колледжа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694"/>
          <a:stretch/>
        </p:blipFill>
        <p:spPr>
          <a:xfrm>
            <a:off x="5543600" y="0"/>
            <a:ext cx="3600400" cy="1976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08" y="5013176"/>
            <a:ext cx="1103339" cy="144902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Календарно-тематическое планирование к программе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" y="2060848"/>
            <a:ext cx="8920013" cy="4446745"/>
          </a:xfrm>
        </p:spPr>
      </p:pic>
    </p:spTree>
    <p:extLst>
      <p:ext uri="{BB962C8B-B14F-4D97-AF65-F5344CB8AC3E}">
        <p14:creationId xmlns="" xmlns:p14="http://schemas.microsoft.com/office/powerpoint/2010/main" val="54323973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429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Учебный план (гуманитарный профиль)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6302236"/>
              </p:ext>
            </p:extLst>
          </p:nvPr>
        </p:nvGraphicFramePr>
        <p:xfrm>
          <a:off x="539547" y="1268760"/>
          <a:ext cx="8208916" cy="5328597"/>
        </p:xfrm>
        <a:graphic>
          <a:graphicData uri="http://schemas.openxmlformats.org/drawingml/2006/table">
            <a:tbl>
              <a:tblPr/>
              <a:tblGrid>
                <a:gridCol w="526981"/>
                <a:gridCol w="1600103"/>
                <a:gridCol w="124559"/>
                <a:gridCol w="124559"/>
                <a:gridCol w="79048"/>
                <a:gridCol w="107791"/>
                <a:gridCol w="76652"/>
                <a:gridCol w="134140"/>
                <a:gridCol w="134140"/>
                <a:gridCol w="335351"/>
                <a:gridCol w="251513"/>
                <a:gridCol w="251513"/>
                <a:gridCol w="268281"/>
                <a:gridCol w="335351"/>
                <a:gridCol w="335351"/>
                <a:gridCol w="335351"/>
                <a:gridCol w="309002"/>
                <a:gridCol w="297025"/>
                <a:gridCol w="297025"/>
                <a:gridCol w="277863"/>
                <a:gridCol w="277863"/>
                <a:gridCol w="277863"/>
                <a:gridCol w="280257"/>
                <a:gridCol w="277863"/>
                <a:gridCol w="277863"/>
                <a:gridCol w="306606"/>
                <a:gridCol w="309002"/>
              </a:tblGrid>
              <a:tr h="36602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циклов, разделов, дисциплин, профессиональных модулей, междисциплинарных курсов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Формы промежуточной аттестации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Учебная нагрузка обучающихся (час)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Распределение обязательных учебных занятий по курсам и семестрам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зачетов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дифференцированных зачетов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экзаменов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Максимальная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Самостоятельная   работа (час)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Обязательная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курс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курс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курс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курс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1сем.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сем.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сем.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сем.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сем.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сем.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сем.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сем.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теоретических занятий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лабораторных и практических занятий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нед.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Общеобразовательный цикл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768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ОУПБ.00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Общеобразовательные предметы базового уровня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ОУПБ.01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ОУПБ.02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ОУПБ.03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Естествознание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ОУПБ.04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Астрономия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ОУПБ.05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Информатика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ОУПБ.06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4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ОУПБ.07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Основы безопасности жизнедеятельности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ОУПБ.08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Родной язык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Общеобразовательные предметы углубленного уровня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0135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ОУПП.09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5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ОУПП.10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35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ОУПП.11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35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ОУПП.12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35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ИП 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Индивидуальный проект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Учебные предметы по выбору,предлагаемые ОО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35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ОУПВ 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Экономическая география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1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ОУПВ 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Мировая художественная культура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35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ОУВП 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Второй иностранный язык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0491648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543956" cy="17145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ИНФОРМАЦИОННО-МЕТОДИЧЕСКОЕ ПИСЬМО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ФОРМИРОВАНИЮ УЧЕБНОГО ПЛАНА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ОСНОВНОЙ ОБРАЗОВАТЕЛЬНОЙ ПРОГРАММЫ СРЕДНЕГО ПРОФЕССИОНАЛЬНОГО ОБРАЗОВАНИЯ С ОДНОВРЕМЕННЫМ ПОЛУЧЕНИЕМ СРЕДНЕГО ОБЩЕГО ОБРАЗОВАНИЯ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52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1-Перечень учебных предметов по предметным областям и обязательных учебных предметов для включения во все учебные планы для каждой предметной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2 - Примерный перечень учебных предметов на углубленном уровне в соответствии с профилями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3 - Пример распределения часов для последующего выбора предметов, изучаемых на базовом или углубленном уровне</a:t>
            </a:r>
          </a:p>
          <a:p>
            <a:pPr hangingPunc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общеобразовательного цикла учебного плана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программы подготовки специалистов среднего звена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>
            <a:noAutofit/>
          </a:bodyPr>
          <a:lstStyle/>
          <a:p>
            <a:pPr marL="0" lvl="8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 общих предметов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включены "Русский язык", "Литература", "Иностранный язык", "Математика", "История" (или "Россия в мире"), "Физическая культура", "Основы безопасности жизнедеятельности", "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Астрономия».</a:t>
            </a:r>
          </a:p>
          <a:p>
            <a:pPr marL="0" lvl="8" indent="0" algn="just">
              <a:spcBef>
                <a:spcPts val="0"/>
              </a:spcBef>
              <a:buNone/>
            </a:pPr>
            <a:r>
              <a:rPr lang="ru-RU" sz="2800" dirty="0" smtClean="0"/>
              <a:t>«К </a:t>
            </a:r>
            <a:r>
              <a:rPr lang="ru-RU" sz="2800" dirty="0" smtClean="0"/>
              <a:t>предметам, изучаемым на </a:t>
            </a:r>
            <a:r>
              <a:rPr lang="ru-RU" sz="2800" b="1" dirty="0" smtClean="0"/>
              <a:t>углубленном уровне,</a:t>
            </a:r>
            <a:r>
              <a:rPr lang="ru-RU" sz="2800" dirty="0" smtClean="0"/>
              <a:t> относятся: математика, информатика, экономика, право</a:t>
            </a:r>
            <a:r>
              <a:rPr lang="ru-RU" sz="2800" dirty="0" smtClean="0"/>
              <a:t>.»</a:t>
            </a:r>
            <a:endParaRPr lang="ru-RU" sz="2800" dirty="0" smtClean="0"/>
          </a:p>
          <a:p>
            <a:pPr marL="0" lvl="8" indent="0" algn="just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8"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627806"/>
      </p:ext>
    </p:extLst>
  </p:cSld>
  <p:clrMapOvr>
    <a:masterClrMapping/>
  </p:clrMapOvr>
  <p:transition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проект- это особая форма организации деятельности учащихся ( учебное исследование или учебный проект).</a:t>
            </a:r>
          </a:p>
        </p:txBody>
      </p:sp>
    </p:spTree>
    <p:extLst>
      <p:ext uri="{BB962C8B-B14F-4D97-AF65-F5344CB8AC3E}">
        <p14:creationId xmlns="" xmlns:p14="http://schemas.microsoft.com/office/powerpoint/2010/main" val="493628848"/>
      </p:ext>
    </p:extLst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515" y="548680"/>
            <a:ext cx="8229600" cy="8663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Страница сайта УИПК, отражающая деятельность базовой площадки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7088"/>
            <a:ext cx="7794033" cy="4922837"/>
          </a:xfrm>
        </p:spPr>
      </p:pic>
      <p:sp>
        <p:nvSpPr>
          <p:cNvPr id="5" name="TextBox 4"/>
          <p:cNvSpPr txBox="1"/>
          <p:nvPr/>
        </p:nvSpPr>
        <p:spPr>
          <a:xfrm>
            <a:off x="539552" y="141504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http://gou-uipk.ru/bazovaya-ploshhadka.html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564223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66360"/>
          </a:xfrm>
        </p:spPr>
        <p:txBody>
          <a:bodyPr>
            <a:noAutofit/>
          </a:bodyPr>
          <a:lstStyle/>
          <a:p>
            <a:r>
              <a:rPr lang="ru-RU" sz="2800" dirty="0"/>
              <a:t>Страница сайта УИПК, отражающая деятельность базовой площадки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770115" cy="4806205"/>
          </a:xfrm>
        </p:spPr>
      </p:pic>
      <p:sp>
        <p:nvSpPr>
          <p:cNvPr id="4" name="TextBox 3"/>
          <p:cNvSpPr txBox="1"/>
          <p:nvPr/>
        </p:nvSpPr>
        <p:spPr>
          <a:xfrm>
            <a:off x="2195736" y="14870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http://gou-uipk.ru/bazovaya-ploshhadka.html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501613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6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работы базовой площадки: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12368"/>
          </a:xfrm>
        </p:spPr>
        <p:txBody>
          <a:bodyPr>
            <a:normAutofit/>
          </a:bodyPr>
          <a:lstStyle/>
          <a:p>
            <a:r>
              <a:rPr lang="ru-RU" sz="3200" dirty="0"/>
              <a:t>разработка и апробация комплекта учебно-методических материалов, обеспечивающих сопряжение ФГОС СПО и ФГОС СОО нового поколения в рамках реализации программ подготовки специалистов среднего звена. </a:t>
            </a:r>
          </a:p>
        </p:txBody>
      </p:sp>
    </p:spTree>
    <p:extLst>
      <p:ext uri="{BB962C8B-B14F-4D97-AF65-F5344CB8AC3E}">
        <p14:creationId xmlns="" xmlns:p14="http://schemas.microsoft.com/office/powerpoint/2010/main" val="172909406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Комплект учебно-методических материалов: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макет ОПОП СПО (ППССЗ), </a:t>
            </a:r>
            <a:endParaRPr lang="ru-RU" dirty="0" smtClean="0"/>
          </a:p>
          <a:p>
            <a:r>
              <a:rPr lang="ru-RU" dirty="0" smtClean="0"/>
              <a:t>методические </a:t>
            </a:r>
            <a:r>
              <a:rPr lang="ru-RU" dirty="0"/>
              <a:t>рекомендации по учету профиля получаемого профессионального образования при разработке ОПОП СПО (ППССЗ), </a:t>
            </a:r>
            <a:endParaRPr lang="ru-RU" dirty="0" smtClean="0"/>
          </a:p>
          <a:p>
            <a:r>
              <a:rPr lang="ru-RU" dirty="0" smtClean="0"/>
              <a:t>рекомендации </a:t>
            </a:r>
            <a:r>
              <a:rPr lang="ru-RU" dirty="0"/>
              <a:t>по разработке программы воспитания и социализации обучающихся  в рамках ОПОП СПО (ППССЗ), </a:t>
            </a:r>
            <a:endParaRPr lang="ru-RU" dirty="0" smtClean="0"/>
          </a:p>
          <a:p>
            <a:r>
              <a:rPr lang="ru-RU" dirty="0" smtClean="0"/>
              <a:t>рекомендации </a:t>
            </a:r>
            <a:r>
              <a:rPr lang="ru-RU" dirty="0"/>
              <a:t>по разработке программы развития универсальных учебных действий в рамках ОПОП СПО (ППССЗ), </a:t>
            </a:r>
            <a:endParaRPr lang="ru-RU" dirty="0" smtClean="0"/>
          </a:p>
          <a:p>
            <a:r>
              <a:rPr lang="ru-RU" dirty="0" smtClean="0"/>
              <a:t>макет </a:t>
            </a:r>
            <a:r>
              <a:rPr lang="ru-RU" dirty="0"/>
              <a:t>рабочей программы </a:t>
            </a:r>
            <a:r>
              <a:rPr lang="ru-RU" dirty="0" smtClean="0"/>
              <a:t>учебного общеобразовательного предмета.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670489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базовой площадки: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9056"/>
            <a:ext cx="8229600" cy="4765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разработка </a:t>
            </a:r>
            <a:r>
              <a:rPr lang="ru-RU" dirty="0"/>
              <a:t>учебно-методических материалов для реализации ФГОС СОО нового поколения в рамках ОПОП СПО (ППССЗ) на основе анализа и сопряжения стандартов и требований нормативно-правовых документов;</a:t>
            </a:r>
          </a:p>
          <a:p>
            <a:r>
              <a:rPr lang="ru-RU" dirty="0" smtClean="0"/>
              <a:t>апробация </a:t>
            </a:r>
            <a:r>
              <a:rPr lang="ru-RU" dirty="0"/>
              <a:t>разработанных учебно-методических материалов для реализации ФГОС СОО нового поколения в рамках ОПОП СПО (ППССЗ), их обсуждение в рамках областных методических объединений руководящих и педагогических работников;</a:t>
            </a:r>
          </a:p>
          <a:p>
            <a:r>
              <a:rPr lang="ru-RU" dirty="0" smtClean="0"/>
              <a:t>тиражирование </a:t>
            </a:r>
            <a:r>
              <a:rPr lang="ru-RU" dirty="0"/>
              <a:t>комплекта учебно-методических материалов, обеспечивающих реализацию образовательных программ среднего общего образования при реализации программ профессиональной подготовки специалистов среднего звена.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636365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Нормативные правовые 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Leelawadee" pitchFamily="34" charset="-34"/>
              </a:rPr>
              <a:t>.</a:t>
            </a:r>
            <a:r>
              <a:rPr lang="ru-RU" sz="2000" dirty="0" smtClean="0">
                <a:cs typeface="Leelawadee" pitchFamily="34" charset="-34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 от 29 декабря 2012 г. №273-ФЗ «Об образовании в Российской Федерации»;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2.Приказ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 29.06.2017 № 613 «О внесение изменений в Федеральный государственный образовательный стандарт среднего общего образования, утвержденный приказом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РФ от 17 мая 2012 № 413».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Разъяснения Центра профессионального образования и систем квалификаций ФГАУ «ФИРО» по формированию общеобразовательного цикла ОПОП СПО на базе основного общего образования с одновременным получением среднего общего образования, протокол №3 от 25.05.2017.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4.Письмо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 17.03.2015 № 06-259 « О направлении доработанных рекомендаций по организации получения среднего общего образования в пределах освоения образовательных программ среднего профессионального образования с учетом требований ФГОС и получаемой профессии или специальности СПО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действий при формировании учебного плана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1.Выбор профиля обучения.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2.Анализ перечня обязательных учебных предметов, общих для всех профилей.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3.Определение не менее трех учебных предметов на углубленном уровне из соответствующей профилю обучения предметной области.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4.Сопоставление распределения часов предметов, изучаемых на базовом или углубленном уровне.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5.Включение в учебный план «Индивидуального проекта».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6.Завершение формирования учебного плана курсами по выбору обучающихся, предлагаемые ОО.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Распределение специальностей по профилям профессионального образования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5030646"/>
              </p:ext>
            </p:extLst>
          </p:nvPr>
        </p:nvGraphicFramePr>
        <p:xfrm>
          <a:off x="539552" y="2000243"/>
          <a:ext cx="8229600" cy="463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5044008"/>
                <a:gridCol w="2743200"/>
              </a:tblGrid>
              <a:tr h="4078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01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Преподавание в начальных классах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Гуманитарный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01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Гуманитарный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01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Гуманитарный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01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Компьютерные системы и комплексы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Технический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01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Туризм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01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 продукции общественного питания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Естественнонаучный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93989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Результаты деятельности группы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этапе формирования учебного плана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Составлено информационно- методическое письмо о формировании учебного плана основной образовательной программы СПО с одновременным получением среднего общего образования в профессиональных образовательных организациях ЯО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разработано проектной группой в составе: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А.И.Елкина,Т.М.Смирновой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Л.Н.Харавининой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2.Разработаны макеты учебных планов ОПОП подготовки специалистов среднего звена на основе требований ФГОС СПО и ФГОС СОО.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3.Созданы пояснительные записки для примерных  учебных планов, включающих общеобразовательные циклы гуманитарного, технического, социально- экономического, естественнонаучного профилей.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Примерная программа предмета «Английский язык»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"/>
          <a:stretch/>
        </p:blipFill>
        <p:spPr>
          <a:xfrm>
            <a:off x="251520" y="1988840"/>
            <a:ext cx="8714654" cy="3997222"/>
          </a:xfrm>
        </p:spPr>
      </p:pic>
    </p:spTree>
    <p:extLst>
      <p:ext uri="{BB962C8B-B14F-4D97-AF65-F5344CB8AC3E}">
        <p14:creationId xmlns="" xmlns:p14="http://schemas.microsoft.com/office/powerpoint/2010/main" val="411723165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4857</TotalTime>
  <Words>1078</Words>
  <Application>Microsoft Office PowerPoint</Application>
  <PresentationFormat>Экран (4:3)</PresentationFormat>
  <Paragraphs>712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Цель работы базовой площадки:</vt:lpstr>
      <vt:lpstr>Комплект учебно-методических материалов: </vt:lpstr>
      <vt:lpstr>Задачи базовой площадки:</vt:lpstr>
      <vt:lpstr>Нормативные правовые акты</vt:lpstr>
      <vt:lpstr>Алгоритм действий при формировании учебного плана</vt:lpstr>
      <vt:lpstr>Распределение специальностей по профилям профессионального образования</vt:lpstr>
      <vt:lpstr>Результаты деятельности группы на этапе формирования учебного плана</vt:lpstr>
      <vt:lpstr>Примерная программа предмета «Английский язык» </vt:lpstr>
      <vt:lpstr>Календарно-тематическое планирование к программе</vt:lpstr>
      <vt:lpstr>Учебный план (гуманитарный профиль)</vt:lpstr>
      <vt:lpstr>ИНФОРМАЦИОННО-МЕТОДИЧЕСКОЕ ПИСЬМО ПО ФОРМИРОВАНИЮ УЧЕБНОГО ПЛАНА ОСНОВНОЙ ОБРАЗОВАТЕЛЬНОЙ ПРОГРАММЫ СРЕДНЕГО ПРОФЕССИОНАЛЬНОГО ОБРАЗОВАНИЯ С ОДНОВРЕМЕННЫМ ПОЛУЧЕНИЕМ СРЕДНЕГО ОБЩЕГО ОБРАЗОВАНИЯ </vt:lpstr>
      <vt:lpstr>ПОЯСНИТЕЛЬНАЯ ЗАПИСКА общеобразовательного цикла учебного плана  программы подготовки специалистов среднего звена</vt:lpstr>
      <vt:lpstr>Слайд 14</vt:lpstr>
      <vt:lpstr>Страница сайта УИПК, отражающая деятельность базовой площадки</vt:lpstr>
      <vt:lpstr>Страница сайта УИПК, отражающая деятельность базовой площадки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Лукьянчикова А.Е.</dc:creator>
  <cp:lastModifiedBy>Boss</cp:lastModifiedBy>
  <cp:revision>537</cp:revision>
  <dcterms:modified xsi:type="dcterms:W3CDTF">2020-06-22T10:21:11Z</dcterms:modified>
</cp:coreProperties>
</file>