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  <p:sldId id="280" r:id="rId3"/>
    <p:sldId id="281" r:id="rId4"/>
    <p:sldId id="291" r:id="rId5"/>
    <p:sldId id="292" r:id="rId6"/>
    <p:sldId id="295" r:id="rId7"/>
    <p:sldId id="282" r:id="rId8"/>
    <p:sldId id="294" r:id="rId9"/>
    <p:sldId id="28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20" autoAdjust="0"/>
    <p:restoredTop sz="86355" autoAdjust="0"/>
  </p:normalViewPr>
  <p:slideViewPr>
    <p:cSldViewPr snapToGrid="0">
      <p:cViewPr varScale="1">
        <p:scale>
          <a:sx n="101" d="100"/>
          <a:sy n="101" d="100"/>
        </p:scale>
        <p:origin x="-708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ctrTitle"/>
          </p:nvPr>
        </p:nvSpPr>
        <p:spPr>
          <a:xfrm>
            <a:off x="274320" y="1066800"/>
            <a:ext cx="8221949" cy="4673600"/>
          </a:xfrm>
        </p:spPr>
        <p:txBody>
          <a:bodyPr anchor="t">
            <a:noAutofit/>
          </a:bodyPr>
          <a:lstStyle/>
          <a:p>
            <a:r>
              <a:rPr lang="ru-RU" sz="2400" b="1" i="1" dirty="0"/>
              <a:t>Выполнение мероприятий дорожной карты </a:t>
            </a:r>
            <a:r>
              <a:rPr lang="ru-RU" sz="2400" b="1" i="1" dirty="0" smtClean="0"/>
              <a:t>регионального проекта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«</a:t>
            </a:r>
            <a:r>
              <a:rPr lang="ru-RU" sz="2400" b="1" dirty="0" smtClean="0"/>
              <a:t>Проектирование </a:t>
            </a:r>
            <a:r>
              <a:rPr lang="ru-RU" sz="2400" b="1" dirty="0"/>
              <a:t>комплекта учебно-методических материалов для обеспечения перехода в  профессиональных образовательных организациях Ярославской области к реализации основных профессиональных образовательных программ СПО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с одновременным получением среднего общего образования на основе ФГОС </a:t>
            </a:r>
            <a:r>
              <a:rPr lang="ru-RU" sz="2400" b="1" dirty="0" smtClean="0"/>
              <a:t>СОО»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> </a:t>
            </a:r>
            <a:r>
              <a:rPr lang="ru-RU" sz="2400" b="1" dirty="0" smtClean="0"/>
              <a:t>за 2020 г.</a:t>
            </a: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3200" b="1" i="1" dirty="0"/>
              <a:t/>
            </a:r>
            <a:br>
              <a:rPr lang="ru-RU" sz="3200" b="1" i="1" dirty="0"/>
            </a:br>
            <a:endParaRPr lang="ru-RU" altLang="ru-RU" sz="3200" dirty="0" smtClean="0">
              <a:solidFill>
                <a:srgbClr val="0070C0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2048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797426"/>
            <a:ext cx="6311901" cy="942974"/>
          </a:xfrm>
        </p:spPr>
        <p:txBody>
          <a:bodyPr>
            <a:normAutofit lnSpcReduction="10000"/>
          </a:bodyPr>
          <a:lstStyle/>
          <a:p>
            <a:pPr algn="l" eaLnBrk="1" hangingPunct="1"/>
            <a:endParaRPr lang="ru-RU" altLang="ru-RU" sz="1800" dirty="0" smtClean="0"/>
          </a:p>
          <a:p>
            <a:pPr algn="l" eaLnBrk="1" hangingPunct="1"/>
            <a:r>
              <a:rPr lang="ru-RU" altLang="ru-RU" sz="1800" dirty="0" smtClean="0"/>
              <a:t>Задорожная И.В., методист центра развития профессионального образования ГАУ ДПО ЯО ИРО</a:t>
            </a:r>
            <a:endParaRPr lang="ru-RU" altLang="ru-RU" sz="1800" b="1" dirty="0" smtClean="0"/>
          </a:p>
        </p:txBody>
      </p:sp>
      <p:sp>
        <p:nvSpPr>
          <p:cNvPr id="20484" name="Подзаголовок 2"/>
          <p:cNvSpPr txBox="1">
            <a:spLocks/>
          </p:cNvSpPr>
          <p:nvPr/>
        </p:nvSpPr>
        <p:spPr bwMode="auto">
          <a:xfrm>
            <a:off x="2544234" y="5740400"/>
            <a:ext cx="7516284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spcAft>
                <a:spcPts val="300"/>
              </a:spcAft>
              <a:buClr>
                <a:srgbClr val="255CFB"/>
              </a:buClr>
              <a:buSzPct val="130000"/>
              <a:buFont typeface="Georgia" pitchFamily="18" charset="0"/>
              <a:buNone/>
            </a:pPr>
            <a:r>
              <a:rPr lang="ru-RU" altLang="ru-RU" sz="1600" dirty="0" smtClean="0">
                <a:solidFill>
                  <a:schemeClr val="tx2"/>
                </a:solidFill>
              </a:rPr>
              <a:t>22 июня 2020 </a:t>
            </a:r>
            <a:r>
              <a:rPr lang="ru-RU" altLang="ru-RU" sz="1600" dirty="0">
                <a:solidFill>
                  <a:schemeClr val="tx2"/>
                </a:solidFill>
              </a:rPr>
              <a:t>г.</a:t>
            </a:r>
            <a:endParaRPr lang="ru-RU" altLang="ru-RU" sz="1600" b="1" dirty="0">
              <a:solidFill>
                <a:schemeClr val="tx2"/>
              </a:solidFill>
            </a:endParaRPr>
          </a:p>
        </p:txBody>
      </p:sp>
      <p:pic>
        <p:nvPicPr>
          <p:cNvPr id="20485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251" y="188913"/>
            <a:ext cx="4897967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003" y="2133600"/>
            <a:ext cx="3345189" cy="16916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7940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47596" y="533400"/>
            <a:ext cx="8570924" cy="123941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 Цель проекта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424" y="1722120"/>
            <a:ext cx="10564296" cy="4731216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sz="2400" b="1" u="sng" dirty="0" smtClean="0"/>
              <a:t>Цель:</a:t>
            </a:r>
          </a:p>
          <a:p>
            <a:pPr>
              <a:defRPr/>
            </a:pPr>
            <a:r>
              <a:rPr lang="ru-RU" sz="2400" dirty="0" smtClean="0"/>
              <a:t>Оказание </a:t>
            </a:r>
            <a:r>
              <a:rPr lang="ru-RU" sz="2400" dirty="0"/>
              <a:t>содействия профессиональным образовательным организациям Ярославской области в реализации основных профессиональных образовательных программ СПО с одновременным получением среднего </a:t>
            </a:r>
            <a:r>
              <a:rPr lang="ru-RU" sz="2400" dirty="0" smtClean="0"/>
              <a:t>общего образования </a:t>
            </a:r>
            <a:r>
              <a:rPr lang="ru-RU" sz="2400" dirty="0"/>
              <a:t>(далее – ОПОП с СОО) на основе ФГОС СОО путём разработки и апробации комплекта учебно-методических материалов</a:t>
            </a:r>
          </a:p>
          <a:p>
            <a:pPr marL="0" indent="0">
              <a:buNone/>
              <a:defRPr/>
            </a:pPr>
            <a:endParaRPr lang="ru-RU" sz="2400" dirty="0" smtClean="0"/>
          </a:p>
          <a:p>
            <a:pPr>
              <a:defRPr/>
            </a:pPr>
            <a:endParaRPr lang="ru-RU" sz="2400" dirty="0"/>
          </a:p>
          <a:p>
            <a:pPr eaLnBrk="1" hangingPunct="1">
              <a:lnSpc>
                <a:spcPct val="90000"/>
              </a:lnSpc>
              <a:defRPr/>
            </a:pPr>
            <a:endParaRPr lang="ru-RU" sz="24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8964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Основные задачи проекта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r>
              <a:rPr lang="ru-RU" sz="2000" dirty="0"/>
              <a:t>1. Уточнение дефицитов в учебно-методическом обеспечении реализации ОПОП с СОО в профессиональных образовательных организациях; определение основных направлений и наименований разработки, необходимых учебно-методических материалов.</a:t>
            </a:r>
          </a:p>
          <a:p>
            <a:r>
              <a:rPr lang="ru-RU" sz="2000" dirty="0"/>
              <a:t>2. Разработка в рамках создания временных творческих коллективов примерного комплекта учебно-методических материалов, обеспечивающих реализацию ОПОП с СОО на основе ФГОС СОО.</a:t>
            </a:r>
          </a:p>
          <a:p>
            <a:r>
              <a:rPr lang="ru-RU" sz="2000" dirty="0"/>
              <a:t>3. Апробация в отдельных профессиональных образовательных организациях Ярославской области разработанных учебно-методических материалов и их обсуждение в рамках областных методических объединений руководящих и педагогических работников.</a:t>
            </a:r>
          </a:p>
          <a:p>
            <a:r>
              <a:rPr lang="ru-RU" sz="2000" dirty="0"/>
              <a:t>4. Тиражирование комплекта учебно-методических материалов, обеспечивающих реализацию образовательных программ с СОО и разработка на их основе программ повышения квалификации руководящих и педагогических работников профессиональных образовательных организаций Ярославской области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ru-RU" sz="20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2178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47596" y="533400"/>
            <a:ext cx="8570924" cy="123941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Основные направления деятельности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424" y="1722120"/>
            <a:ext cx="10564296" cy="4731216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sz="2400" b="1" dirty="0" smtClean="0"/>
              <a:t>1. Организационная деятельность:</a:t>
            </a:r>
          </a:p>
          <a:p>
            <a:r>
              <a:rPr lang="ru-RU" sz="2400" dirty="0"/>
              <a:t>Подготовка документов проекта;</a:t>
            </a:r>
          </a:p>
          <a:p>
            <a:r>
              <a:rPr lang="ru-RU" sz="2400" dirty="0" smtClean="0"/>
              <a:t>Определение базовой площадки, формирование </a:t>
            </a:r>
            <a:r>
              <a:rPr lang="ru-RU" sz="2400" dirty="0"/>
              <a:t>проектной </a:t>
            </a:r>
            <a:r>
              <a:rPr lang="ru-RU" sz="2400" dirty="0" smtClean="0"/>
              <a:t>группы;</a:t>
            </a:r>
          </a:p>
          <a:p>
            <a:pPr>
              <a:defRPr/>
            </a:pPr>
            <a:r>
              <a:rPr lang="ru-RU" sz="2400" dirty="0" smtClean="0"/>
              <a:t>Проведение </a:t>
            </a:r>
            <a:r>
              <a:rPr lang="ru-RU" sz="2400" dirty="0"/>
              <a:t>семинаров, круглых столов с участниками </a:t>
            </a:r>
            <a:r>
              <a:rPr lang="ru-RU" sz="2400" dirty="0" smtClean="0"/>
              <a:t>проекта по </a:t>
            </a:r>
            <a:r>
              <a:rPr lang="ru-RU" sz="2400" dirty="0"/>
              <a:t>обсуждению актуальных вопросов  их </a:t>
            </a:r>
            <a:r>
              <a:rPr lang="ru-RU" sz="2400" dirty="0" smtClean="0"/>
              <a:t>взаимодействия; </a:t>
            </a:r>
          </a:p>
          <a:p>
            <a:pPr>
              <a:defRPr/>
            </a:pPr>
            <a:r>
              <a:rPr lang="ru-RU" sz="2400" dirty="0"/>
              <a:t>П</a:t>
            </a:r>
            <a:r>
              <a:rPr lang="ru-RU" sz="2400" dirty="0" smtClean="0"/>
              <a:t>роведение </a:t>
            </a:r>
            <a:r>
              <a:rPr lang="ru-RU" sz="2400" dirty="0"/>
              <a:t>заседаний </a:t>
            </a:r>
            <a:r>
              <a:rPr lang="ru-RU" sz="2400" dirty="0" smtClean="0"/>
              <a:t>рабочих групп </a:t>
            </a:r>
            <a:r>
              <a:rPr lang="ru-RU" sz="2400" dirty="0"/>
              <a:t>по обсуждение </a:t>
            </a:r>
            <a:r>
              <a:rPr lang="ru-RU" sz="2400" dirty="0" smtClean="0"/>
              <a:t>основных вопросов движения проекта;</a:t>
            </a:r>
          </a:p>
          <a:p>
            <a:pPr>
              <a:defRPr/>
            </a:pPr>
            <a:r>
              <a:rPr lang="ru-RU" sz="2400" dirty="0"/>
              <a:t>Представление опыта на мероприятиях регионального, межрегионального уровней, </a:t>
            </a:r>
            <a:r>
              <a:rPr lang="ru-RU" sz="2400" dirty="0" smtClean="0"/>
              <a:t>публикации статей.</a:t>
            </a:r>
          </a:p>
          <a:p>
            <a:pPr marL="0" indent="0">
              <a:buNone/>
              <a:defRPr/>
            </a:pPr>
            <a:endParaRPr lang="ru-RU" sz="2400" dirty="0"/>
          </a:p>
          <a:p>
            <a:pPr eaLnBrk="1" hangingPunct="1">
              <a:lnSpc>
                <a:spcPct val="90000"/>
              </a:lnSpc>
              <a:defRPr/>
            </a:pPr>
            <a:endParaRPr lang="ru-RU" sz="24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1822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Основные направления деятельности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sz="2400" b="1" dirty="0" smtClean="0"/>
              <a:t>2. Методическая деятельность: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ru-RU" sz="2400" b="1" dirty="0" smtClean="0"/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2000" dirty="0"/>
              <a:t>Организация работы по формированию единых подходов к </a:t>
            </a:r>
            <a:r>
              <a:rPr lang="ru-RU" sz="2000" dirty="0" smtClean="0"/>
              <a:t>комплектации УММ</a:t>
            </a:r>
            <a:endParaRPr lang="ru-RU" sz="2000" dirty="0"/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2000" dirty="0" smtClean="0"/>
              <a:t>Разработка </a:t>
            </a:r>
            <a:r>
              <a:rPr lang="ru-RU" sz="2000" dirty="0"/>
              <a:t>методики формирования </a:t>
            </a:r>
            <a:r>
              <a:rPr lang="ru-RU" sz="2000" dirty="0" smtClean="0"/>
              <a:t>ОПОП в соответствии с требованиями ФГОС СОО и ФГОС СПО; разработка </a:t>
            </a:r>
            <a:r>
              <a:rPr lang="ru-RU" sz="2000" dirty="0"/>
              <a:t>дидактических материалов </a:t>
            </a:r>
            <a:r>
              <a:rPr lang="ru-RU" sz="2000" dirty="0" smtClean="0"/>
              <a:t>по </a:t>
            </a:r>
            <a:r>
              <a:rPr lang="ru-RU" sz="2000" dirty="0"/>
              <a:t>направлению подготовки специалистов среднего </a:t>
            </a:r>
            <a:r>
              <a:rPr lang="ru-RU" sz="2000" dirty="0" smtClean="0"/>
              <a:t>звена и квалифицированных рабочих и служащих;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2000" dirty="0" smtClean="0"/>
              <a:t>Апробация </a:t>
            </a:r>
            <a:r>
              <a:rPr lang="ru-RU" sz="2000" dirty="0"/>
              <a:t>организационно-методических материалов </a:t>
            </a:r>
            <a:r>
              <a:rPr lang="ru-RU" sz="2000" dirty="0" smtClean="0"/>
              <a:t>для реализации требований ФОС СОО в ППССЗ и ППКРС</a:t>
            </a:r>
            <a:endParaRPr lang="ru-RU" sz="2000" dirty="0"/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2000" dirty="0" smtClean="0"/>
              <a:t>Проведение </a:t>
            </a:r>
            <a:r>
              <a:rPr lang="ru-RU" sz="2000" dirty="0"/>
              <a:t>обучающих семинаров для работников ПОО </a:t>
            </a:r>
            <a:endParaRPr lang="ru-RU" sz="20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4332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Основные направления деятельности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7240" y="1476376"/>
            <a:ext cx="10698480" cy="5198744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2400" dirty="0" smtClean="0"/>
              <a:t>3.</a:t>
            </a:r>
            <a:r>
              <a:rPr lang="ru-RU" sz="2400" b="1" dirty="0" smtClean="0"/>
              <a:t> Информационно-консультативная</a:t>
            </a:r>
            <a:r>
              <a:rPr lang="ru-RU" sz="2400" b="1" dirty="0"/>
              <a:t>, экспертно-аналитическая </a:t>
            </a:r>
            <a:r>
              <a:rPr lang="ru-RU" sz="2400" b="1" dirty="0" smtClean="0"/>
              <a:t>деятельность:</a:t>
            </a:r>
          </a:p>
          <a:p>
            <a:pPr>
              <a:defRPr/>
            </a:pPr>
            <a:r>
              <a:rPr lang="ru-RU" sz="2400" dirty="0"/>
              <a:t>Формирование информационного банка методических и дидактических материалов для оказания консультационной </a:t>
            </a:r>
            <a:r>
              <a:rPr lang="ru-RU" sz="2400" dirty="0" smtClean="0"/>
              <a:t>поддержки;</a:t>
            </a:r>
          </a:p>
          <a:p>
            <a:pPr>
              <a:defRPr/>
            </a:pPr>
            <a:r>
              <a:rPr lang="ru-RU" sz="2400" dirty="0"/>
              <a:t>Актуализация перечня инновационных </a:t>
            </a:r>
            <a:r>
              <a:rPr lang="ru-RU" sz="2400" dirty="0" smtClean="0"/>
              <a:t>направлений реализации ФГОС СОО в СПО</a:t>
            </a:r>
          </a:p>
          <a:p>
            <a:pPr>
              <a:defRPr/>
            </a:pPr>
            <a:r>
              <a:rPr lang="ru-RU" sz="2400" dirty="0" smtClean="0"/>
              <a:t>Экспертиза представленных материалов  на региональном уровне.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1900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 Мероприятия 2020 г.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7240" y="1476376"/>
            <a:ext cx="10698480" cy="519874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ru-RU" sz="2000" dirty="0"/>
              <a:t>Экспертиза подготовленных рекомендаций по проектированию учебного плана и рабочей программы дисциплины (выполнено) , </a:t>
            </a:r>
            <a:r>
              <a:rPr lang="ru-RU" sz="2000" dirty="0">
                <a:solidFill>
                  <a:srgbClr val="0070C0"/>
                </a:solidFill>
              </a:rPr>
              <a:t>программы развития УУД  </a:t>
            </a:r>
            <a:r>
              <a:rPr lang="ru-RU" sz="2000" dirty="0"/>
              <a:t>(июнь 2020 г.) (перенос);</a:t>
            </a:r>
          </a:p>
          <a:p>
            <a:pPr marL="457200" indent="-457200">
              <a:buAutoNum type="arabicPeriod"/>
              <a:defRPr/>
            </a:pPr>
            <a:r>
              <a:rPr lang="ru-RU" sz="2000" dirty="0" smtClean="0"/>
              <a:t>Разработка </a:t>
            </a:r>
            <a:r>
              <a:rPr lang="ru-RU" sz="2000" dirty="0"/>
              <a:t>методических рекомендаций по проектированию программы развития универсальных учебных действий при освоении дисциплин общеобразовательного </a:t>
            </a:r>
            <a:r>
              <a:rPr lang="ru-RU" sz="2000" dirty="0" smtClean="0"/>
              <a:t>цикла ( сентябрь 2019г. - март 2020 г.) отв.: Лукьянчикова А.Е., Карпова Е.В. (перенос)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ru-RU" sz="2000" dirty="0"/>
              <a:t>Разработка методических рекомендаций по проектированию программы воспитания и социализации в соответствии с ФГОС </a:t>
            </a:r>
            <a:r>
              <a:rPr lang="ru-RU" sz="2000" dirty="0" smtClean="0"/>
              <a:t>СОО </a:t>
            </a:r>
            <a:r>
              <a:rPr lang="ru-RU" sz="2000" dirty="0"/>
              <a:t>( сентябрь 2019г. - март 2020 г</a:t>
            </a:r>
            <a:r>
              <a:rPr lang="ru-RU" sz="2000" dirty="0" smtClean="0"/>
              <a:t>.);  - директор </a:t>
            </a:r>
            <a:r>
              <a:rPr lang="ru-RU" sz="2000" dirty="0" err="1" smtClean="0"/>
              <a:t>УгИПК</a:t>
            </a:r>
            <a:r>
              <a:rPr lang="ru-RU" sz="2000" dirty="0" smtClean="0"/>
              <a:t> – Смирнова Т.М. (перенос) </a:t>
            </a:r>
            <a:endParaRPr lang="ru-RU" sz="2000" dirty="0"/>
          </a:p>
          <a:p>
            <a:pPr marL="457200" indent="-457200">
              <a:buAutoNum type="arabicPeriod"/>
              <a:defRPr/>
            </a:pPr>
            <a:r>
              <a:rPr lang="ru-RU" sz="2000" dirty="0" smtClean="0"/>
              <a:t>Подготовка </a:t>
            </a:r>
            <a:r>
              <a:rPr lang="ru-RU" sz="2000" dirty="0"/>
              <a:t>методических рекомендаций по разработке системы оценки результатов освоения ОПОП с </a:t>
            </a:r>
            <a:r>
              <a:rPr lang="ru-RU" sz="2000" dirty="0" smtClean="0"/>
              <a:t>СОО (июнь 2020 г.) -  Андреева Е.Ю, (перенос)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ru-RU" sz="2000" dirty="0"/>
              <a:t>Разработка методических рекомендаций по проектированию рабочих программ при освоении дисциплин общеобразовательного цикла ( </a:t>
            </a:r>
            <a:r>
              <a:rPr lang="ru-RU" sz="2000" dirty="0" smtClean="0"/>
              <a:t>часть  </a:t>
            </a:r>
            <a:r>
              <a:rPr lang="en-US" sz="2000" dirty="0"/>
              <a:t>II</a:t>
            </a:r>
            <a:r>
              <a:rPr lang="ru-RU" sz="2000" dirty="0"/>
              <a:t>)- Задорожная И.В. ( выполнено)</a:t>
            </a:r>
          </a:p>
          <a:p>
            <a:pPr marL="0" indent="0">
              <a:buNone/>
              <a:defRPr/>
            </a:pPr>
            <a:endParaRPr lang="ru-RU" sz="2000" dirty="0" smtClean="0"/>
          </a:p>
          <a:p>
            <a:pPr marL="457200" indent="-457200">
              <a:buAutoNum type="arabicPeriod"/>
              <a:defRPr/>
            </a:pPr>
            <a:endParaRPr lang="ru-RU" sz="24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557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534400" cy="83407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Основные мероприятия 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1. </a:t>
            </a:r>
            <a:r>
              <a:rPr lang="ru-RU" sz="1800" dirty="0"/>
              <a:t>Разработана и апробирована учебно-методическая база для </a:t>
            </a:r>
            <a:r>
              <a:rPr lang="ru-RU" sz="1800" dirty="0" smtClean="0"/>
              <a:t>реализации:</a:t>
            </a:r>
          </a:p>
          <a:p>
            <a:r>
              <a:rPr lang="ru-RU" sz="1800" dirty="0"/>
              <a:t>учебный план для ППКРС,</a:t>
            </a:r>
          </a:p>
          <a:p>
            <a:r>
              <a:rPr lang="ru-RU" sz="1800" dirty="0" smtClean="0"/>
              <a:t>учебный </a:t>
            </a:r>
            <a:r>
              <a:rPr lang="ru-RU" sz="1800" dirty="0"/>
              <a:t>план для ПССЗ</a:t>
            </a:r>
          </a:p>
          <a:p>
            <a:r>
              <a:rPr lang="ru-RU" sz="1800" dirty="0" smtClean="0"/>
              <a:t> </a:t>
            </a:r>
            <a:r>
              <a:rPr lang="ru-RU" sz="1800" dirty="0"/>
              <a:t>м</a:t>
            </a:r>
            <a:r>
              <a:rPr lang="ru-RU" sz="1800" dirty="0" smtClean="0"/>
              <a:t>етодические </a:t>
            </a:r>
            <a:r>
              <a:rPr lang="ru-RU" sz="1800" dirty="0"/>
              <a:t>рекомендации по учету профиля получаемого профессионального образования при разработке ОПОП с </a:t>
            </a:r>
            <a:r>
              <a:rPr lang="ru-RU" sz="1800" dirty="0" smtClean="0"/>
              <a:t>СОО;</a:t>
            </a:r>
            <a:endParaRPr lang="ru-RU" sz="1800" dirty="0"/>
          </a:p>
          <a:p>
            <a:r>
              <a:rPr lang="ru-RU" sz="1800" dirty="0" smtClean="0"/>
              <a:t> методические рекомендации </a:t>
            </a:r>
            <a:r>
              <a:rPr lang="ru-RU" sz="1800" dirty="0"/>
              <a:t>по проектированию рабочих программ предметов общеобразовательного </a:t>
            </a:r>
            <a:r>
              <a:rPr lang="ru-RU" sz="1800" dirty="0" smtClean="0"/>
              <a:t>цикла (ч.1);</a:t>
            </a:r>
          </a:p>
          <a:p>
            <a:pPr marL="0" indent="0">
              <a:buNone/>
            </a:pPr>
            <a:r>
              <a:rPr lang="ru-RU" sz="1800" dirty="0" smtClean="0"/>
              <a:t>2.</a:t>
            </a:r>
            <a:r>
              <a:rPr lang="ru-RU" sz="1800" dirty="0"/>
              <a:t> Осуществлен анализ применения разработанных материалов в профессиональных образовательных организациях Ярославской </a:t>
            </a:r>
            <a:r>
              <a:rPr lang="ru-RU" sz="1800" dirty="0" smtClean="0"/>
              <a:t>области, получены положительные рецензии на издаваемые материалы</a:t>
            </a:r>
          </a:p>
          <a:p>
            <a:pPr marL="0" indent="0">
              <a:buNone/>
            </a:pPr>
            <a:r>
              <a:rPr lang="ru-RU" sz="1800" dirty="0"/>
              <a:t>3</a:t>
            </a:r>
            <a:r>
              <a:rPr lang="ru-RU" sz="1800" dirty="0" smtClean="0"/>
              <a:t>. </a:t>
            </a:r>
            <a:r>
              <a:rPr lang="ru-RU" sz="1800" dirty="0"/>
              <a:t>Приобретены новые компетенции руководящими и педагогическими работниками ПОО ЯО по реализации ОПОП с СОО на основе ФГОС </a:t>
            </a:r>
            <a:r>
              <a:rPr lang="ru-RU" sz="1800" dirty="0" smtClean="0"/>
              <a:t>СОО в ходе реализации </a:t>
            </a:r>
            <a:r>
              <a:rPr lang="ru-RU" sz="1800" dirty="0"/>
              <a:t>ППК </a:t>
            </a:r>
            <a:r>
              <a:rPr lang="ru-RU" sz="1800" dirty="0" smtClean="0"/>
              <a:t>:</a:t>
            </a:r>
          </a:p>
          <a:p>
            <a:pPr>
              <a:buFontTx/>
              <a:buChar char="-"/>
            </a:pPr>
            <a:r>
              <a:rPr lang="ru-RU" sz="1800" dirty="0" smtClean="0"/>
              <a:t>для преподавателей химии, географии, биологии; русского языка и литературы; истории и обществознания; </a:t>
            </a:r>
          </a:p>
          <a:p>
            <a:pPr>
              <a:buFontTx/>
              <a:buChar char="-"/>
            </a:pPr>
            <a:r>
              <a:rPr lang="ru-RU" sz="1800" dirty="0" smtClean="0"/>
              <a:t>учебно-методических семинаров всех общеобразовательных дисциплин;</a:t>
            </a:r>
          </a:p>
          <a:p>
            <a:pPr>
              <a:buFontTx/>
              <a:buChar char="-"/>
            </a:pPr>
            <a:r>
              <a:rPr lang="ru-RU" sz="1800" dirty="0"/>
              <a:t>п</a:t>
            </a:r>
            <a:r>
              <a:rPr lang="ru-RU" sz="1800" dirty="0" smtClean="0"/>
              <a:t>о реализации индивидуального проекта ИМС и </a:t>
            </a:r>
            <a:r>
              <a:rPr lang="ru-RU" sz="1800" dirty="0" err="1" smtClean="0"/>
              <a:t>вебинар</a:t>
            </a:r>
            <a:r>
              <a:rPr lang="ru-RU" sz="1800" dirty="0" smtClean="0"/>
              <a:t>;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" y="106681"/>
            <a:ext cx="1596384" cy="1228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2466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Экспертизы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/>
              <a:t>1. Экспертизы (июнь 2020 г.):</a:t>
            </a:r>
          </a:p>
          <a:p>
            <a:pPr>
              <a:buFontTx/>
              <a:buChar char="-"/>
            </a:pPr>
            <a:r>
              <a:rPr lang="ru-RU" sz="3200" dirty="0" smtClean="0"/>
              <a:t>рабочей </a:t>
            </a:r>
            <a:r>
              <a:rPr lang="ru-RU" sz="3200" dirty="0"/>
              <a:t>программы </a:t>
            </a:r>
            <a:r>
              <a:rPr lang="ru-RU" sz="3200" dirty="0" smtClean="0"/>
              <a:t>учебных дисциплин (часть </a:t>
            </a:r>
            <a:r>
              <a:rPr lang="en-US" sz="3200" dirty="0" smtClean="0"/>
              <a:t>II</a:t>
            </a:r>
            <a:r>
              <a:rPr lang="ru-RU" sz="3200" dirty="0" smtClean="0"/>
              <a:t>);</a:t>
            </a:r>
          </a:p>
          <a:p>
            <a:pPr marL="0" indent="0">
              <a:buNone/>
              <a:defRPr/>
            </a:pPr>
            <a:r>
              <a:rPr lang="ru-RU" sz="3600" dirty="0" smtClean="0"/>
              <a:t>2. Тиражирование </a:t>
            </a:r>
            <a:r>
              <a:rPr lang="ru-RU" sz="3600" dirty="0"/>
              <a:t>разработанных учебно-методических материалов ( сентябрь 2020 г.);</a:t>
            </a:r>
          </a:p>
          <a:p>
            <a:pPr marL="0" indent="0">
              <a:buNone/>
              <a:defRPr/>
            </a:pPr>
            <a:r>
              <a:rPr lang="ru-RU" sz="3200" dirty="0" smtClean="0"/>
              <a:t>3.  </a:t>
            </a:r>
            <a:r>
              <a:rPr lang="ru-RU" sz="3200" dirty="0"/>
              <a:t>Апробация комплекта учебно-методических материалов для реализации образовательных программ СОО ( сентябрь 2020-март 2021 </a:t>
            </a:r>
            <a:r>
              <a:rPr lang="ru-RU" sz="3200" dirty="0" err="1"/>
              <a:t>г.г</a:t>
            </a:r>
            <a:r>
              <a:rPr lang="ru-RU" sz="3200" dirty="0"/>
              <a:t>.)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  <a:defRPr/>
            </a:pPr>
            <a:endParaRPr lang="ru-RU" sz="24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9078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2006</TotalTime>
  <Words>652</Words>
  <Application>Microsoft Office PowerPoint</Application>
  <PresentationFormat>Произвольный</PresentationFormat>
  <Paragraphs>54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2_Тема Office</vt:lpstr>
      <vt:lpstr>Выполнение мероприятий дорожной карты регионального проекта  «Проектирование комплекта учебно-методических материалов для обеспечения перехода в  профессиональных образовательных организациях Ярославской области к реализации основных профессиональных образовательных программ СПО  с одновременным получением среднего общего образования на основе ФГОС СОО»   за 2020 г.   </vt:lpstr>
      <vt:lpstr> Цель проекта</vt:lpstr>
      <vt:lpstr>Основные задачи проекта</vt:lpstr>
      <vt:lpstr>Основные направления деятельности</vt:lpstr>
      <vt:lpstr>Основные направления деятельности</vt:lpstr>
      <vt:lpstr>Основные направления деятельности</vt:lpstr>
      <vt:lpstr> Мероприятия 2020 г.</vt:lpstr>
      <vt:lpstr>Основные мероприятия :</vt:lpstr>
      <vt:lpstr>Экспертизы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Наталья Вячеславовна Кузнецова</cp:lastModifiedBy>
  <cp:revision>94</cp:revision>
  <dcterms:created xsi:type="dcterms:W3CDTF">2017-01-30T13:00:35Z</dcterms:created>
  <dcterms:modified xsi:type="dcterms:W3CDTF">2020-06-22T13:13:59Z</dcterms:modified>
</cp:coreProperties>
</file>