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6" r:id="rId6"/>
    <p:sldId id="267" r:id="rId7"/>
    <p:sldId id="268" r:id="rId8"/>
    <p:sldId id="269" r:id="rId9"/>
    <p:sldId id="270" r:id="rId10"/>
    <p:sldId id="262" r:id="rId11"/>
    <p:sldId id="273" r:id="rId12"/>
    <p:sldId id="274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490"/>
    <a:srgbClr val="006FA6"/>
    <a:srgbClr val="E3AE3C"/>
    <a:srgbClr val="2788C5"/>
    <a:srgbClr val="112E4C"/>
    <a:srgbClr val="605AD6"/>
    <a:srgbClr val="547BFE"/>
    <a:srgbClr val="587384"/>
    <a:srgbClr val="F07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7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9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0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6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0120-34BC-4D2D-A004-D755CDB5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FA45-C57A-445D-B033-077419070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6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967" y="2088109"/>
            <a:ext cx="8188657" cy="2305107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2734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обучения в дистанционном формате при реализации программ производственной практики</a:t>
            </a:r>
            <a:endParaRPr lang="en-US" sz="4000" b="1" dirty="0">
              <a:solidFill>
                <a:srgbClr val="2734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45" y="133120"/>
            <a:ext cx="1254079" cy="87121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21724" y="107064"/>
            <a:ext cx="7513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ГПОУ ЯО </a:t>
            </a:r>
            <a:r>
              <a:rPr lang="ru-RU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Ярославский колледж управления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и профессиональных технологий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143000" y="4967784"/>
            <a:ext cx="6858000" cy="1013347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006FA6"/>
                </a:solidFill>
              </a:rPr>
              <a:t>Зам. директора по УПР В.П.Баталова ГПОУ ЯО </a:t>
            </a:r>
            <a:r>
              <a:rPr lang="ru-RU" sz="1600" dirty="0" err="1" smtClean="0">
                <a:solidFill>
                  <a:srgbClr val="006FA6"/>
                </a:solidFill>
              </a:rPr>
              <a:t>ЯКУиПТ</a:t>
            </a:r>
            <a:endParaRPr lang="ru-RU" sz="1600" dirty="0">
              <a:solidFill>
                <a:srgbClr val="006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2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75457"/>
              </p:ext>
            </p:extLst>
          </p:nvPr>
        </p:nvGraphicFramePr>
        <p:xfrm>
          <a:off x="204716" y="1009935"/>
          <a:ext cx="8720920" cy="5797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2759"/>
                <a:gridCol w="2327857"/>
                <a:gridCol w="3090304"/>
              </a:tblGrid>
              <a:tr h="1044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Вид образовательной деятельности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Платформы (платные, бесплатные)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Ссылка на установку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878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Уроки, внеурочные занятия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в режиме </a:t>
                      </a:r>
                      <a:r>
                        <a:rPr lang="ru-RU" sz="2000" dirty="0" smtClean="0">
                          <a:effectLst/>
                        </a:rPr>
                        <a:t>видео-связи</a:t>
                      </a:r>
                      <a:endParaRPr lang="ru-RU" sz="2000" dirty="0">
                        <a:effectLst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Mirapolis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75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Zoom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https://zoom.us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75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</a:t>
                      </a:r>
                      <a:r>
                        <a:rPr lang="ru-RU" sz="2000">
                          <a:effectLst/>
                        </a:rPr>
                        <a:t>itsi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https://jitsi.org/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75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Skype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137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Размещение </a:t>
                      </a:r>
                      <a:r>
                        <a:rPr lang="ru-RU" sz="2000" dirty="0" smtClean="0">
                          <a:effectLst/>
                        </a:rPr>
                        <a:t>контрольно-оценочных средств и </a:t>
                      </a:r>
                      <a:r>
                        <a:rPr lang="ru-RU" sz="2000" dirty="0">
                          <a:effectLst/>
                        </a:rPr>
                        <a:t>организация аттестации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Moodl</a:t>
                      </a:r>
                      <a:r>
                        <a:rPr lang="en-US" sz="2000" dirty="0">
                          <a:effectLst/>
                        </a:rPr>
                        <a:t>e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https://moodle.org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75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Examus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https</a:t>
                      </a:r>
                      <a:r>
                        <a:rPr lang="ru-RU" sz="2000" dirty="0">
                          <a:effectLst/>
                        </a:rPr>
                        <a:t>://ru.examus.net/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692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StartExam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https://www.startexam.ru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75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Айрен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48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Размещение образовательных </a:t>
                      </a:r>
                      <a:r>
                        <a:rPr lang="ru-RU" sz="2000" dirty="0" smtClean="0">
                          <a:effectLst/>
                        </a:rPr>
                        <a:t>программ, материалов </a:t>
                      </a:r>
                      <a:r>
                        <a:rPr lang="ru-RU" sz="2000" dirty="0">
                          <a:effectLst/>
                        </a:rPr>
                        <a:t>уроков, </a:t>
                      </a:r>
                      <a:r>
                        <a:rPr lang="ru-RU" sz="2000" dirty="0" smtClean="0">
                          <a:effectLst/>
                        </a:rPr>
                        <a:t>занятий, учет </a:t>
                      </a:r>
                      <a:r>
                        <a:rPr lang="ru-RU" sz="2000" dirty="0">
                          <a:effectLst/>
                        </a:rPr>
                        <a:t>часов, </a:t>
                      </a:r>
                      <a:r>
                        <a:rPr lang="ru-RU" sz="2000" dirty="0" smtClean="0">
                          <a:effectLst/>
                        </a:rPr>
                        <a:t>выполнения программ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Moodlе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https://moodle.org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75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Яндекс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75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Яндекс-диск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886" marR="488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57300" y="1"/>
            <a:ext cx="7886700" cy="818865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Программное обеспечение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1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7606"/>
            <a:ext cx="8187804" cy="5227093"/>
          </a:xfrm>
        </p:spPr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dirty="0"/>
              <a:t>Монтаж и техническая эксплуатация промышленного оборудования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«</a:t>
            </a:r>
            <a:r>
              <a:rPr lang="ru-RU" dirty="0"/>
              <a:t>Туризм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«</a:t>
            </a:r>
            <a:r>
              <a:rPr lang="ru-RU" dirty="0"/>
              <a:t>Коммерция» </a:t>
            </a:r>
            <a:endParaRPr lang="ru-RU" dirty="0" smtClean="0"/>
          </a:p>
          <a:p>
            <a:r>
              <a:rPr lang="ru-RU" dirty="0" smtClean="0"/>
              <a:t>сегодня </a:t>
            </a:r>
            <a:r>
              <a:rPr lang="ru-RU" dirty="0"/>
              <a:t>2 день демонстрационного экзамена по профессии «Парикмахер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274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Демон</a:t>
            </a:r>
            <a:r>
              <a:rPr lang="ru-RU" dirty="0" smtClean="0">
                <a:solidFill>
                  <a:schemeClr val="bg1"/>
                </a:solidFill>
              </a:rPr>
              <a:t>страционный </a:t>
            </a:r>
            <a:r>
              <a:rPr lang="ru-RU" dirty="0" smtClean="0">
                <a:solidFill>
                  <a:schemeClr val="bg1"/>
                </a:solidFill>
              </a:rPr>
              <a:t>экзамен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72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274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Демон</a:t>
            </a:r>
            <a:r>
              <a:rPr lang="ru-RU" dirty="0" smtClean="0">
                <a:solidFill>
                  <a:schemeClr val="bg1"/>
                </a:solidFill>
              </a:rPr>
              <a:t>страционный </a:t>
            </a:r>
            <a:r>
              <a:rPr lang="ru-RU" dirty="0" smtClean="0">
                <a:solidFill>
                  <a:schemeClr val="bg1"/>
                </a:solidFill>
              </a:rPr>
              <a:t>экзамен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922" y="1048475"/>
            <a:ext cx="3794078" cy="505877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99" r="1"/>
          <a:stretch/>
        </p:blipFill>
        <p:spPr>
          <a:xfrm>
            <a:off x="0" y="795148"/>
            <a:ext cx="2216783" cy="43022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2655">
            <a:off x="2210939" y="2244061"/>
            <a:ext cx="3275462" cy="436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0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967" y="2088110"/>
            <a:ext cx="8188657" cy="165137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2734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en-US" sz="4000" b="1" dirty="0">
              <a:solidFill>
                <a:srgbClr val="2734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45" y="133120"/>
            <a:ext cx="1254079" cy="871219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143000" y="4967784"/>
            <a:ext cx="6858000" cy="101334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19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1"/>
            <a:ext cx="7886700" cy="941696"/>
          </a:xfrm>
        </p:spPr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Нормативная база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282890"/>
            <a:ext cx="8215099" cy="5308979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273490"/>
              </a:buClr>
            </a:pPr>
            <a:r>
              <a:rPr lang="ru-RU" dirty="0"/>
              <a:t>Федеральный закон № </a:t>
            </a:r>
            <a:r>
              <a:rPr lang="ru-RU" b="1" dirty="0" smtClean="0"/>
              <a:t>273-ФЗ </a:t>
            </a:r>
            <a:r>
              <a:rPr lang="ru-RU" dirty="0" smtClean="0"/>
              <a:t>"</a:t>
            </a:r>
            <a:r>
              <a:rPr lang="ru-RU" dirty="0"/>
              <a:t>Об образовании в Российской Федерации" от 29 декабря 2012 г</a:t>
            </a:r>
            <a:r>
              <a:rPr lang="ru-RU" dirty="0" smtClean="0"/>
              <a:t>.</a:t>
            </a:r>
            <a:endParaRPr lang="ru-RU" dirty="0"/>
          </a:p>
          <a:p>
            <a:pPr>
              <a:buClr>
                <a:srgbClr val="273490"/>
              </a:buClr>
            </a:pPr>
            <a:r>
              <a:rPr lang="ru-RU" dirty="0" smtClean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14.06. 2013 № </a:t>
            </a:r>
            <a:r>
              <a:rPr lang="ru-RU" b="1" dirty="0" smtClean="0"/>
              <a:t>464 </a:t>
            </a:r>
            <a:r>
              <a:rPr lang="ru-RU" dirty="0" smtClean="0"/>
              <a:t>«</a:t>
            </a:r>
            <a:r>
              <a:rPr lang="ru-RU" dirty="0"/>
              <a:t>Об утверждении порядка организации и осуществления образовательной деятельности по образовательным программам среднего профессионального образования</a:t>
            </a:r>
            <a:r>
              <a:rPr lang="ru-RU" dirty="0" smtClean="0"/>
              <a:t>»</a:t>
            </a:r>
            <a:endParaRPr lang="ru-RU" dirty="0"/>
          </a:p>
          <a:p>
            <a:pPr>
              <a:buClr>
                <a:srgbClr val="273490"/>
              </a:buClr>
            </a:pPr>
            <a:r>
              <a:rPr lang="ru-RU" dirty="0" smtClean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16.08.2013 № </a:t>
            </a:r>
            <a:r>
              <a:rPr lang="ru-RU" b="1" dirty="0" smtClean="0"/>
              <a:t>968 </a:t>
            </a:r>
            <a:r>
              <a:rPr lang="ru-RU" dirty="0" smtClean="0"/>
              <a:t>«</a:t>
            </a:r>
            <a:r>
              <a:rPr lang="ru-RU" dirty="0"/>
              <a:t>Об утверждении порядка проведения государственной итоговой аттестации по образовательным программам среднего профессионального образования</a:t>
            </a:r>
            <a:r>
              <a:rPr lang="ru-RU" dirty="0" smtClean="0"/>
              <a:t>»</a:t>
            </a:r>
            <a:endParaRPr lang="ru-RU" dirty="0"/>
          </a:p>
          <a:p>
            <a:pPr>
              <a:buClr>
                <a:srgbClr val="273490"/>
              </a:buClr>
            </a:pPr>
            <a:r>
              <a:rPr lang="ru-RU" dirty="0" smtClean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</a:t>
            </a:r>
            <a:r>
              <a:rPr lang="ru-RU" dirty="0" smtClean="0"/>
              <a:t>18.04.2013 </a:t>
            </a:r>
            <a:r>
              <a:rPr lang="ru-RU" b="1" dirty="0" smtClean="0"/>
              <a:t>N 291</a:t>
            </a:r>
            <a:r>
              <a:rPr lang="ru-RU" dirty="0" smtClean="0"/>
              <a:t>( с изменениями и дополнениями) </a:t>
            </a:r>
            <a:r>
              <a:rPr lang="ru-RU" dirty="0"/>
              <a:t>«Об </a:t>
            </a:r>
            <a:r>
              <a:rPr lang="ru-RU" dirty="0" smtClean="0"/>
              <a:t>утверждении Положения о практике обучающихся, осваивающих ООП СПО»</a:t>
            </a:r>
            <a:endParaRPr lang="ru-RU" dirty="0"/>
          </a:p>
          <a:p>
            <a:pPr>
              <a:buClr>
                <a:srgbClr val="273490"/>
              </a:buClr>
            </a:pPr>
            <a:r>
              <a:rPr lang="ru-RU" b="1" dirty="0" smtClean="0"/>
              <a:t>ФГОС </a:t>
            </a:r>
            <a:r>
              <a:rPr lang="ru-RU" b="1" dirty="0"/>
              <a:t>СПО</a:t>
            </a:r>
            <a:endParaRPr lang="ru-RU" dirty="0"/>
          </a:p>
          <a:p>
            <a:pPr>
              <a:buClr>
                <a:srgbClr val="273490"/>
              </a:buClr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08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1"/>
            <a:ext cx="7886700" cy="941696"/>
          </a:xfrm>
        </p:spPr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Нормативная база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282890"/>
            <a:ext cx="8215099" cy="5308979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rgbClr val="273490"/>
              </a:buClr>
              <a:buNone/>
            </a:pPr>
            <a:r>
              <a:rPr lang="ru-RU" dirty="0"/>
              <a:t>В связи с </a:t>
            </a:r>
            <a:r>
              <a:rPr lang="ru-RU" dirty="0" err="1" smtClean="0"/>
              <a:t>коронавирусом</a:t>
            </a:r>
            <a:endParaRPr lang="ru-RU" dirty="0" smtClean="0"/>
          </a:p>
          <a:p>
            <a:pPr>
              <a:buClr>
                <a:srgbClr val="273490"/>
              </a:buClr>
            </a:pPr>
            <a:r>
              <a:rPr lang="ru-RU" dirty="0"/>
              <a:t>Указы Президента</a:t>
            </a:r>
          </a:p>
          <a:p>
            <a:pPr>
              <a:buClr>
                <a:srgbClr val="273490"/>
              </a:buClr>
            </a:pPr>
            <a:r>
              <a:rPr lang="ru-RU" dirty="0" smtClean="0"/>
              <a:t>Постановления </a:t>
            </a:r>
            <a:r>
              <a:rPr lang="ru-RU" dirty="0"/>
              <a:t>региональных органов исполнительной власти</a:t>
            </a:r>
          </a:p>
          <a:p>
            <a:pPr>
              <a:buClr>
                <a:srgbClr val="273490"/>
              </a:buClr>
            </a:pPr>
            <a:r>
              <a:rPr lang="ru-RU" dirty="0" smtClean="0"/>
              <a:t>Письмо </a:t>
            </a:r>
            <a:r>
              <a:rPr lang="ru-RU" dirty="0" err="1"/>
              <a:t>Роспотребнадзора</a:t>
            </a:r>
            <a:r>
              <a:rPr lang="ru-RU" dirty="0"/>
              <a:t> от 10.03.2020 №02/3853-2020-27 "О мерах по профилактике новой </a:t>
            </a:r>
            <a:r>
              <a:rPr lang="ru-RU" dirty="0" err="1"/>
              <a:t>коронавирусной</a:t>
            </a:r>
            <a:r>
              <a:rPr lang="ru-RU" dirty="0"/>
              <a:t> инфекции (COVID-19)</a:t>
            </a:r>
          </a:p>
          <a:p>
            <a:pPr>
              <a:buClr>
                <a:srgbClr val="273490"/>
              </a:buClr>
            </a:pPr>
            <a:r>
              <a:rPr lang="ru-RU" dirty="0" smtClean="0"/>
              <a:t>Приказ </a:t>
            </a:r>
            <a:r>
              <a:rPr lang="ru-RU" dirty="0"/>
              <a:t>Министерства просвещения Российской Федерации «Об Особенностях проведения государственной итоговой аттестации по образовательным программам среднего профессионального образования в 2019/20 учебном году» от 21 мая 2020 г. № 257 (зарегистрирован 25 мая 2020)</a:t>
            </a:r>
          </a:p>
          <a:p>
            <a:pPr marL="0" indent="0">
              <a:buClr>
                <a:srgbClr val="273490"/>
              </a:buCl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57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274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Особенности организации ПП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323833"/>
            <a:ext cx="8228747" cy="5363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 производственную практику в марте месяце было отправлено 9 выпускных учебных групп по </a:t>
            </a:r>
            <a:r>
              <a:rPr lang="ru-RU" dirty="0" smtClean="0"/>
              <a:t>специальностям: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273490"/>
                </a:solidFill>
              </a:rPr>
              <a:t>«</a:t>
            </a:r>
            <a:r>
              <a:rPr lang="ru-RU" dirty="0">
                <a:solidFill>
                  <a:srgbClr val="273490"/>
                </a:solidFill>
              </a:rPr>
              <a:t>Реклама</a:t>
            </a:r>
            <a:r>
              <a:rPr lang="ru-RU" dirty="0" smtClean="0">
                <a:solidFill>
                  <a:srgbClr val="273490"/>
                </a:solidFill>
              </a:rPr>
              <a:t>», «</a:t>
            </a:r>
            <a:r>
              <a:rPr lang="ru-RU" dirty="0">
                <a:solidFill>
                  <a:srgbClr val="273490"/>
                </a:solidFill>
              </a:rPr>
              <a:t>Туризм», «Экономика и бухгалтерский учет (по отраслям), </a:t>
            </a:r>
            <a:r>
              <a:rPr lang="ru-RU" dirty="0" smtClean="0">
                <a:solidFill>
                  <a:srgbClr val="273490"/>
                </a:solidFill>
              </a:rPr>
              <a:t/>
            </a:r>
            <a:br>
              <a:rPr lang="ru-RU" dirty="0" smtClean="0">
                <a:solidFill>
                  <a:srgbClr val="273490"/>
                </a:solidFill>
              </a:rPr>
            </a:br>
            <a:r>
              <a:rPr lang="ru-RU" dirty="0" smtClean="0">
                <a:solidFill>
                  <a:srgbClr val="273490"/>
                </a:solidFill>
              </a:rPr>
              <a:t>«</a:t>
            </a:r>
            <a:r>
              <a:rPr lang="ru-RU" dirty="0">
                <a:solidFill>
                  <a:srgbClr val="273490"/>
                </a:solidFill>
              </a:rPr>
              <a:t>Страховое дело», «Коммерция</a:t>
            </a:r>
            <a:r>
              <a:rPr lang="ru-RU" dirty="0" smtClean="0">
                <a:solidFill>
                  <a:srgbClr val="273490"/>
                </a:solidFill>
              </a:rPr>
              <a:t>», </a:t>
            </a:r>
            <a:br>
              <a:rPr lang="ru-RU" dirty="0" smtClean="0">
                <a:solidFill>
                  <a:srgbClr val="273490"/>
                </a:solidFill>
              </a:rPr>
            </a:br>
            <a:r>
              <a:rPr lang="ru-RU" dirty="0" smtClean="0">
                <a:solidFill>
                  <a:srgbClr val="273490"/>
                </a:solidFill>
              </a:rPr>
              <a:t>«Банковское </a:t>
            </a:r>
            <a:r>
              <a:rPr lang="ru-RU" dirty="0">
                <a:solidFill>
                  <a:srgbClr val="273490"/>
                </a:solidFill>
              </a:rPr>
              <a:t>дело», «Конструирование, моделирование и технология изготовления швейных изделий</a:t>
            </a:r>
            <a:r>
              <a:rPr lang="ru-RU" dirty="0" smtClean="0">
                <a:solidFill>
                  <a:srgbClr val="273490"/>
                </a:solidFill>
              </a:rPr>
              <a:t>»,</a:t>
            </a:r>
            <a:br>
              <a:rPr lang="ru-RU" dirty="0" smtClean="0">
                <a:solidFill>
                  <a:srgbClr val="273490"/>
                </a:solidFill>
              </a:rPr>
            </a:br>
            <a:r>
              <a:rPr lang="ru-RU" dirty="0" smtClean="0">
                <a:solidFill>
                  <a:srgbClr val="273490"/>
                </a:solidFill>
              </a:rPr>
              <a:t>«Информационные </a:t>
            </a:r>
            <a:r>
              <a:rPr lang="ru-RU" dirty="0">
                <a:solidFill>
                  <a:srgbClr val="273490"/>
                </a:solidFill>
              </a:rPr>
              <a:t>системы (по отраслям)», «Монтаж и техническая эксплуатация промышленного </a:t>
            </a:r>
            <a:r>
              <a:rPr lang="ru-RU" dirty="0" smtClean="0">
                <a:solidFill>
                  <a:srgbClr val="273490"/>
                </a:solidFill>
              </a:rPr>
              <a:t>оборудования»</a:t>
            </a:r>
            <a:endParaRPr lang="ru-RU" dirty="0" smtClean="0">
              <a:solidFill>
                <a:srgbClr val="2734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5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55594"/>
            <a:ext cx="8187804" cy="545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273490"/>
                </a:solidFill>
              </a:rPr>
              <a:t>Организация </a:t>
            </a:r>
            <a:r>
              <a:rPr lang="ru-RU" dirty="0">
                <a:solidFill>
                  <a:srgbClr val="273490"/>
                </a:solidFill>
              </a:rPr>
              <a:t>производственной практики </a:t>
            </a:r>
            <a:r>
              <a:rPr lang="ru-RU" dirty="0" smtClean="0">
                <a:solidFill>
                  <a:srgbClr val="273490"/>
                </a:solidFill>
              </a:rPr>
              <a:t>(</a:t>
            </a:r>
            <a:r>
              <a:rPr lang="ru-RU" dirty="0">
                <a:solidFill>
                  <a:srgbClr val="273490"/>
                </a:solidFill>
              </a:rPr>
              <a:t>в условиях </a:t>
            </a:r>
            <a:r>
              <a:rPr lang="ru-RU" dirty="0" smtClean="0">
                <a:solidFill>
                  <a:srgbClr val="273490"/>
                </a:solidFill>
              </a:rPr>
              <a:t>производства)</a:t>
            </a:r>
          </a:p>
          <a:p>
            <a:pPr lvl="0"/>
            <a:r>
              <a:rPr lang="ru-RU" dirty="0" smtClean="0"/>
              <a:t>заключение </a:t>
            </a:r>
            <a:r>
              <a:rPr lang="ru-RU" dirty="0"/>
              <a:t>дополнительного соглашения между образовательной организацией и предприятием о проведении практики с возможностью дистанционного </a:t>
            </a:r>
            <a:r>
              <a:rPr lang="ru-RU" dirty="0" smtClean="0"/>
              <a:t>обучения 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solidFill>
                  <a:srgbClr val="273490"/>
                </a:solidFill>
              </a:rPr>
              <a:t>например, </a:t>
            </a:r>
            <a:r>
              <a:rPr lang="ru-RU" dirty="0">
                <a:solidFill>
                  <a:srgbClr val="273490"/>
                </a:solidFill>
              </a:rPr>
              <a:t>дополнительные соглашения с </a:t>
            </a:r>
            <a:r>
              <a:rPr lang="ru-RU" dirty="0" err="1">
                <a:solidFill>
                  <a:srgbClr val="273490"/>
                </a:solidFill>
              </a:rPr>
              <a:t>Яроблтуром</a:t>
            </a:r>
            <a:r>
              <a:rPr lang="ru-RU" dirty="0">
                <a:solidFill>
                  <a:srgbClr val="273490"/>
                </a:solidFill>
              </a:rPr>
              <a:t> о </a:t>
            </a:r>
            <a:r>
              <a:rPr lang="ru-RU" dirty="0" smtClean="0">
                <a:solidFill>
                  <a:srgbClr val="273490"/>
                </a:solidFill>
              </a:rPr>
              <a:t>предоставлении информации, необходимой </a:t>
            </a:r>
            <a:r>
              <a:rPr lang="ru-RU" dirty="0">
                <a:solidFill>
                  <a:srgbClr val="273490"/>
                </a:solidFill>
              </a:rPr>
              <a:t>для выполнения </a:t>
            </a:r>
            <a:r>
              <a:rPr lang="ru-RU" dirty="0" smtClean="0">
                <a:solidFill>
                  <a:srgbClr val="273490"/>
                </a:solidFill>
              </a:rPr>
              <a:t>заданий </a:t>
            </a:r>
            <a:endParaRPr lang="ru-RU" dirty="0">
              <a:solidFill>
                <a:srgbClr val="273490"/>
              </a:solidFill>
            </a:endParaRP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274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Особенности организации ПП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55594"/>
            <a:ext cx="8187804" cy="545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273490"/>
                </a:solidFill>
              </a:rPr>
              <a:t>Организация </a:t>
            </a:r>
            <a:r>
              <a:rPr lang="ru-RU" dirty="0">
                <a:solidFill>
                  <a:srgbClr val="273490"/>
                </a:solidFill>
              </a:rPr>
              <a:t>производственной практики </a:t>
            </a:r>
            <a:r>
              <a:rPr lang="ru-RU" dirty="0" smtClean="0">
                <a:solidFill>
                  <a:srgbClr val="273490"/>
                </a:solidFill>
              </a:rPr>
              <a:t>(</a:t>
            </a:r>
            <a:r>
              <a:rPr lang="ru-RU" dirty="0">
                <a:solidFill>
                  <a:srgbClr val="273490"/>
                </a:solidFill>
              </a:rPr>
              <a:t>в условиях </a:t>
            </a:r>
            <a:r>
              <a:rPr lang="ru-RU" dirty="0" smtClean="0">
                <a:solidFill>
                  <a:srgbClr val="273490"/>
                </a:solidFill>
              </a:rPr>
              <a:t>производства)</a:t>
            </a:r>
          </a:p>
          <a:p>
            <a:pPr lvl="0"/>
            <a:r>
              <a:rPr lang="ru-RU" dirty="0"/>
              <a:t>формирование индивидуальных заданий для обучающихся с учетом возможности выполнения работ студентом самостоятельно и (или) в удаленном </a:t>
            </a:r>
            <a:r>
              <a:rPr lang="ru-RU" dirty="0" smtClean="0"/>
              <a:t>доступе</a:t>
            </a:r>
            <a:endParaRPr lang="ru-RU" dirty="0"/>
          </a:p>
          <a:p>
            <a:pPr marL="0" indent="0" algn="ctr">
              <a:buNone/>
            </a:pPr>
            <a:r>
              <a:rPr lang="ru-RU" dirty="0">
                <a:solidFill>
                  <a:srgbClr val="273490"/>
                </a:solidFill>
              </a:rPr>
              <a:t>о</a:t>
            </a:r>
            <a:r>
              <a:rPr lang="ru-RU" dirty="0" smtClean="0">
                <a:solidFill>
                  <a:srgbClr val="273490"/>
                </a:solidFill>
              </a:rPr>
              <a:t>бучающиеся </a:t>
            </a:r>
            <a:r>
              <a:rPr lang="ru-RU" dirty="0">
                <a:solidFill>
                  <a:srgbClr val="273490"/>
                </a:solidFill>
              </a:rPr>
              <a:t>по специальности «Реклама» получают задания от рекламных </a:t>
            </a:r>
            <a:r>
              <a:rPr lang="ru-RU" dirty="0" smtClean="0">
                <a:solidFill>
                  <a:srgbClr val="273490"/>
                </a:solidFill>
              </a:rPr>
              <a:t>агентств</a:t>
            </a:r>
            <a:endParaRPr lang="ru-RU" dirty="0">
              <a:solidFill>
                <a:srgbClr val="273490"/>
              </a:solidFill>
            </a:endParaRP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274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Особенности организации ПП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87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55594"/>
            <a:ext cx="8187804" cy="54591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273490"/>
                </a:solidFill>
              </a:rPr>
              <a:t>Подготовка индивидуальных заданий</a:t>
            </a:r>
          </a:p>
          <a:p>
            <a:pPr lvl="0"/>
            <a:r>
              <a:rPr lang="ru-RU" dirty="0" smtClean="0"/>
              <a:t>используются </a:t>
            </a:r>
            <a:r>
              <a:rPr lang="ru-RU" dirty="0"/>
              <a:t>рабочая программа практики и учебно-методические комплексы по </a:t>
            </a:r>
            <a:r>
              <a:rPr lang="ru-RU" dirty="0" smtClean="0"/>
              <a:t>практике, общедоступные </a:t>
            </a:r>
            <a:r>
              <a:rPr lang="ru-RU" dirty="0"/>
              <a:t>материалы и документы предприятия (например, размещенные на сайте предприятия), а также представление полного пакета справочных, методических и иных материалов;</a:t>
            </a:r>
          </a:p>
          <a:p>
            <a:pPr lvl="0"/>
            <a:r>
              <a:rPr lang="ru-RU" dirty="0"/>
              <a:t>включение в задания методических указаний по изучению сайтов предприятий, в которых студент проходит практику. Например, ознакомиться с сайтом организации, изучить технологические процессы аналогичные процессам организации, в которой должна проходить практика по материалам </a:t>
            </a:r>
            <a:r>
              <a:rPr lang="ru-RU" dirty="0" smtClean="0"/>
              <a:t>интернет–ресурсов </a:t>
            </a:r>
            <a:r>
              <a:rPr lang="ru-RU" dirty="0"/>
              <a:t>и т.д</a:t>
            </a:r>
            <a:r>
              <a:rPr lang="ru-RU" dirty="0" smtClean="0"/>
              <a:t>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274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Особенности организации ПП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6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55594"/>
            <a:ext cx="8187804" cy="54591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273490"/>
                </a:solidFill>
              </a:rPr>
              <a:t>Подготовка индивидуальных заданий</a:t>
            </a:r>
          </a:p>
          <a:p>
            <a:pPr lvl="0"/>
            <a:r>
              <a:rPr lang="ru-RU" dirty="0"/>
              <a:t>включение в задания </a:t>
            </a:r>
            <a:r>
              <a:rPr lang="ru-RU" dirty="0" smtClean="0"/>
              <a:t>ситуационных </a:t>
            </a:r>
            <a:r>
              <a:rPr lang="ru-RU" dirty="0"/>
              <a:t>задач, составление технологических карт, ведение рабочей документации; </a:t>
            </a:r>
          </a:p>
          <a:p>
            <a:pPr lvl="0"/>
            <a:r>
              <a:rPr lang="ru-RU" dirty="0"/>
              <a:t>сбор материалов, необходимых для составления отчетов о практике дистанционно </a:t>
            </a:r>
            <a:r>
              <a:rPr lang="ru-RU" dirty="0" smtClean="0"/>
              <a:t>с </a:t>
            </a:r>
            <a:r>
              <a:rPr lang="ru-RU" dirty="0"/>
              <a:t>направлением их через электронную почту;</a:t>
            </a:r>
          </a:p>
          <a:p>
            <a:pPr lvl="0"/>
            <a:r>
              <a:rPr lang="ru-RU" dirty="0"/>
              <a:t>организация дистанционного консультирования согласно расписания, используя возможности видеоконференций, размещения этих консультаций в мессенджерах, при этом </a:t>
            </a:r>
            <a:r>
              <a:rPr lang="ru-RU" dirty="0" smtClean="0"/>
              <a:t>ведется учет наличия </a:t>
            </a:r>
            <a:r>
              <a:rPr lang="ru-RU" dirty="0"/>
              <a:t>студентов в чате (созданной группе), </a:t>
            </a:r>
            <a:r>
              <a:rPr lang="ru-RU" dirty="0" smtClean="0"/>
              <a:t>преподаватели отвечают </a:t>
            </a:r>
            <a:r>
              <a:rPr lang="ru-RU" dirty="0"/>
              <a:t>на </a:t>
            </a:r>
            <a:r>
              <a:rPr lang="ru-RU" dirty="0" smtClean="0"/>
              <a:t>вопросы </a:t>
            </a:r>
            <a:r>
              <a:rPr lang="ru-RU" dirty="0"/>
              <a:t>в </a:t>
            </a:r>
            <a:r>
              <a:rPr lang="ru-RU" dirty="0" smtClean="0"/>
              <a:t>режиме реального </a:t>
            </a:r>
            <a:r>
              <a:rPr lang="ru-RU" dirty="0"/>
              <a:t>времени и </a:t>
            </a:r>
            <a:r>
              <a:rPr lang="ru-RU" dirty="0" smtClean="0"/>
              <a:t>проводят консультации 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274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Особенности организации ПП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7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55594"/>
            <a:ext cx="8187804" cy="545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273490"/>
                </a:solidFill>
              </a:rPr>
              <a:t>Организация </a:t>
            </a:r>
            <a:r>
              <a:rPr lang="ru-RU" dirty="0">
                <a:solidFill>
                  <a:srgbClr val="273490"/>
                </a:solidFill>
              </a:rPr>
              <a:t>дистанционного </a:t>
            </a:r>
            <a:r>
              <a:rPr lang="ru-RU" dirty="0" smtClean="0">
                <a:solidFill>
                  <a:srgbClr val="273490"/>
                </a:solidFill>
              </a:rPr>
              <a:t>консультирования</a:t>
            </a:r>
          </a:p>
          <a:p>
            <a:r>
              <a:rPr lang="ru-RU" dirty="0" smtClean="0"/>
              <a:t>согласно расписания </a:t>
            </a:r>
          </a:p>
          <a:p>
            <a:r>
              <a:rPr lang="ru-RU" dirty="0" smtClean="0"/>
              <a:t>используя </a:t>
            </a:r>
            <a:r>
              <a:rPr lang="ru-RU" dirty="0"/>
              <a:t>возможности видеоконференций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размещение консультаций </a:t>
            </a:r>
            <a:r>
              <a:rPr lang="ru-RU" dirty="0"/>
              <a:t>в мессенджерах, при этом </a:t>
            </a:r>
            <a:r>
              <a:rPr lang="ru-RU" dirty="0" smtClean="0"/>
              <a:t>ведется учет наличия </a:t>
            </a:r>
            <a:r>
              <a:rPr lang="ru-RU" dirty="0"/>
              <a:t>студентов в чате (созданной группе</a:t>
            </a:r>
            <a:r>
              <a:rPr lang="ru-RU" dirty="0" smtClean="0"/>
              <a:t>) </a:t>
            </a:r>
          </a:p>
          <a:p>
            <a:r>
              <a:rPr lang="ru-RU" dirty="0" smtClean="0"/>
              <a:t>преподаватели отвечают </a:t>
            </a:r>
            <a:r>
              <a:rPr lang="ru-RU" dirty="0"/>
              <a:t>на </a:t>
            </a:r>
            <a:r>
              <a:rPr lang="ru-RU" dirty="0" smtClean="0"/>
              <a:t>вопросы </a:t>
            </a:r>
            <a:r>
              <a:rPr lang="ru-RU" dirty="0"/>
              <a:t>в </a:t>
            </a:r>
            <a:r>
              <a:rPr lang="ru-RU" dirty="0" smtClean="0"/>
              <a:t>режиме реального </a:t>
            </a:r>
            <a:r>
              <a:rPr lang="ru-RU" dirty="0"/>
              <a:t>времени и </a:t>
            </a:r>
            <a:r>
              <a:rPr lang="ru-RU" dirty="0" smtClean="0"/>
              <a:t>проводят консультации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274"/>
          </a:xfrm>
        </p:spPr>
        <p:txBody>
          <a:bodyPr>
            <a:no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Особенности организации ПП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22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605</Words>
  <Application>Microsoft Office PowerPoint</Application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Организация обучения в дистанционном формате при реализации программ производственной практики</vt:lpstr>
      <vt:lpstr>Нормативная база</vt:lpstr>
      <vt:lpstr>Нормативная база</vt:lpstr>
      <vt:lpstr>Особенности организации ПП</vt:lpstr>
      <vt:lpstr>Особенности организации ПП</vt:lpstr>
      <vt:lpstr>Особенности организации ПП</vt:lpstr>
      <vt:lpstr>Особенности организации ПП</vt:lpstr>
      <vt:lpstr>Особенности организации ПП</vt:lpstr>
      <vt:lpstr>Особенности организации ПП</vt:lpstr>
      <vt:lpstr>Программное обеспечение</vt:lpstr>
      <vt:lpstr>Демонстрационный экзамен</vt:lpstr>
      <vt:lpstr>Демонстрационный экзамен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Завьялова</cp:lastModifiedBy>
  <cp:revision>30</cp:revision>
  <dcterms:created xsi:type="dcterms:W3CDTF">2019-10-28T08:40:00Z</dcterms:created>
  <dcterms:modified xsi:type="dcterms:W3CDTF">2020-05-27T05:30:47Z</dcterms:modified>
</cp:coreProperties>
</file>