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18" r:id="rId2"/>
    <p:sldId id="448" r:id="rId3"/>
    <p:sldId id="450" r:id="rId4"/>
    <p:sldId id="451" r:id="rId5"/>
    <p:sldId id="427" r:id="rId6"/>
    <p:sldId id="452" r:id="rId7"/>
    <p:sldId id="453" r:id="rId8"/>
    <p:sldId id="454" r:id="rId9"/>
    <p:sldId id="449" r:id="rId10"/>
    <p:sldId id="455" r:id="rId11"/>
    <p:sldId id="446" r:id="rId12"/>
    <p:sldId id="447" r:id="rId13"/>
    <p:sldId id="445" r:id="rId14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TN. Моругин" initials="АTМ" lastIdx="4" clrIdx="0">
    <p:extLst>
      <p:ext uri="{19B8F6BF-5375-455C-9EA6-DF929625EA0E}">
        <p15:presenceInfo xmlns:p15="http://schemas.microsoft.com/office/powerpoint/2012/main" userId="S-1-5-21-2039552134-3106040988-2534346647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50"/>
    <a:srgbClr val="E31145"/>
    <a:srgbClr val="D0DBF0"/>
    <a:srgbClr val="7791D3"/>
    <a:srgbClr val="6583CD"/>
    <a:srgbClr val="33519D"/>
    <a:srgbClr val="23386D"/>
    <a:srgbClr val="DD1142"/>
    <a:srgbClr val="F79BB1"/>
    <a:srgbClr val="CA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86130" autoAdjust="0"/>
  </p:normalViewPr>
  <p:slideViewPr>
    <p:cSldViewPr snapToGrid="0">
      <p:cViewPr varScale="1">
        <p:scale>
          <a:sx n="63" d="100"/>
          <a:sy n="63" d="100"/>
        </p:scale>
        <p:origin x="12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4D40-6132-4E8A-BD94-2391C99EAD56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4C94-4EAE-4013-881A-59C9230BF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0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8F6A-BBC9-4BC7-A452-3B97E6D40986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EBD4-0037-4AB9-AA75-3F8068A1E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4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9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8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9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7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1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8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EBD4-0037-4AB9-AA75-3F8068A1E0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9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43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0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92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51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69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865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52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28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40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74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57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B287-2B4A-49D6-9F4E-DAEB2CFB1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CB9C-074B-4C6B-A637-D9724859A4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svg"/><Relationship Id="rId7" Type="http://schemas.openxmlformats.org/officeDocument/2006/relationships/image" Target="../media/image5.png"/><Relationship Id="rId25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9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svg"/><Relationship Id="rId5" Type="http://schemas.microsoft.com/office/2007/relationships/hdphoto" Target="../media/hdphoto1.wdp"/><Relationship Id="rId28" Type="http://schemas.openxmlformats.org/officeDocument/2006/relationships/oleObject" Target="../embeddings/oleObject2.bin"/><Relationship Id="rId19" Type="http://schemas.openxmlformats.org/officeDocument/2006/relationships/image" Target="../media/image11.svg"/><Relationship Id="rId31" Type="http://schemas.openxmlformats.org/officeDocument/2006/relationships/image" Target="../media/image3.wmf"/><Relationship Id="rId4" Type="http://schemas.openxmlformats.org/officeDocument/2006/relationships/image" Target="../media/image4.png"/><Relationship Id="rId22" Type="http://schemas.openxmlformats.org/officeDocument/2006/relationships/image" Target="../media/image7.png"/><Relationship Id="rId27" Type="http://schemas.openxmlformats.org/officeDocument/2006/relationships/image" Target="../media/image1.emf"/><Relationship Id="rId30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sv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sv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sv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sv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sv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1"/>
          <a:stretch/>
        </p:blipFill>
        <p:spPr>
          <a:xfrm>
            <a:off x="27648" y="23624"/>
            <a:ext cx="12207684" cy="63616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132" y="1512569"/>
            <a:ext cx="11304000" cy="70785"/>
          </a:xfrm>
          <a:prstGeom prst="rect">
            <a:avLst/>
          </a:prstGeom>
          <a:solidFill>
            <a:srgbClr val="23386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273DAB7-1C47-4B4D-8B88-409E21FE9AAC}"/>
              </a:ext>
            </a:extLst>
          </p:cNvPr>
          <p:cNvSpPr/>
          <p:nvPr/>
        </p:nvSpPr>
        <p:spPr>
          <a:xfrm>
            <a:off x="3456272" y="1373986"/>
            <a:ext cx="336885" cy="336885"/>
          </a:xfrm>
          <a:prstGeom prst="ellipse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BF0196F-DC27-47B6-83D1-27591451132D}"/>
              </a:ext>
            </a:extLst>
          </p:cNvPr>
          <p:cNvGrpSpPr>
            <a:grpSpLocks noChangeAspect="1"/>
          </p:cNvGrpSpPr>
          <p:nvPr/>
        </p:nvGrpSpPr>
        <p:grpSpPr>
          <a:xfrm>
            <a:off x="262178" y="240152"/>
            <a:ext cx="7943922" cy="1152000"/>
            <a:chOff x="126122" y="143572"/>
            <a:chExt cx="9055567" cy="1313207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F13E84-1F8F-49ED-973C-462248AA9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6122" y="143572"/>
              <a:ext cx="3707647" cy="131320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FE57D1F-3967-48AE-A9DB-FA755747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45626" y="440979"/>
              <a:ext cx="5136063" cy="876889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CA7204B-4A8B-4D70-B36C-89D935853B9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52176" y="71491"/>
            <a:ext cx="1590243" cy="159024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535" y="1811000"/>
            <a:ext cx="12186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20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</a:t>
            </a:r>
            <a:r>
              <a:rPr lang="ru-RU" sz="2000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руководящих работников ПОО</a:t>
            </a:r>
          </a:p>
          <a:p>
            <a:pPr algn="ctr"/>
            <a:r>
              <a:rPr lang="ru-RU" sz="20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«Методическое сопровождение реализации ОПОП в дистанционном формате»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770691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DD11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3600" b="1" dirty="0" smtClean="0">
                <a:solidFill>
                  <a:srgbClr val="DD11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  <a:p>
            <a:pPr algn="ctr"/>
            <a:r>
              <a:rPr lang="ru-RU" sz="3600" b="1" dirty="0" smtClean="0">
                <a:solidFill>
                  <a:srgbClr val="DD11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DD11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ДИСТАНЦИОННОМ ФОРМАТЕ </a:t>
            </a:r>
          </a:p>
          <a:p>
            <a:pPr algn="ctr"/>
            <a:r>
              <a:rPr lang="ru-RU" sz="3600" b="1" dirty="0">
                <a:solidFill>
                  <a:srgbClr val="DD11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РЕАЛИЗАЦИИ УЧЕБНЫХ ДИСЦИПЛИН ОБЩЕОБРАЗОВАТЕЛЬНОГО ЦИКЛА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066" y="6360557"/>
            <a:ext cx="12208762" cy="491938"/>
            <a:chOff x="5066" y="6360557"/>
            <a:chExt cx="12208762" cy="491938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DFDDE00-9B37-427C-8374-70AA19AE361D}"/>
                </a:ext>
              </a:extLst>
            </p:cNvPr>
            <p:cNvSpPr/>
            <p:nvPr/>
          </p:nvSpPr>
          <p:spPr>
            <a:xfrm>
              <a:off x="5066" y="6360557"/>
              <a:ext cx="12192000" cy="491938"/>
            </a:xfrm>
            <a:prstGeom prst="rect">
              <a:avLst/>
            </a:prstGeom>
            <a:solidFill>
              <a:srgbClr val="233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E95401C-678C-425B-AAD4-F33E03540697}"/>
                </a:ext>
              </a:extLst>
            </p:cNvPr>
            <p:cNvGrpSpPr/>
            <p:nvPr/>
          </p:nvGrpSpPr>
          <p:grpSpPr>
            <a:xfrm>
              <a:off x="328288" y="6377990"/>
              <a:ext cx="11885540" cy="473262"/>
              <a:chOff x="1071724" y="6290837"/>
              <a:chExt cx="10920946" cy="473262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0F95B20B-4A09-43BF-91EA-6A8D3509F287}"/>
                  </a:ext>
                </a:extLst>
              </p:cNvPr>
              <p:cNvGrpSpPr/>
              <p:nvPr/>
            </p:nvGrpSpPr>
            <p:grpSpPr>
              <a:xfrm>
                <a:off x="4591550" y="6297220"/>
                <a:ext cx="2935543" cy="461666"/>
                <a:chOff x="4472323" y="6290165"/>
                <a:chExt cx="2935543" cy="461666"/>
              </a:xfrm>
            </p:grpSpPr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id="{8E333348-468B-410B-B681-9ACF9EBD83C3}"/>
                    </a:ext>
                  </a:extLst>
                </p:cNvPr>
                <p:cNvSpPr/>
                <p:nvPr/>
              </p:nvSpPr>
              <p:spPr>
                <a:xfrm>
                  <a:off x="4838073" y="6290165"/>
                  <a:ext cx="2569793" cy="4616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yar-kip.edu.yar.ru</a:t>
                  </a:r>
                  <a:endParaRPr lang="ru-RU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35" name="Объект 34">
                  <a:extLst>
                    <a:ext uri="{FF2B5EF4-FFF2-40B4-BE49-F238E27FC236}">
                      <a16:creationId xmlns:a16="http://schemas.microsoft.com/office/drawing/2014/main" id="{C59EA361-6C38-484E-B7D0-CB49BF854B9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8814116"/>
                    </p:ext>
                  </p:extLst>
                </p:nvPr>
              </p:nvGraphicFramePr>
              <p:xfrm>
                <a:off x="4472323" y="6320344"/>
                <a:ext cx="395999" cy="396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91" name="CorelDRAW" r:id="rId26" imgW="177129" imgH="177336" progId="CorelDraw.Graphic.20">
                        <p:embed/>
                      </p:oleObj>
                    </mc:Choice>
                    <mc:Fallback>
                      <p:oleObj name="CorelDRAW" r:id="rId26" imgW="177129" imgH="177336" progId="CorelDraw.Graphic.2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72323" y="6320344"/>
                              <a:ext cx="395999" cy="396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4F7360FD-36CB-4736-A8FB-996038F75B9A}"/>
                  </a:ext>
                </a:extLst>
              </p:cNvPr>
              <p:cNvGrpSpPr/>
              <p:nvPr/>
            </p:nvGrpSpPr>
            <p:grpSpPr>
              <a:xfrm>
                <a:off x="8453043" y="6302434"/>
                <a:ext cx="3539627" cy="461665"/>
                <a:chOff x="8305963" y="6276129"/>
                <a:chExt cx="3539627" cy="461665"/>
              </a:xfrm>
            </p:grpSpPr>
            <p:graphicFrame>
              <p:nvGraphicFramePr>
                <p:cNvPr id="32" name="Объект 31">
                  <a:extLst>
                    <a:ext uri="{FF2B5EF4-FFF2-40B4-BE49-F238E27FC236}">
                      <a16:creationId xmlns:a16="http://schemas.microsoft.com/office/drawing/2014/main" id="{678A20C5-EC76-4695-A553-841CBF772DC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7373154"/>
                    </p:ext>
                  </p:extLst>
                </p:nvPr>
              </p:nvGraphicFramePr>
              <p:xfrm>
                <a:off x="8305963" y="6324562"/>
                <a:ext cx="519529" cy="350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92" name="CorelDRAW" r:id="rId28" imgW="406017" imgH="250650" progId="CorelDraw.Graphic.20">
                        <p:embed/>
                      </p:oleObj>
                    </mc:Choice>
                    <mc:Fallback>
                      <p:oleObj name="CorelDRAW" r:id="rId28" imgW="406017" imgH="250650" progId="CorelDraw.Graphic.2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305963" y="6324562"/>
                              <a:ext cx="519529" cy="350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E44E70C4-2E38-4CC3-A6EC-38AB3B5DF6DA}"/>
                    </a:ext>
                  </a:extLst>
                </p:cNvPr>
                <p:cNvSpPr/>
                <p:nvPr/>
              </p:nvSpPr>
              <p:spPr>
                <a:xfrm>
                  <a:off x="8825489" y="6276129"/>
                  <a:ext cx="30201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vk.com/</a:t>
                  </a:r>
                  <a:r>
                    <a:rPr lang="en-US" sz="2400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yarkip</a:t>
                  </a:r>
                  <a:r>
                    <a:rPr lang="ru-RU" sz="24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_</a:t>
                  </a:r>
                  <a:r>
                    <a:rPr lang="en-US" sz="24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public</a:t>
                  </a:r>
                  <a:endParaRPr lang="ru-RU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9317F76B-20D1-4536-9DED-FC50A2C3B05D}"/>
                  </a:ext>
                </a:extLst>
              </p:cNvPr>
              <p:cNvGrpSpPr/>
              <p:nvPr/>
            </p:nvGrpSpPr>
            <p:grpSpPr>
              <a:xfrm>
                <a:off x="1071724" y="6290837"/>
                <a:ext cx="2883647" cy="461665"/>
                <a:chOff x="924644" y="6283782"/>
                <a:chExt cx="2883647" cy="461665"/>
              </a:xfrm>
            </p:grpSpPr>
            <p:graphicFrame>
              <p:nvGraphicFramePr>
                <p:cNvPr id="30" name="Объект 29">
                  <a:extLst>
                    <a:ext uri="{FF2B5EF4-FFF2-40B4-BE49-F238E27FC236}">
                      <a16:creationId xmlns:a16="http://schemas.microsoft.com/office/drawing/2014/main" id="{A2E39D04-FD29-4DC7-9144-51CD53796F5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18403158"/>
                    </p:ext>
                  </p:extLst>
                </p:nvPr>
              </p:nvGraphicFramePr>
              <p:xfrm>
                <a:off x="924644" y="6326431"/>
                <a:ext cx="396940" cy="3823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93" name="CorelDRAW" r:id="rId30" imgW="325440" imgH="312480" progId="CorelDraw.Graphic.20">
                        <p:embed/>
                      </p:oleObj>
                    </mc:Choice>
                    <mc:Fallback>
                      <p:oleObj name="CorelDRAW" r:id="rId30" imgW="325440" imgH="312480" progId="CorelDraw.Graphic.2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4644" y="6326431"/>
                              <a:ext cx="396940" cy="38237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0994AC15-C886-4AF0-9601-11F758922B63}"/>
                    </a:ext>
                  </a:extLst>
                </p:cNvPr>
                <p:cNvSpPr/>
                <p:nvPr/>
              </p:nvSpPr>
              <p:spPr>
                <a:xfrm>
                  <a:off x="1316182" y="6283782"/>
                  <a:ext cx="249210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yar-kip@mail.ru</a:t>
                  </a:r>
                  <a:endParaRPr lang="ru-RU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2" name="Прямоугольник 41"/>
          <p:cNvSpPr/>
          <p:nvPr/>
        </p:nvSpPr>
        <p:spPr>
          <a:xfrm>
            <a:off x="7738303" y="5299673"/>
            <a:ext cx="4404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</a:t>
            </a:r>
            <a:r>
              <a:rPr lang="ru-RU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Владимировна Карпова</a:t>
            </a:r>
          </a:p>
          <a:p>
            <a:pPr algn="ctr"/>
            <a:r>
              <a:rPr lang="ru-RU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</a:t>
            </a:r>
            <a:r>
              <a:rPr lang="ru-RU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учебно-методической  работе</a:t>
            </a:r>
            <a:endParaRPr lang="ru-RU" sz="2000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29" y="1412808"/>
            <a:ext cx="4296160" cy="53477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152" y="-66158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 –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7130" y="1422670"/>
            <a:ext cx="7463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отчетного документа для контроля </a:t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посещаемостью студентов в период дистанционного обучения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24624" y="2941802"/>
            <a:ext cx="7115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формируется автоматически через заполнение </a:t>
            </a:r>
            <a:r>
              <a:rPr lang="en-US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– </a:t>
            </a:r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b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«УЧЕТ ПОСЕЩАЕМОСТИ НА ДИСТАНТЕ» </a:t>
            </a:r>
          </a:p>
          <a:p>
            <a:endParaRPr lang="ru-RU" sz="20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– </a:t>
            </a:r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заполняется преподавателем не реже одного раза в два дня</a:t>
            </a:r>
          </a:p>
          <a:p>
            <a:endParaRPr lang="ru-RU" sz="20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Корректировки вносятся путем повторного заполнения формы</a:t>
            </a:r>
          </a:p>
          <a:p>
            <a:endParaRPr lang="ru-RU" sz="20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Достоверной считается информация с последней датой и временем внесения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040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4172" y="-51168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УЧЕТА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ПОСЕЩАЕМОСТИ СТУДЕНТОВ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56" y="1386031"/>
            <a:ext cx="11941381" cy="53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076" y="-6593"/>
            <a:ext cx="1038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учебного процесса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студентов, не имеющих технических возможностей 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4" y="1049778"/>
            <a:ext cx="8606858" cy="574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980" y="1817819"/>
            <a:ext cx="2007362" cy="2764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3340" y="4032349"/>
            <a:ext cx="2109704" cy="27417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578714" y="1339772"/>
            <a:ext cx="262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3386D"/>
                </a:solidFill>
                <a:latin typeface="Tahoma" panose="020B0604030504040204" pitchFamily="34" charset="0"/>
              </a:rPr>
              <a:t>ПРИЛОЖЕНИЯ</a:t>
            </a:r>
            <a:endParaRPr lang="ru-RU" sz="2400" b="1" dirty="0">
              <a:solidFill>
                <a:srgbClr val="23386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8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9142" y="263622"/>
            <a:ext cx="1038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ЗАКЛЮЧЕНИЕ…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483" y="1446631"/>
            <a:ext cx="5520040" cy="287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9142" y="4441461"/>
            <a:ext cx="117509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E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надеяться на лучшее, </a:t>
            </a:r>
            <a:endParaRPr lang="ru-RU" sz="2800" b="1" dirty="0" smtClean="0">
              <a:solidFill>
                <a:srgbClr val="EE1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EE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b="1" dirty="0">
                <a:solidFill>
                  <a:srgbClr val="EE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продолжать готовиться  к работе в новых условиях и </a:t>
            </a:r>
            <a:endParaRPr lang="ru-RU" sz="2800" b="1" dirty="0" smtClean="0">
              <a:solidFill>
                <a:srgbClr val="EE1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10388"/>
            <a:endParaRPr lang="ru-RU" sz="1000" b="1" dirty="0" smtClean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1000" algn="r"/>
            <a:r>
              <a:rPr lang="ru-RU" sz="2800" b="1" dirty="0" smtClean="0">
                <a:solidFill>
                  <a:srgbClr val="EE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совершенствоваться </a:t>
            </a:r>
            <a:r>
              <a:rPr lang="ru-RU" sz="2800" b="1" dirty="0">
                <a:solidFill>
                  <a:srgbClr val="EE1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них</a:t>
            </a:r>
          </a:p>
        </p:txBody>
      </p:sp>
    </p:spTree>
    <p:extLst>
      <p:ext uri="{BB962C8B-B14F-4D97-AF65-F5344CB8AC3E}">
        <p14:creationId xmlns:p14="http://schemas.microsoft.com/office/powerpoint/2010/main" val="115255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5705" y="-18479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ОСОБЕННОСТЬ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ТЕКУЩЕГО ПЕРИОДА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75" y="1435073"/>
            <a:ext cx="121627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4763" algn="ctr"/>
            <a:r>
              <a:rPr lang="ru-RU" sz="28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  <a:endParaRPr lang="ru-RU" sz="24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4763"/>
            <a:endParaRPr lang="ru-RU" sz="10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4763"/>
            <a:endParaRPr lang="ru-RU" sz="10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4763"/>
            <a:r>
              <a:rPr lang="ru-RU" sz="28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«ТРАДИЦИОННАЯ»                                                           «ОСОБАЯ»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65689" y="5127227"/>
            <a:ext cx="4416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</a:p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обучения </a:t>
            </a:r>
            <a:r>
              <a:rPr lang="ru-RU" sz="2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</a:t>
            </a:r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</a:t>
            </a:r>
            <a:r>
              <a:rPr lang="ru-RU" sz="2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 обучения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730" y="2069802"/>
            <a:ext cx="4878420" cy="34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404831" y="5187187"/>
            <a:ext cx="4787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</a:p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обучения </a:t>
            </a:r>
            <a:r>
              <a:rPr lang="ru-RU" sz="22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endParaRPr lang="ru-RU" sz="22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algn="ctr"/>
            <a:r>
              <a:rPr lang="ru-RU" sz="22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</a:t>
            </a:r>
            <a:endParaRPr lang="ru-RU" sz="22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0" y="2678357"/>
            <a:ext cx="2520000" cy="239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915" y="2693347"/>
            <a:ext cx="2520000" cy="238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807" y="412091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 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391" y="412091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4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89807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4132" y="263622"/>
            <a:ext cx="1038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ПОДГОТОВИТЕЛЬНЫЙ ЭТАП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4132" y="1646159"/>
            <a:ext cx="11833357" cy="1541090"/>
            <a:chOff x="204132" y="1559267"/>
            <a:chExt cx="11833357" cy="154109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04132" y="1559267"/>
              <a:ext cx="11735997" cy="1541090"/>
              <a:chOff x="2286299" y="2676485"/>
              <a:chExt cx="11735997" cy="1541090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134165" y="2676485"/>
                <a:ext cx="10888131" cy="1518924"/>
                <a:chOff x="1478422" y="2526"/>
                <a:chExt cx="10888131" cy="1518924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23" name="Пятиугольник 22"/>
                <p:cNvSpPr/>
                <p:nvPr/>
              </p:nvSpPr>
              <p:spPr>
                <a:xfrm rot="10800000">
                  <a:off x="1478422" y="16421"/>
                  <a:ext cx="10888131" cy="1505029"/>
                </a:xfrm>
                <a:prstGeom prst="homePlate">
                  <a:avLst/>
                </a:prstGeom>
                <a:gradFill>
                  <a:gsLst>
                    <a:gs pos="0">
                      <a:srgbClr val="DD1142"/>
                    </a:gs>
                    <a:gs pos="50000">
                      <a:srgbClr val="EE1E50">
                        <a:alpha val="92000"/>
                      </a:srgbClr>
                    </a:gs>
                    <a:gs pos="100000">
                      <a:srgbClr val="F79BB1"/>
                    </a:gs>
                  </a:gsLst>
                </a:gradFill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" name="Пятиугольник 4"/>
                <p:cNvSpPr/>
                <p:nvPr/>
              </p:nvSpPr>
              <p:spPr>
                <a:xfrm rot="21600000">
                  <a:off x="2113954" y="2526"/>
                  <a:ext cx="5028863" cy="150502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63676" tIns="247650" rIns="462280" bIns="247650" numCol="1" spcCol="1270" anchor="ctr" anchorCtr="0">
                  <a:noAutofit/>
                </a:bodyPr>
                <a:lstStyle/>
                <a:p>
                  <a:pPr lvl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6500" kern="1200"/>
                </a:p>
              </p:txBody>
            </p:sp>
          </p:grpSp>
          <p:sp>
            <p:nvSpPr>
              <p:cNvPr id="25" name="Овал 24"/>
              <p:cNvSpPr/>
              <p:nvPr/>
            </p:nvSpPr>
            <p:spPr>
              <a:xfrm>
                <a:off x="2286299" y="2712546"/>
                <a:ext cx="1505029" cy="150502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D1142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7170" name="Picture 2" descr=" 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579" y="2906629"/>
                <a:ext cx="1088445" cy="1088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049334" y="1719312"/>
              <a:ext cx="99881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Определили перечень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учебных дисциплин/курсов</a:t>
              </a:r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,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освоение которых возможно </a:t>
              </a:r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с применением дистанционных образовательных технологий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630" y="3299814"/>
            <a:ext cx="11817859" cy="1541090"/>
            <a:chOff x="219630" y="3119934"/>
            <a:chExt cx="11817859" cy="154109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9630" y="3119934"/>
              <a:ext cx="11817859" cy="1541090"/>
              <a:chOff x="204132" y="1559267"/>
              <a:chExt cx="11817859" cy="1541090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204132" y="1559267"/>
                <a:ext cx="11720500" cy="1541090"/>
                <a:chOff x="2286299" y="2676485"/>
                <a:chExt cx="11720500" cy="1541090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3149931" y="2676485"/>
                  <a:ext cx="10856868" cy="1518924"/>
                  <a:chOff x="1494188" y="2526"/>
                  <a:chExt cx="10856868" cy="1518924"/>
                </a:xfrm>
                <a:scene3d>
                  <a:camera prst="orthographicFront"/>
                  <a:lightRig rig="threePt" dir="t">
                    <a:rot lat="0" lon="0" rev="7500000"/>
                  </a:lightRig>
                </a:scene3d>
              </p:grpSpPr>
              <p:sp>
                <p:nvSpPr>
                  <p:cNvPr id="33" name="Пятиугольник 32"/>
                  <p:cNvSpPr/>
                  <p:nvPr/>
                </p:nvSpPr>
                <p:spPr>
                  <a:xfrm rot="10800000">
                    <a:off x="1494188" y="16421"/>
                    <a:ext cx="10856868" cy="1505029"/>
                  </a:xfrm>
                  <a:prstGeom prst="homePlate">
                    <a:avLst/>
                  </a:prstGeom>
                  <a:gradFill>
                    <a:gsLst>
                      <a:gs pos="0">
                        <a:srgbClr val="DD1142"/>
                      </a:gs>
                      <a:gs pos="50000">
                        <a:srgbClr val="EE1E50">
                          <a:alpha val="92000"/>
                        </a:srgbClr>
                      </a:gs>
                      <a:gs pos="100000">
                        <a:srgbClr val="F79BB1"/>
                      </a:gs>
                    </a:gsLst>
                  </a:gradFill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" name="Пятиугольник 4"/>
                  <p:cNvSpPr/>
                  <p:nvPr/>
                </p:nvSpPr>
                <p:spPr>
                  <a:xfrm rot="21600000">
                    <a:off x="2113954" y="2526"/>
                    <a:ext cx="5028863" cy="150502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63676" tIns="247650" rIns="462280" bIns="247650" numCol="1" spcCol="1270" anchor="ctr" anchorCtr="0">
                    <a:noAutofit/>
                  </a:bodyPr>
                  <a:lstStyle/>
                  <a:p>
                    <a:pPr lvl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6500" kern="1200"/>
                  </a:p>
                </p:txBody>
              </p:sp>
            </p:grpSp>
            <p:sp>
              <p:nvSpPr>
                <p:cNvPr id="31" name="Овал 30"/>
                <p:cNvSpPr/>
                <p:nvPr/>
              </p:nvSpPr>
              <p:spPr>
                <a:xfrm>
                  <a:off x="2286299" y="2712546"/>
                  <a:ext cx="1505029" cy="150502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DD1142"/>
                  </a:solidFill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matte">
                  <a:bevelT w="50800" h="190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049334" y="1703546"/>
                <a:ext cx="9972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Совместно </a:t>
                </a:r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 педагогами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определили список необходимых изменений для корректировки 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учебных планов</a:t>
                </a:r>
                <a:endParaRPr lang="ru-RU" sz="2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723" y="3277234"/>
              <a:ext cx="1404000" cy="1318590"/>
            </a:xfrm>
            <a:prstGeom prst="ellipse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26264" y="4948256"/>
            <a:ext cx="11811225" cy="1541090"/>
            <a:chOff x="226264" y="4752610"/>
            <a:chExt cx="11811225" cy="154109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26264" y="4752610"/>
              <a:ext cx="11811225" cy="1541090"/>
              <a:chOff x="204132" y="1559267"/>
              <a:chExt cx="11811225" cy="1541090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204132" y="1559267"/>
                <a:ext cx="11713867" cy="1541090"/>
                <a:chOff x="2286299" y="2676485"/>
                <a:chExt cx="11713867" cy="1541090"/>
              </a:xfrm>
            </p:grpSpPr>
            <p:grpSp>
              <p:nvGrpSpPr>
                <p:cNvPr id="51" name="Группа 50"/>
                <p:cNvGrpSpPr/>
                <p:nvPr/>
              </p:nvGrpSpPr>
              <p:grpSpPr>
                <a:xfrm>
                  <a:off x="3149931" y="2676485"/>
                  <a:ext cx="10850235" cy="1518924"/>
                  <a:chOff x="1494188" y="2526"/>
                  <a:chExt cx="10850235" cy="1518924"/>
                </a:xfrm>
                <a:scene3d>
                  <a:camera prst="orthographicFront"/>
                  <a:lightRig rig="threePt" dir="t">
                    <a:rot lat="0" lon="0" rev="7500000"/>
                  </a:lightRig>
                </a:scene3d>
              </p:grpSpPr>
              <p:sp>
                <p:nvSpPr>
                  <p:cNvPr id="53" name="Пятиугольник 52"/>
                  <p:cNvSpPr/>
                  <p:nvPr/>
                </p:nvSpPr>
                <p:spPr>
                  <a:xfrm rot="10800000">
                    <a:off x="1494188" y="16421"/>
                    <a:ext cx="10850235" cy="1505029"/>
                  </a:xfrm>
                  <a:prstGeom prst="homePlate">
                    <a:avLst/>
                  </a:prstGeom>
                  <a:gradFill>
                    <a:gsLst>
                      <a:gs pos="0">
                        <a:srgbClr val="DD1142"/>
                      </a:gs>
                      <a:gs pos="50000">
                        <a:srgbClr val="EE1E50">
                          <a:alpha val="92000"/>
                        </a:srgbClr>
                      </a:gs>
                      <a:gs pos="100000">
                        <a:srgbClr val="F79BB1"/>
                      </a:gs>
                    </a:gsLst>
                  </a:gradFill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" name="Пятиугольник 4"/>
                  <p:cNvSpPr/>
                  <p:nvPr/>
                </p:nvSpPr>
                <p:spPr>
                  <a:xfrm rot="21600000">
                    <a:off x="2113954" y="2526"/>
                    <a:ext cx="5028863" cy="150502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63676" tIns="247650" rIns="462280" bIns="247650" numCol="1" spcCol="1270" anchor="ctr" anchorCtr="0">
                    <a:noAutofit/>
                  </a:bodyPr>
                  <a:lstStyle/>
                  <a:p>
                    <a:pPr lvl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6500" kern="1200"/>
                  </a:p>
                </p:txBody>
              </p:sp>
            </p:grpSp>
            <p:sp>
              <p:nvSpPr>
                <p:cNvPr id="52" name="Овал 51"/>
                <p:cNvSpPr/>
                <p:nvPr/>
              </p:nvSpPr>
              <p:spPr>
                <a:xfrm>
                  <a:off x="2286299" y="2712546"/>
                  <a:ext cx="1505029" cy="150502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DD1142"/>
                  </a:solidFill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matte">
                  <a:bevelT w="50800" h="190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2049334" y="1719312"/>
                <a:ext cx="9966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Преподаватели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скорректировали календарно-тематические планирования учебных дисциплин 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 учетом изменений </a:t>
                </a:r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по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длительности учебных </a:t>
                </a:r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занятий</a:t>
                </a: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16" y="4832422"/>
              <a:ext cx="1404000" cy="1404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79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59827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5845" y="1431642"/>
            <a:ext cx="11703359" cy="1401499"/>
            <a:chOff x="236770" y="6386979"/>
            <a:chExt cx="11703359" cy="154109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36770" y="6386979"/>
              <a:ext cx="11703359" cy="1541090"/>
              <a:chOff x="204132" y="1559267"/>
              <a:chExt cx="11703359" cy="1541090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204132" y="1559267"/>
                <a:ext cx="11703359" cy="1541090"/>
                <a:chOff x="2286299" y="2676485"/>
                <a:chExt cx="11703359" cy="1541090"/>
              </a:xfrm>
            </p:grpSpPr>
            <p:grpSp>
              <p:nvGrpSpPr>
                <p:cNvPr id="63" name="Группа 62"/>
                <p:cNvGrpSpPr/>
                <p:nvPr/>
              </p:nvGrpSpPr>
              <p:grpSpPr>
                <a:xfrm>
                  <a:off x="3149932" y="2676485"/>
                  <a:ext cx="10839726" cy="1518925"/>
                  <a:chOff x="1494189" y="2526"/>
                  <a:chExt cx="10839726" cy="1518925"/>
                </a:xfrm>
                <a:scene3d>
                  <a:camera prst="orthographicFront"/>
                  <a:lightRig rig="threePt" dir="t">
                    <a:rot lat="0" lon="0" rev="7500000"/>
                  </a:lightRig>
                </a:scene3d>
              </p:grpSpPr>
              <p:sp>
                <p:nvSpPr>
                  <p:cNvPr id="65" name="Пятиугольник 64"/>
                  <p:cNvSpPr/>
                  <p:nvPr/>
                </p:nvSpPr>
                <p:spPr>
                  <a:xfrm rot="10800000">
                    <a:off x="1494189" y="16422"/>
                    <a:ext cx="10839726" cy="1505029"/>
                  </a:xfrm>
                  <a:prstGeom prst="homePlate">
                    <a:avLst/>
                  </a:prstGeom>
                  <a:gradFill>
                    <a:gsLst>
                      <a:gs pos="0">
                        <a:srgbClr val="DD1142"/>
                      </a:gs>
                      <a:gs pos="50000">
                        <a:srgbClr val="EE1E50">
                          <a:alpha val="92000"/>
                        </a:srgbClr>
                      </a:gs>
                      <a:gs pos="100000">
                        <a:srgbClr val="F79BB1"/>
                      </a:gs>
                    </a:gsLst>
                  </a:gradFill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6" name="Пятиугольник 4"/>
                  <p:cNvSpPr/>
                  <p:nvPr/>
                </p:nvSpPr>
                <p:spPr>
                  <a:xfrm rot="21600000">
                    <a:off x="2113954" y="2526"/>
                    <a:ext cx="5028863" cy="150502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63676" tIns="247650" rIns="462280" bIns="247650" numCol="1" spcCol="1270" anchor="ctr" anchorCtr="0">
                    <a:noAutofit/>
                  </a:bodyPr>
                  <a:lstStyle/>
                  <a:p>
                    <a:pPr lvl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6500" kern="1200"/>
                  </a:p>
                </p:txBody>
              </p:sp>
            </p:grpSp>
            <p:sp>
              <p:nvSpPr>
                <p:cNvPr id="64" name="Овал 63"/>
                <p:cNvSpPr/>
                <p:nvPr/>
              </p:nvSpPr>
              <p:spPr>
                <a:xfrm>
                  <a:off x="2286299" y="2712546"/>
                  <a:ext cx="1368000" cy="150502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DD1142"/>
                  </a:solidFill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matte">
                  <a:bevelT w="50800" h="190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2049334" y="1856315"/>
                <a:ext cx="9819085" cy="91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Провели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инструктивно-методические </a:t>
                </a:r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совещания </a:t>
                </a:r>
                <a:endPara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 </a:t>
                </a:r>
                <a:r>
                  <a:rPr lang="ru-RU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педагогическим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коллективом</a:t>
                </a: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809" y="6596936"/>
              <a:ext cx="1296000" cy="1144711"/>
            </a:xfrm>
            <a:prstGeom prst="ellipse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214745" y="2914273"/>
            <a:ext cx="9761879" cy="1152001"/>
            <a:chOff x="2214745" y="2944253"/>
            <a:chExt cx="9761879" cy="115200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214745" y="2944253"/>
              <a:ext cx="9761879" cy="1152001"/>
              <a:chOff x="2214745" y="2944253"/>
              <a:chExt cx="9761879" cy="1152001"/>
            </a:xfrm>
          </p:grpSpPr>
          <p:sp>
            <p:nvSpPr>
              <p:cNvPr id="45" name="Пятиугольник 44"/>
              <p:cNvSpPr/>
              <p:nvPr/>
            </p:nvSpPr>
            <p:spPr>
              <a:xfrm rot="10800000" flipV="1">
                <a:off x="2976624" y="2944254"/>
                <a:ext cx="9000000" cy="1152000"/>
              </a:xfrm>
              <a:prstGeom prst="homePlate">
                <a:avLst/>
              </a:prstGeom>
              <a:gradFill>
                <a:gsLst>
                  <a:gs pos="0">
                    <a:srgbClr val="23386D"/>
                  </a:gs>
                  <a:gs pos="44000">
                    <a:srgbClr val="33519D"/>
                  </a:gs>
                  <a:gs pos="100000">
                    <a:srgbClr val="7791D3"/>
                  </a:gs>
                </a:gsLst>
              </a:gra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214745" y="2944253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3386D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32685" y="3027103"/>
                <a:ext cx="1116000" cy="991024"/>
              </a:xfrm>
              <a:prstGeom prst="ellipse">
                <a:avLst/>
              </a:prstGeom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3532621" y="2997739"/>
              <a:ext cx="8407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D0DB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Организационно-мотивационное: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задачи актуализировать методические и дидактические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материалы; провести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электронных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ресурсов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217325" y="4201414"/>
            <a:ext cx="9761879" cy="1152001"/>
            <a:chOff x="2214745" y="2944253"/>
            <a:chExt cx="9761879" cy="1152001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214745" y="2944253"/>
              <a:ext cx="9761879" cy="1152001"/>
              <a:chOff x="2214745" y="2944253"/>
              <a:chExt cx="9761879" cy="1152001"/>
            </a:xfrm>
          </p:grpSpPr>
          <p:sp>
            <p:nvSpPr>
              <p:cNvPr id="69" name="Пятиугольник 68"/>
              <p:cNvSpPr/>
              <p:nvPr/>
            </p:nvSpPr>
            <p:spPr>
              <a:xfrm rot="10800000" flipV="1">
                <a:off x="2976624" y="2944254"/>
                <a:ext cx="9000000" cy="1152000"/>
              </a:xfrm>
              <a:prstGeom prst="homePlate">
                <a:avLst/>
              </a:prstGeom>
              <a:gradFill>
                <a:gsLst>
                  <a:gs pos="0">
                    <a:srgbClr val="23386D"/>
                  </a:gs>
                  <a:gs pos="44000">
                    <a:srgbClr val="33519D"/>
                  </a:gs>
                  <a:gs pos="100000">
                    <a:srgbClr val="7791D3"/>
                  </a:gs>
                </a:gsLst>
              </a:gra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2214745" y="2944253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3386D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68" name="TextBox 67"/>
            <p:cNvSpPr txBox="1"/>
            <p:nvPr/>
          </p:nvSpPr>
          <p:spPr>
            <a:xfrm>
              <a:off x="3532621" y="2997739"/>
              <a:ext cx="8407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D0DB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Обучающий семинар: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рассмотрели результаты мониторинга электронных ресурсов; изучили опыт коллег в использовании ресурсов дистанционного обучения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016" y="4303812"/>
            <a:ext cx="1044000" cy="977184"/>
          </a:xfrm>
          <a:prstGeom prst="ellipse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2217695" y="5490561"/>
            <a:ext cx="9761879" cy="1152001"/>
            <a:chOff x="2214745" y="2944253"/>
            <a:chExt cx="9761879" cy="1152001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2214745" y="2944253"/>
              <a:ext cx="9761879" cy="1152001"/>
              <a:chOff x="2214745" y="2944253"/>
              <a:chExt cx="9761879" cy="1152001"/>
            </a:xfrm>
          </p:grpSpPr>
          <p:sp>
            <p:nvSpPr>
              <p:cNvPr id="75" name="Пятиугольник 74"/>
              <p:cNvSpPr/>
              <p:nvPr/>
            </p:nvSpPr>
            <p:spPr>
              <a:xfrm rot="10800000" flipV="1">
                <a:off x="2976624" y="2944254"/>
                <a:ext cx="9000000" cy="1152000"/>
              </a:xfrm>
              <a:prstGeom prst="homePlate">
                <a:avLst/>
              </a:prstGeom>
              <a:gradFill>
                <a:gsLst>
                  <a:gs pos="0">
                    <a:srgbClr val="23386D"/>
                  </a:gs>
                  <a:gs pos="44000">
                    <a:srgbClr val="33519D"/>
                  </a:gs>
                  <a:gs pos="100000">
                    <a:srgbClr val="7791D3"/>
                  </a:gs>
                </a:gsLst>
              </a:gra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214745" y="2944253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3386D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4" name="TextBox 73"/>
            <p:cNvSpPr txBox="1"/>
            <p:nvPr/>
          </p:nvSpPr>
          <p:spPr>
            <a:xfrm>
              <a:off x="3532621" y="2997739"/>
              <a:ext cx="8407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D0DB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Инструктивно-организационное: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определили процедуры взаимодействия всех участников учебного процесса; утвердили инструменты контроля посещаемости студентов в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 ДО</a:t>
              </a:r>
              <a:endPara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666" y="5697389"/>
            <a:ext cx="1080000" cy="749137"/>
          </a:xfrm>
          <a:prstGeom prst="ellipse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04132" y="263622"/>
            <a:ext cx="1038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4504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4163" y="24299"/>
            <a:ext cx="12207684" cy="6817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241" y="3727066"/>
            <a:ext cx="3568888" cy="878550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4152" y="-26454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ОБЕСПЕЧЕНИЕ ДИСТАНЦИОННОГО ОБУЧЕНИЯ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1791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Примерный перечень электронных ресурсов, используемых </a:t>
            </a:r>
          </a:p>
          <a:p>
            <a:pPr algn="ctr"/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образовательных программ с применением</a:t>
            </a:r>
          </a:p>
          <a:p>
            <a:pPr algn="ctr"/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обучения и дистанционных 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в ГПОУ ЯО Ярославском колледже индустрии питания</a:t>
            </a:r>
            <a:endParaRPr lang="ru-RU" sz="24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04132" y="2887571"/>
            <a:ext cx="5668118" cy="1213639"/>
            <a:chOff x="204132" y="2887571"/>
            <a:chExt cx="5668118" cy="12136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4132" y="2887571"/>
              <a:ext cx="56681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E31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дистанционного обучения</a:t>
              </a:r>
              <a:endParaRPr lang="ru-RU" sz="24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102" y="3370619"/>
              <a:ext cx="720000" cy="730591"/>
            </a:xfrm>
            <a:prstGeom prst="roundRect">
              <a:avLst>
                <a:gd name="adj" fmla="val 26226"/>
              </a:avLst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91497" y="3550499"/>
              <a:ext cx="12602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Moodle</a:t>
              </a:r>
              <a:endParaRPr lang="ru-RU" sz="2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16981" y="3535509"/>
              <a:ext cx="20377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Gogle</a:t>
              </a:r>
              <a:r>
                <a:rPr lang="en-US" sz="2400" b="1" dirty="0" smtClean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</a:t>
              </a:r>
              <a:endParaRPr lang="ru-RU" sz="2400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7017" y="3430579"/>
              <a:ext cx="720000" cy="637929"/>
            </a:xfrm>
            <a:prstGeom prst="round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74152" y="4163753"/>
            <a:ext cx="5866884" cy="1402897"/>
            <a:chOff x="204132" y="2887571"/>
            <a:chExt cx="5866884" cy="140289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04132" y="2887571"/>
              <a:ext cx="58668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E31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Средства для организации </a:t>
              </a:r>
            </a:p>
            <a:p>
              <a:pPr algn="ctr"/>
              <a:r>
                <a:rPr lang="ru-RU" sz="2400" b="1" dirty="0" smtClean="0">
                  <a:solidFill>
                    <a:srgbClr val="E31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учебных коммуникаций</a:t>
              </a:r>
              <a:endParaRPr lang="ru-RU" sz="24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60739" y="3828803"/>
              <a:ext cx="10214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2338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</a:t>
              </a:r>
              <a:endParaRPr lang="ru-RU" sz="24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622948" y="2849083"/>
            <a:ext cx="5087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</a:t>
            </a:r>
            <a:r>
              <a:rPr lang="ru-RU" sz="24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endParaRPr lang="en-US" sz="2400" b="1" dirty="0" smtClean="0">
              <a:solidFill>
                <a:srgbClr val="E31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E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937" y="3727066"/>
            <a:ext cx="1800000" cy="8544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490" y="4741872"/>
            <a:ext cx="3276000" cy="8621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4801" y="4728818"/>
            <a:ext cx="2314328" cy="864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35" y="5674668"/>
            <a:ext cx="2052000" cy="100195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628048" y="6471816"/>
            <a:ext cx="34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16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600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endParaRPr lang="ru-RU" sz="1600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048" y="5686848"/>
            <a:ext cx="3420000" cy="80063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02" y="5028480"/>
            <a:ext cx="952984" cy="6092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906519" y="4964221"/>
            <a:ext cx="3338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оммуникационные</a:t>
            </a:r>
            <a:r>
              <a:rPr lang="en-US" sz="1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  <a:endParaRPr lang="ru-RU" sz="16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сети</a:t>
            </a:r>
          </a:p>
          <a:p>
            <a:pPr algn="ctr"/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400" b="1" dirty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975" y="5035946"/>
            <a:ext cx="707628" cy="684343"/>
          </a:xfrm>
          <a:prstGeom prst="round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210198" y="6071312"/>
            <a:ext cx="579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Мессенджеры</a:t>
            </a:r>
            <a:endParaRPr lang="ru-RU" sz="2400" b="1" dirty="0">
              <a:solidFill>
                <a:srgbClr val="233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354" y="5923756"/>
            <a:ext cx="1069674" cy="756776"/>
          </a:xfrm>
          <a:prstGeom prst="roundRect">
            <a:avLst>
              <a:gd name="adj" fmla="val 32859"/>
            </a:avLst>
          </a:prstGeom>
        </p:spPr>
      </p:pic>
    </p:spTree>
    <p:extLst>
      <p:ext uri="{BB962C8B-B14F-4D97-AF65-F5344CB8AC3E}">
        <p14:creationId xmlns:p14="http://schemas.microsoft.com/office/powerpoint/2010/main" val="172022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4"/>
            <a:ext cx="12247778" cy="6840000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4152" y="-18032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 –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8" y="2476268"/>
            <a:ext cx="12096000" cy="39124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30" y="1287760"/>
            <a:ext cx="11943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документа для планирования и отчета преподавателя по использованию электронных ресурсов в организации учебного процесса </a:t>
            </a:r>
            <a:b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дистанционных образовательных технологий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" y="6437190"/>
            <a:ext cx="12142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33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преподавателем и сдается в учебную часть еженедельно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1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2" y="1370535"/>
            <a:ext cx="11995519" cy="54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152" y="-66158"/>
            <a:ext cx="10383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ЗАПОЛНЕНИЯ </a:t>
            </a:r>
            <a:b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- ОТЧЕТА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(фрагмент)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2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50" y="1207300"/>
            <a:ext cx="11023500" cy="5632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152" y="-66158"/>
            <a:ext cx="1038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ЗАПОЛНЕНИЯ </a:t>
            </a:r>
            <a:b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- ОТЧЕТА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(фрагмент)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4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0DBF0"/>
            </a:gs>
            <a:gs pos="100000">
              <a:srgbClr val="99ADD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40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3"/>
          <a:stretch/>
        </p:blipFill>
        <p:spPr>
          <a:xfrm>
            <a:off x="-20295" y="2915"/>
            <a:ext cx="12207684" cy="681760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0" y="2916"/>
            <a:ext cx="12142419" cy="1243553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810" y="141972"/>
            <a:ext cx="3135093" cy="87782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04132" y="1117954"/>
            <a:ext cx="11736000" cy="288000"/>
            <a:chOff x="204132" y="1117954"/>
            <a:chExt cx="11736000" cy="28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4132" y="1219961"/>
              <a:ext cx="11736000" cy="70785"/>
            </a:xfrm>
            <a:prstGeom prst="rect">
              <a:avLst/>
            </a:prstGeom>
            <a:solidFill>
              <a:srgbClr val="E51A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273DAB7-1C47-4B4D-8B88-409E21FE9AAC}"/>
                </a:ext>
              </a:extLst>
            </p:cNvPr>
            <p:cNvSpPr/>
            <p:nvPr/>
          </p:nvSpPr>
          <p:spPr>
            <a:xfrm>
              <a:off x="4333130" y="1117954"/>
              <a:ext cx="288000" cy="288000"/>
            </a:xfrm>
            <a:prstGeom prst="ellipse">
              <a:avLst/>
            </a:prstGeom>
            <a:solidFill>
              <a:srgbClr val="E5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4132" y="-66158"/>
            <a:ext cx="10383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УЧЕБНОГО ПРОЦЕССА</a:t>
            </a:r>
          </a:p>
          <a:p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4132" y="1348476"/>
            <a:ext cx="5643263" cy="3728537"/>
            <a:chOff x="204132" y="1348476"/>
            <a:chExt cx="5643263" cy="372853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132" y="1348476"/>
              <a:ext cx="5643263" cy="3728537"/>
            </a:xfrm>
            <a:prstGeom prst="rect">
              <a:avLst/>
            </a:prstGeom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4736892" y="2248529"/>
              <a:ext cx="824459" cy="1034322"/>
            </a:xfrm>
            <a:prstGeom prst="roundRect">
              <a:avLst/>
            </a:prstGeom>
            <a:noFill/>
            <a:ln w="28575">
              <a:solidFill>
                <a:srgbClr val="EE1E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471" y="3373390"/>
            <a:ext cx="6139317" cy="340724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89883" y="5334256"/>
            <a:ext cx="1260000" cy="180000"/>
          </a:xfrm>
          <a:prstGeom prst="roundRect">
            <a:avLst/>
          </a:prstGeom>
          <a:noFill/>
          <a:ln w="28575">
            <a:solidFill>
              <a:srgbClr val="EE1E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2" t="24671" r="40246" b="10017"/>
          <a:stretch/>
        </p:blipFill>
        <p:spPr>
          <a:xfrm>
            <a:off x="5902912" y="1889239"/>
            <a:ext cx="6208734" cy="43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311</Words>
  <Application>Microsoft Office PowerPoint</Application>
  <PresentationFormat>Широкоэкранный</PresentationFormat>
  <Paragraphs>93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TN. Моругин</dc:creator>
  <cp:lastModifiedBy>Пользователь Windows</cp:lastModifiedBy>
  <cp:revision>515</cp:revision>
  <cp:lastPrinted>2020-01-16T06:25:01Z</cp:lastPrinted>
  <dcterms:created xsi:type="dcterms:W3CDTF">2016-10-24T11:26:13Z</dcterms:created>
  <dcterms:modified xsi:type="dcterms:W3CDTF">2020-06-01T06:56:45Z</dcterms:modified>
</cp:coreProperties>
</file>