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310" r:id="rId2"/>
    <p:sldId id="393" r:id="rId3"/>
    <p:sldId id="390" r:id="rId4"/>
    <p:sldId id="391" r:id="rId5"/>
    <p:sldId id="392" r:id="rId6"/>
    <p:sldId id="394" r:id="rId7"/>
    <p:sldId id="395" r:id="rId8"/>
    <p:sldId id="389" r:id="rId9"/>
    <p:sldId id="397" r:id="rId10"/>
    <p:sldId id="396" r:id="rId11"/>
    <p:sldId id="369" r:id="rId12"/>
    <p:sldId id="370" r:id="rId13"/>
    <p:sldId id="371" r:id="rId14"/>
    <p:sldId id="398" r:id="rId15"/>
    <p:sldId id="399" r:id="rId1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52" autoAdjust="0"/>
    <p:restoredTop sz="96433" autoAdjust="0"/>
  </p:normalViewPr>
  <p:slideViewPr>
    <p:cSldViewPr>
      <p:cViewPr varScale="1">
        <p:scale>
          <a:sx n="69" d="100"/>
          <a:sy n="69" d="100"/>
        </p:scale>
        <p:origin x="127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67414-071B-499C-B04E-4D68C5692777}" type="datetimeFigureOut">
              <a:rPr lang="ru-RU" smtClean="0"/>
              <a:pPr/>
              <a:t>01.06.2020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1FA3BB-F152-47CD-AE14-DBB993B6C78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FA3BB-F152-47CD-AE14-DBB993B6C788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pull dir="l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132856"/>
            <a:ext cx="8229600" cy="438912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5200" b="1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</a:p>
          <a:p>
            <a:pPr algn="ctr">
              <a:buNone/>
            </a:pPr>
            <a:r>
              <a:rPr lang="ru-RU" sz="5200" b="1" dirty="0" smtClean="0">
                <a:latin typeface="Times New Roman" pitchFamily="18" charset="0"/>
                <a:cs typeface="Times New Roman" pitchFamily="18" charset="0"/>
              </a:rPr>
              <a:t>государственной итоговой аттестации</a:t>
            </a:r>
          </a:p>
          <a:p>
            <a:pPr algn="ctr">
              <a:buNone/>
            </a:pPr>
            <a:r>
              <a:rPr lang="ru-RU" sz="5200" b="1" dirty="0" smtClean="0">
                <a:latin typeface="Times New Roman" pitchFamily="18" charset="0"/>
                <a:cs typeface="Times New Roman" pitchFamily="18" charset="0"/>
              </a:rPr>
              <a:t> в дистанционном формате       </a:t>
            </a:r>
            <a:endParaRPr lang="ru-RU" sz="5200" b="1" dirty="0" smtClean="0">
              <a:latin typeface="Times New Roman" pitchFamily="18" charset="0"/>
              <a:ea typeface="Cambria Math" panose="02040503050406030204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200" b="1" dirty="0" smtClean="0">
              <a:latin typeface="Cambria Math" panose="02040503050406030204" pitchFamily="18" charset="0"/>
              <a:ea typeface="Cambria Math" panose="02040503050406030204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200" b="1" dirty="0" smtClean="0">
              <a:latin typeface="Cambria Math" panose="02040503050406030204" pitchFamily="18" charset="0"/>
              <a:ea typeface="Cambria Math" panose="02040503050406030204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200" b="1" dirty="0" smtClean="0">
              <a:latin typeface="Cambria Math" panose="02040503050406030204" pitchFamily="18" charset="0"/>
              <a:ea typeface="Cambria Math" panose="02040503050406030204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  <a:ea typeface="Cambria Math" panose="02040503050406030204" pitchFamily="18" charset="0"/>
                <a:cs typeface="Times New Roman" pitchFamily="18" charset="0"/>
              </a:rPr>
              <a:t>Смирнова Т.М., </a:t>
            </a:r>
          </a:p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  <a:ea typeface="Cambria Math" panose="02040503050406030204" pitchFamily="18" charset="0"/>
                <a:cs typeface="Times New Roman" pitchFamily="18" charset="0"/>
              </a:rPr>
              <a:t>директор ГПОУ ЯО Угличского </a:t>
            </a:r>
          </a:p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  <a:ea typeface="Cambria Math" panose="02040503050406030204" pitchFamily="18" charset="0"/>
                <a:cs typeface="Times New Roman" pitchFamily="18" charset="0"/>
              </a:rPr>
              <a:t>индустриально- педагогического</a:t>
            </a:r>
          </a:p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  <a:ea typeface="Cambria Math" panose="02040503050406030204" pitchFamily="18" charset="0"/>
                <a:cs typeface="Times New Roman" pitchFamily="18" charset="0"/>
              </a:rPr>
              <a:t>колледжа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0694"/>
          <a:stretch/>
        </p:blipFill>
        <p:spPr>
          <a:xfrm>
            <a:off x="5543600" y="0"/>
            <a:ext cx="3600400" cy="197660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5272" y="5143512"/>
            <a:ext cx="1103339" cy="1449028"/>
          </a:xfrm>
          <a:prstGeom prst="rect">
            <a:avLst/>
          </a:prstGeom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Подготовка к проведению ГИА</a:t>
            </a: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357298"/>
            <a:ext cx="8229600" cy="471490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4 этап.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Разработка регламентирующей документации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Приказ Министерства просвещения РФ от 21.05.2020 № 257«Об особенностях проведения государственной итоговой аттестации по образовательным программам среднего профессионального образования в 2019/20 учебном году»;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Приложение к Положению о ГИА выпускников ГПОУ ЯО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Угличского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индустриально- педагогического колледжа «Особенности организации ГИА по программам СПО в форме защиты ВКР в условиях соблюдения санитарно- эпидемиологических мероприятий для профилактики и предотвращения распространения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коронавирусной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инфекции»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382402"/>
          </a:xfrm>
        </p:spPr>
        <p:txBody>
          <a:bodyPr>
            <a:noAutofit/>
          </a:bodyPr>
          <a:lstStyle/>
          <a:p>
            <a:pPr algn="ctr"/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 для проведения ГИА в режиме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видеоконференцсвязи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2844" y="1785926"/>
            <a:ext cx="8543956" cy="4643470"/>
          </a:xfrm>
        </p:spPr>
        <p:txBody>
          <a:bodyPr>
            <a:normAutofit/>
          </a:bodyPr>
          <a:lstStyle/>
          <a:p>
            <a:pPr marL="0" lvl="8" algn="just">
              <a:spcBef>
                <a:spcPts val="0"/>
              </a:spcBef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Система организации видеоконференцсвязи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ZOOM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обеспечивает:</a:t>
            </a:r>
          </a:p>
          <a:p>
            <a:pPr marL="0" lvl="8" algn="just">
              <a:spcBef>
                <a:spcPts val="0"/>
              </a:spcBef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Визуальную идентификацию личности;</a:t>
            </a:r>
          </a:p>
          <a:p>
            <a:pPr marL="0" lvl="8" algn="just">
              <a:spcBef>
                <a:spcPts val="0"/>
              </a:spcBef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Обзор обучающихся;</a:t>
            </a:r>
          </a:p>
          <a:p>
            <a:pPr marL="0" lvl="8" algn="just">
              <a:spcBef>
                <a:spcPts val="0"/>
              </a:spcBef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Качественную непрерывную видео- и аудиотрансляцию выступления обучающихся и членов аттестационной комиссии;</a:t>
            </a:r>
          </a:p>
          <a:p>
            <a:pPr marL="0" lvl="8" algn="just">
              <a:spcBef>
                <a:spcPts val="0"/>
              </a:spcBef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Возможность демонстрации обучающимся презентационных материалов;</a:t>
            </a:r>
          </a:p>
          <a:p>
            <a:pPr marL="0" lvl="8" algn="just">
              <a:spcBef>
                <a:spcPts val="0"/>
              </a:spcBef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Возможность для членов ГЭК задавать вопросы;</a:t>
            </a:r>
          </a:p>
          <a:p>
            <a:pPr marL="0" lvl="8" algn="just">
              <a:spcBef>
                <a:spcPts val="0"/>
              </a:spcBef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Возможность оперативного восстановления связи в случае технических сбоев;</a:t>
            </a:r>
          </a:p>
          <a:p>
            <a:pPr marL="0" lvl="8" algn="just">
              <a:spcBef>
                <a:spcPts val="0"/>
              </a:spcBef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Возможность записи мероприятия.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094062"/>
      </p:ext>
    </p:extLst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Локальный акт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Регламент работы ГЭК:</a:t>
            </a:r>
          </a:p>
          <a:p>
            <a:pPr lvl="1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 насколько открыто будет заседание ГЭК (присутствие посторонних не допускается, но доступ к трансляции может быть предоставлен, если да, то кому);</a:t>
            </a:r>
          </a:p>
          <a:p>
            <a:pPr lvl="1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 кто будет работать удаленно ( члены ГЭК, обучающиеся, те и другие);</a:t>
            </a:r>
          </a:p>
          <a:p>
            <a:pPr lvl="1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 регламент защиты ВКР : порядок чередования защиты ВКР  (открытая часть) и голосования ГЭК (закрытая часть);</a:t>
            </a:r>
          </a:p>
          <a:p>
            <a:pPr lvl="1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 очное присутствие председателя ГЭК (или его заместителя) и секретаря или установить  порядок  подписания протокола в день проведения заседания;</a:t>
            </a:r>
          </a:p>
          <a:p>
            <a:pPr lvl="1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 порядок подачи апелляции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Регламент работы апелляционной комиссии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704890"/>
      </p:ext>
    </p:extLst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357322"/>
          </a:xfrm>
        </p:spPr>
        <p:txBody>
          <a:bodyPr>
            <a:normAutofit/>
          </a:bodyPr>
          <a:lstStyle/>
          <a:p>
            <a:pPr algn="ctr"/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Порядок проведения ГИА по образовательным программам СПО (Приказ Министерства образования и науки РФ от 16 августа 2013 г. N 968) </a:t>
            </a:r>
            <a:endParaRPr lang="ru-RU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1011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29. По результатам ГИА выпускник.. имеет право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подать в апелляционную комиссию письменное апелляционное заявление о нарушении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по его мнению установленного порядка проведения ГИА и (или) несогласии с ее результатами.</a:t>
            </a:r>
          </a:p>
          <a:p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30.  Апелляция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подается лично выпускником или родителями 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(законными представителями) несовершеннолетнего выпускника в апелляционную комиссию 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26363652"/>
      </p:ext>
    </p:extLst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63279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Приказ Министерства просвещения РФ от 21.05.2020 № 257«Об особенностях проведения государственной итоговой аттестации по образовательным программам среднего профессионального образования в 2019/20 учебном году»;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324360"/>
          </a:xfrm>
        </p:spPr>
        <p:txBody>
          <a:bodyPr/>
          <a:lstStyle/>
          <a:p>
            <a:pPr marL="355600" indent="-355600">
              <a:buFont typeface="Wingdings" panose="05000000000000000000" pitchFamily="2" charset="2"/>
              <a:buChar char="Ø"/>
            </a:pPr>
            <a:r>
              <a:rPr lang="ru-RU" dirty="0" smtClean="0"/>
              <a:t>ПО результатам ГИА выпускник вправе подать заявление в апелляционную комиссию по электронной почте либо с использованием электронной системы образовательной организации ;</a:t>
            </a:r>
          </a:p>
          <a:p>
            <a:pPr marL="355600" indent="-355600">
              <a:buFont typeface="Wingdings" panose="05000000000000000000" pitchFamily="2" charset="2"/>
              <a:buChar char="Ø"/>
            </a:pPr>
            <a:r>
              <a:rPr lang="ru-RU" dirty="0" smtClean="0"/>
              <a:t>Выпускник вправе присутствовать на заседании комиссии, проводимом дистанционном формате;</a:t>
            </a:r>
          </a:p>
          <a:p>
            <a:pPr marL="355600" indent="-355600">
              <a:buFont typeface="Wingdings" panose="05000000000000000000" pitchFamily="2" charset="2"/>
              <a:buChar char="Ø"/>
            </a:pPr>
            <a:r>
              <a:rPr lang="ru-RU" dirty="0" smtClean="0"/>
              <a:t>Решение доводится в течение двух дней со дня заседания.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l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8155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ru-RU" sz="6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  <a:p>
            <a:pPr algn="ctr">
              <a:buNone/>
            </a:pPr>
            <a:endParaRPr lang="ru-RU" sz="6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Всем успешного проведения государственной итоговой аттестации!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l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936104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Нормативная основа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1.Федеральный закон от 2.12.2012 № 273-ФЗ «б образовании в Российской Федерации»;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2.Приказ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14.06.2013 № 464 «Об утверждении порядка организации и осуществления образовательной деятельности по образовательным программам среднего профессионального образования»;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3.Приказ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16.08.2013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968 «Об утверждении порядка проведения государственной итоговой аттестации по образовательным программам среднего профессионального образования»;( с изменениями,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внесенными приказами от 31.01.2014 №74,от 17.11.2017 №1138);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23.08.2017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816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порядка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применения организациями, осуществляющими образовательную деятельность, электронного обучения, дистанционных образовательных технологий при реализации образовательных программ»;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439880"/>
      </p:ext>
    </p:extLst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257176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62" y="2786058"/>
            <a:ext cx="8143875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047750"/>
            <a:ext cx="8572560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017"/>
            <a:ext cx="8229600" cy="128647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5.Методические рекомендации от 19.03.2020 № ГД-39/04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14.Образовательная организация самостоятельно определяет требования к процедуре промежуточной и государственной итоговой аттестации с учетом особенностей ее проведения, …которая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может проводиться с использованием дистанционных образовательных технологий.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052736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Нормативная основа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Приказ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просвещения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 от 02.04.2020 №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ГД-121/05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организации образовательного процесса на выпускных курсах в образовательных организациях, реализующих программы среднего профессионального образования, в условиях усиления санитарно- эпидемиологических мероприятий;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просвещения РФ от 21.05.2020 №257«Об особенностях проведения государственной итоговой аттестации по образовательным программам среднего профессионального образования в 2019/20 учебном году»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Локальные нормативные акты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1.Положение о государственной итоговой аттестации выпускников (приказ от 12.09.2019 № 30б/01-03);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2.Положение о выпускной квалификационной работе (дипломной работе, дипломном проекте) ( приказ от 02.03.2020 № 4/ 03-01);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3.Положение об электронном обучении и применении дистанционных технологий ( приказ от 25.03.2020 № 6/03-01);</a:t>
            </a:r>
          </a:p>
        </p:txBody>
      </p:sp>
    </p:spTree>
    <p:extLst>
      <p:ext uri="{BB962C8B-B14F-4D97-AF65-F5344CB8AC3E}">
        <p14:creationId xmlns:p14="http://schemas.microsoft.com/office/powerpoint/2010/main" val="430699826"/>
      </p:ext>
    </p:extLst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3464"/>
            <a:ext cx="8229600" cy="891280"/>
          </a:xfrm>
        </p:spPr>
        <p:txBody>
          <a:bodyPr>
            <a:normAutofit fontScale="90000"/>
          </a:bodyPr>
          <a:lstStyle/>
          <a:p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Локальные нормативные акты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5055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4.Приложение к Положению о ГИА выпускников ГПОУ ЯО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Угличского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индустриально- педагогического колледжа «Особенности организации ГИА по программам СПО в форме защиты ВКР в условиях соблюдения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санитарно- эпидемиологических мероприятий для профилактики и предотвращения распространения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коронавирусной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инфекции»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413909"/>
      </p:ext>
    </p:extLst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7157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Подготовка к проведению ГИА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 этап</a:t>
            </a:r>
            <a:r>
              <a:rPr lang="ru-RU" dirty="0" smtClean="0"/>
              <a:t>. Обучение коллектива. Техническая скорая помощь- системный администратор;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 этап</a:t>
            </a:r>
            <a:r>
              <a:rPr lang="ru-RU" b="1" dirty="0" smtClean="0">
                <a:cs typeface="Times New Roman" pitchFamily="18" charset="0"/>
              </a:rPr>
              <a:t>. </a:t>
            </a:r>
            <a:r>
              <a:rPr lang="ru-RU" dirty="0" smtClean="0">
                <a:cs typeface="Times New Roman" pitchFamily="18" charset="0"/>
              </a:rPr>
              <a:t>Изучение технических возможностей удаленных мест работы студентов и преподавателей;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 этап</a:t>
            </a:r>
            <a:r>
              <a:rPr lang="ru-RU" b="1" dirty="0" smtClean="0">
                <a:cs typeface="Times New Roman" pitchFamily="18" charset="0"/>
              </a:rPr>
              <a:t>. </a:t>
            </a:r>
            <a:r>
              <a:rPr lang="ru-RU" dirty="0" smtClean="0">
                <a:cs typeface="Times New Roman" pitchFamily="18" charset="0"/>
              </a:rPr>
              <a:t>А</a:t>
            </a:r>
            <a:r>
              <a:rPr lang="ru-RU" dirty="0" smtClean="0"/>
              <a:t>нализ вариантов технической реализации дистанционной работы: </a:t>
            </a:r>
          </a:p>
          <a:p>
            <a:pPr>
              <a:buFont typeface="Courier New" pitchFamily="49" charset="0"/>
              <a:buChar char="o"/>
            </a:pPr>
            <a:r>
              <a:rPr lang="ru-RU" dirty="0" err="1" smtClean="0"/>
              <a:t>Онлайн</a:t>
            </a:r>
            <a:r>
              <a:rPr lang="ru-RU" dirty="0" smtClean="0"/>
              <a:t>- консультирование, коллективное обсуждение;</a:t>
            </a:r>
          </a:p>
          <a:p>
            <a:r>
              <a:rPr lang="en-US" dirty="0" err="1" smtClean="0"/>
              <a:t>Moodle</a:t>
            </a:r>
            <a:r>
              <a:rPr lang="en-US" dirty="0" smtClean="0"/>
              <a:t>- </a:t>
            </a:r>
            <a:r>
              <a:rPr lang="ru-RU" dirty="0" smtClean="0"/>
              <a:t>организация самостоятельной работы;</a:t>
            </a:r>
          </a:p>
          <a:p>
            <a:r>
              <a:rPr lang="ru-RU" dirty="0" err="1" smtClean="0"/>
              <a:t>Вацап-группа</a:t>
            </a:r>
            <a:r>
              <a:rPr lang="ru-RU" dirty="0" smtClean="0"/>
              <a:t> у каждого куратора;</a:t>
            </a:r>
          </a:p>
          <a:p>
            <a:r>
              <a:rPr lang="ru-RU" dirty="0" smtClean="0"/>
              <a:t>Социальные сети- </a:t>
            </a:r>
            <a:r>
              <a:rPr lang="ru-RU" dirty="0" err="1" smtClean="0"/>
              <a:t>Вконтакте</a:t>
            </a:r>
            <a:r>
              <a:rPr lang="ru-RU" dirty="0" smtClean="0"/>
              <a:t>;</a:t>
            </a:r>
          </a:p>
          <a:p>
            <a:r>
              <a:rPr lang="ru-RU" dirty="0" smtClean="0"/>
              <a:t>Программа </a:t>
            </a:r>
            <a:r>
              <a:rPr lang="en-US" dirty="0" smtClean="0"/>
              <a:t>Discord</a:t>
            </a:r>
            <a:r>
              <a:rPr lang="ru-RU" dirty="0" smtClean="0"/>
              <a:t>( для общения группы);</a:t>
            </a:r>
          </a:p>
          <a:p>
            <a:r>
              <a:rPr lang="en-US" dirty="0" smtClean="0"/>
              <a:t>Zoom-</a:t>
            </a:r>
            <a:r>
              <a:rPr lang="ru-RU" dirty="0" smtClean="0"/>
              <a:t>лучшая система для организации </a:t>
            </a:r>
            <a:r>
              <a:rPr lang="ru-RU" dirty="0" err="1" smtClean="0"/>
              <a:t>вебинаров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64307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ПЛАН ПРОВЕДЕНИЯ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СТУДЕНЧЕСКОЙ НАУЧНО-ПРАКТИЧЕСКОЙ ИНТЕРНЕТ-КОНФЕРЕНЦИИ СТУДЕНТОВ, ВЫПОЛНЯВШИХ КУРСОВЫЕ РАБОТЫ И ПРОЕКТЫ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27-28 мая 2020 года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572032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Используется платформа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ZOOM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27 мая 2020 года СРЕДА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Специальности 44.02.01Дошкольное образование и 44.02.02 Преподавание в начальных классах  09.00 – 9.35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09.00 – 09.10  Подключение участников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09.10 – 09.20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Кострова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Екатерина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Развитие речи дошкольников 6-7 лет с помощью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интеллект-карт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(научный руководитель Кузнецова О.С.)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09.20 – 09.30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Морозова Олеся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Лэпбук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как средство развития познавательного интереса младших школьников на уроках литературного чтения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(научный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руководительЛаднова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Ю.Н.)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09.30 – 09.35		Подведение итогов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5939</TotalTime>
  <Words>814</Words>
  <Application>Microsoft Office PowerPoint</Application>
  <PresentationFormat>Экран (4:3)</PresentationFormat>
  <Paragraphs>79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Arial</vt:lpstr>
      <vt:lpstr>Calibri</vt:lpstr>
      <vt:lpstr>Cambria Math</vt:lpstr>
      <vt:lpstr>Constantia</vt:lpstr>
      <vt:lpstr>Courier New</vt:lpstr>
      <vt:lpstr>Times New Roman</vt:lpstr>
      <vt:lpstr>Wingdings</vt:lpstr>
      <vt:lpstr>Wingdings 2</vt:lpstr>
      <vt:lpstr>Поток</vt:lpstr>
      <vt:lpstr>Презентация PowerPoint</vt:lpstr>
      <vt:lpstr>Нормативная основа</vt:lpstr>
      <vt:lpstr>Презентация PowerPoint</vt:lpstr>
      <vt:lpstr>5.Методические рекомендации от 19.03.2020 № ГД-39/04</vt:lpstr>
      <vt:lpstr>Нормативная основа</vt:lpstr>
      <vt:lpstr>Локальные нормативные акты</vt:lpstr>
      <vt:lpstr>Локальные нормативные акты</vt:lpstr>
      <vt:lpstr>Подготовка к проведению ГИА</vt:lpstr>
      <vt:lpstr>ПЛАН ПРОВЕДЕНИЯ  СТУДЕНЧЕСКОЙ НАУЧНО-ПРАКТИЧЕСКОЙ ИНТЕРНЕТ-КОНФЕРЕНЦИИ СТУДЕНТОВ, ВЫПОЛНЯВШИХ КУРСОВЫЕ РАБОТЫ И ПРОЕКТЫ 27-28 мая 2020 года</vt:lpstr>
      <vt:lpstr>Подготовка к проведению ГИА</vt:lpstr>
      <vt:lpstr>Инструмент для проведения ГИА в режиме видеоконференцсвязи</vt:lpstr>
      <vt:lpstr>Локальный акт</vt:lpstr>
      <vt:lpstr>Порядок проведения ГИА по образовательным программам СПО (Приказ Министерства образования и науки РФ от 16 августа 2013 г. N 968) </vt:lpstr>
      <vt:lpstr>Приказ Министерства просвещения РФ от 21.05.2020 № 257«Об особенностях проведения государственной итоговой аттестации по образовательным программам среднего профессионального образования в 2019/20 учебном году»;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Лукьянчикова А.Е.</dc:creator>
  <cp:lastModifiedBy>Пользователь Windows</cp:lastModifiedBy>
  <cp:revision>631</cp:revision>
  <dcterms:modified xsi:type="dcterms:W3CDTF">2020-06-01T06:57:58Z</dcterms:modified>
</cp:coreProperties>
</file>