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4" r:id="rId1"/>
  </p:sldMasterIdLst>
  <p:notesMasterIdLst>
    <p:notesMasterId r:id="rId14"/>
  </p:notesMasterIdLst>
  <p:handoutMasterIdLst>
    <p:handoutMasterId r:id="rId15"/>
  </p:handoutMasterIdLst>
  <p:sldIdLst>
    <p:sldId id="256" r:id="rId2"/>
    <p:sldId id="334" r:id="rId3"/>
    <p:sldId id="342" r:id="rId4"/>
    <p:sldId id="345" r:id="rId5"/>
    <p:sldId id="355" r:id="rId6"/>
    <p:sldId id="347" r:id="rId7"/>
    <p:sldId id="351" r:id="rId8"/>
    <p:sldId id="349" r:id="rId9"/>
    <p:sldId id="309" r:id="rId10"/>
    <p:sldId id="338" r:id="rId11"/>
    <p:sldId id="350" r:id="rId12"/>
    <p:sldId id="356" r:id="rId13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67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22D95-5200-49BF-A9EF-47DAE089ED06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88BE1-FE1A-47AD-A808-8F50727B3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981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5A1FE89-6234-4EF5-BE35-03BF4F7A7CD7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30F96-CA39-4C4B-8D4E-FEFA4ACACFF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8463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53617E-142A-4231-96A0-0BD8154A9489}" type="datetimeFigureOut">
              <a:rPr lang="ru-RU" smtClean="0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31B2-C8E7-4FBB-B1A3-334A2C4D3E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40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2775C1-4731-4D6D-B6E0-C4AF8DA61FAF}" type="datetimeFigureOut">
              <a:rPr lang="ru-RU" smtClean="0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37A9-120C-45B9-97F4-797BBE1760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94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7C7B18-B0AD-4AF9-933E-593CBA6D91B9}" type="datetimeFigureOut">
              <a:rPr lang="ru-RU" smtClean="0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14CC-463B-40CA-B53B-A328D8161D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5490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A6C267-452B-4264-AE5A-8947607354A3}" type="datetimeFigureOut">
              <a:rPr lang="ru-RU" smtClean="0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4799-5A74-4591-8BEC-8C1A8F243B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060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193818-766C-4A86-9C6D-6586510D4070}" type="datetimeFigureOut">
              <a:rPr lang="ru-RU" smtClean="0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FD3F-AF0B-4A6F-8CAD-29B926E63B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4110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193818-766C-4A86-9C6D-6586510D4070}" type="datetimeFigureOut">
              <a:rPr lang="ru-RU" smtClean="0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FD3F-AF0B-4A6F-8CAD-29B926E63B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938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3C0E25-011B-4937-927B-4445E5CB7657}" type="datetimeFigureOut">
              <a:rPr lang="ru-RU" smtClean="0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F470-59B5-4C8B-8EA1-3E4FAAC42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783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F8377E-B01D-4B3F-92DB-FFB48716DA54}" type="datetimeFigureOut">
              <a:rPr lang="ru-RU" smtClean="0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CEEA7-0E92-4D44-85D8-E811906F09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34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C54745-B504-4176-B539-BEF17D5B26EE}" type="datetimeFigureOut">
              <a:rPr lang="ru-RU" smtClean="0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3A35-A7BF-4399-BEFB-07A10C7F24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17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BBC4C-9451-4BBB-8CF5-0D4A8C930530}" type="datetimeFigureOut">
              <a:rPr lang="ru-RU" smtClean="0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4A5-A222-48B0-A00B-9EA3530B36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00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4205FF-B557-450A-A711-252F65F21D88}" type="datetimeFigureOut">
              <a:rPr lang="ru-RU" smtClean="0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33819-3EAF-47A7-9B53-0C3A2AC31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36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269A14-9ECB-441D-A39C-1F94171D8E6D}" type="datetimeFigureOut">
              <a:rPr lang="ru-RU" smtClean="0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F07A-914B-436E-AD52-3E20878E10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74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9228C0-EB7D-44E5-A47B-45B4CC63C930}" type="datetimeFigureOut">
              <a:rPr lang="ru-RU" smtClean="0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CFB0-1E93-4DB0-8EEB-E52948118E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79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C50EBB-6558-4FD2-92CC-79660D582A36}" type="datetimeFigureOut">
              <a:rPr lang="ru-RU" smtClean="0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96A1-B706-4E07-B728-E11857C04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16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FE4285-5D8E-41A5-98D7-9C02C9AD94D2}" type="datetimeFigureOut">
              <a:rPr lang="ru-RU" smtClean="0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A96F-CD07-4E79-9F99-7DD576ABF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51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A3E79-3C09-499C-9303-EB3666F487AC}" type="datetimeFigureOut">
              <a:rPr lang="ru-RU" smtClean="0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C285-2D78-4E54-BF4C-2BB3586894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00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193818-766C-4A86-9C6D-6586510D4070}" type="datetimeFigureOut">
              <a:rPr lang="ru-RU" smtClean="0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B2BFD3F-AF0B-4A6F-8CAD-29B926E63B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9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  <p:sldLayoutId id="2147484406" r:id="rId12"/>
    <p:sldLayoutId id="2147484407" r:id="rId13"/>
    <p:sldLayoutId id="2147484408" r:id="rId14"/>
    <p:sldLayoutId id="2147484409" r:id="rId15"/>
    <p:sldLayoutId id="21474844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ctrTitle"/>
          </p:nvPr>
        </p:nvSpPr>
        <p:spPr>
          <a:xfrm>
            <a:off x="539552" y="1556793"/>
            <a:ext cx="6696199" cy="2198974"/>
          </a:xfrm>
        </p:spPr>
        <p:txBody>
          <a:bodyPr anchor="t"/>
          <a:lstStyle/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Содержание комплекта учебно-методических материалов, обеспечивающих реализацию образовательных программ основного общего образования в ПОО ЯО </a:t>
            </a:r>
            <a:endParaRPr lang="ru-RU" altLang="ru-RU" sz="2400" dirty="0" smtClean="0">
              <a:solidFill>
                <a:srgbClr val="0070C0"/>
              </a:solidFill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2048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013176"/>
            <a:ext cx="6480720" cy="936104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Сатарина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Г.Г. , старший методист ГАУ ДПО ЯО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12. 2020 </a:t>
            </a: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Подзаголовок 2"/>
          <p:cNvSpPr txBox="1">
            <a:spLocks/>
          </p:cNvSpPr>
          <p:nvPr/>
        </p:nvSpPr>
        <p:spPr bwMode="auto">
          <a:xfrm>
            <a:off x="2258218" y="5733256"/>
            <a:ext cx="56372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ts val="300"/>
              </a:spcAft>
              <a:buClr>
                <a:srgbClr val="255CFB"/>
              </a:buClr>
              <a:buSzPct val="130000"/>
              <a:buFont typeface="Georgia" pitchFamily="18" charset="0"/>
              <a:buNone/>
            </a:pPr>
            <a:endParaRPr lang="ru-RU" altLang="ru-RU" sz="1600" b="1" dirty="0">
              <a:solidFill>
                <a:schemeClr val="tx2"/>
              </a:solidFill>
            </a:endParaRPr>
          </a:p>
        </p:txBody>
      </p:sp>
      <p:pic>
        <p:nvPicPr>
          <p:cNvPr id="2048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88913"/>
            <a:ext cx="36734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544242"/>
            <a:ext cx="2195736" cy="1480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7216" y="751938"/>
            <a:ext cx="6686193" cy="948869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Заключение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237" y="244274"/>
            <a:ext cx="985979" cy="101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964131"/>
              </p:ext>
            </p:extLst>
          </p:nvPr>
        </p:nvGraphicFramePr>
        <p:xfrm>
          <a:off x="1979711" y="1256056"/>
          <a:ext cx="6696746" cy="49701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0914">
                  <a:extLst>
                    <a:ext uri="{9D8B030D-6E8A-4147-A177-3AD203B41FA5}">
                      <a16:colId xmlns:a16="http://schemas.microsoft.com/office/drawing/2014/main" xmlns="" val="1780370041"/>
                    </a:ext>
                  </a:extLst>
                </a:gridCol>
                <a:gridCol w="1431655">
                  <a:extLst>
                    <a:ext uri="{9D8B030D-6E8A-4147-A177-3AD203B41FA5}">
                      <a16:colId xmlns:a16="http://schemas.microsoft.com/office/drawing/2014/main" xmlns="" val="1488441494"/>
                    </a:ext>
                  </a:extLst>
                </a:gridCol>
                <a:gridCol w="1584177">
                  <a:extLst>
                    <a:ext uri="{9D8B030D-6E8A-4147-A177-3AD203B41FA5}">
                      <a16:colId xmlns:a16="http://schemas.microsoft.com/office/drawing/2014/main" xmlns="" val="665427173"/>
                    </a:ext>
                  </a:extLst>
                </a:gridCol>
              </a:tblGrid>
              <a:tr h="1181967"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Результаты анкетирования работников ПОО ЯО по оценке качества разработки и степени использования учебно-методических материалов </a:t>
                      </a:r>
                      <a:r>
                        <a:rPr lang="ru-RU" sz="1200" kern="150" dirty="0" smtClean="0">
                          <a:effectLst/>
                        </a:rPr>
                        <a:t> </a:t>
                      </a:r>
                      <a:endParaRPr lang="ru-RU" sz="12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1661" marR="51661" marT="0" marB="0"/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solidFill>
                            <a:schemeClr val="tx1"/>
                          </a:solidFill>
                          <a:effectLst/>
                        </a:rPr>
                        <a:t>Оценка качества разработки  (от 0 до 5 баллов)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1661" marR="51661" marT="0" marB="0"/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solidFill>
                            <a:schemeClr val="tx1"/>
                          </a:solidFill>
                          <a:effectLst/>
                        </a:rPr>
                        <a:t>Степень использования учебно-методических материалов  (от 0 до 100%)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1661" marR="51661" marT="0" marB="0"/>
                </a:tc>
                <a:extLst>
                  <a:ext uri="{0D108BD9-81ED-4DB2-BD59-A6C34878D82A}">
                    <a16:rowId xmlns:a16="http://schemas.microsoft.com/office/drawing/2014/main" xmlns="" val="2447181979"/>
                  </a:ext>
                </a:extLst>
              </a:tr>
              <a:tr h="463590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solidFill>
                            <a:schemeClr val="tx1"/>
                          </a:solidFill>
                          <a:effectLst/>
                        </a:rPr>
                        <a:t>Основная общеобразовательная программа основного общего образования (ООП ООО)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1661" marR="51661" marT="0" marB="0"/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</a:rPr>
                        <a:t>5</a:t>
                      </a:r>
                      <a:endParaRPr lang="ru-RU" sz="12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1661" marR="51661" marT="0" marB="0"/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</a:rPr>
                        <a:t>94,5</a:t>
                      </a:r>
                      <a:endParaRPr lang="ru-RU" sz="12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1661" marR="51661" marT="0" marB="0"/>
                </a:tc>
                <a:extLst>
                  <a:ext uri="{0D108BD9-81ED-4DB2-BD59-A6C34878D82A}">
                    <a16:rowId xmlns:a16="http://schemas.microsoft.com/office/drawing/2014/main" xmlns="" val="3586151343"/>
                  </a:ext>
                </a:extLst>
              </a:tr>
              <a:tr h="463590">
                <a:tc>
                  <a:txBody>
                    <a:bodyPr/>
                    <a:lstStyle/>
                    <a:p>
                      <a:pPr marL="457200" indent="901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175" algn="l"/>
                        </a:tabLst>
                      </a:pPr>
                      <a:r>
                        <a:rPr lang="ru-RU" sz="1200" kern="150" dirty="0">
                          <a:solidFill>
                            <a:schemeClr val="tx1"/>
                          </a:solidFill>
                          <a:effectLst/>
                        </a:rPr>
                        <a:t>Примерные учебные планы основного общего образования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1661" marR="51661" marT="0" marB="0"/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4,9</a:t>
                      </a:r>
                      <a:endParaRPr lang="ru-RU" sz="12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1661" marR="51661" marT="0" marB="0"/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</a:rPr>
                        <a:t>91,5</a:t>
                      </a:r>
                      <a:endParaRPr lang="ru-RU" sz="12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1661" marR="51661" marT="0" marB="0"/>
                </a:tc>
                <a:extLst>
                  <a:ext uri="{0D108BD9-81ED-4DB2-BD59-A6C34878D82A}">
                    <a16:rowId xmlns:a16="http://schemas.microsoft.com/office/drawing/2014/main" xmlns="" val="950069376"/>
                  </a:ext>
                </a:extLst>
              </a:tr>
              <a:tr h="463590">
                <a:tc>
                  <a:txBody>
                    <a:bodyPr/>
                    <a:lstStyle/>
                    <a:p>
                      <a:pPr marL="457200" indent="901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175" algn="l"/>
                        </a:tabLst>
                      </a:pPr>
                      <a:r>
                        <a:rPr lang="ru-RU" sz="1200" kern="150" dirty="0">
                          <a:solidFill>
                            <a:schemeClr val="tx1"/>
                          </a:solidFill>
                          <a:effectLst/>
                        </a:rPr>
                        <a:t>Примерные рабочие программы учебных предметов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1661" marR="51661" marT="0" marB="0"/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4,9</a:t>
                      </a:r>
                      <a:endParaRPr lang="ru-RU" sz="12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1661" marR="51661" marT="0" marB="0"/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</a:rPr>
                        <a:t>82</a:t>
                      </a:r>
                      <a:endParaRPr lang="ru-RU" sz="12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1661" marR="51661" marT="0" marB="0"/>
                </a:tc>
                <a:extLst>
                  <a:ext uri="{0D108BD9-81ED-4DB2-BD59-A6C34878D82A}">
                    <a16:rowId xmlns:a16="http://schemas.microsoft.com/office/drawing/2014/main" xmlns="" val="2354181306"/>
                  </a:ext>
                </a:extLst>
              </a:tr>
              <a:tr h="577727">
                <a:tc>
                  <a:txBody>
                    <a:bodyPr/>
                    <a:lstStyle/>
                    <a:p>
                      <a:pPr marL="457200" indent="901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175" algn="l"/>
                        </a:tabLst>
                      </a:pPr>
                      <a:r>
                        <a:rPr lang="ru-RU" sz="1200" kern="150" dirty="0">
                          <a:solidFill>
                            <a:schemeClr val="tx1"/>
                          </a:solidFill>
                          <a:effectLst/>
                        </a:rPr>
                        <a:t>Система оценки достижения планируемых результатов освоения ООП ООО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1661" marR="51661" marT="0" marB="0"/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4,9</a:t>
                      </a:r>
                      <a:endParaRPr lang="ru-RU" sz="12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1661" marR="51661" marT="0" marB="0"/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</a:rPr>
                        <a:t>94,5</a:t>
                      </a:r>
                      <a:endParaRPr lang="ru-RU" sz="12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1661" marR="51661" marT="0" marB="0"/>
                </a:tc>
                <a:extLst>
                  <a:ext uri="{0D108BD9-81ED-4DB2-BD59-A6C34878D82A}">
                    <a16:rowId xmlns:a16="http://schemas.microsoft.com/office/drawing/2014/main" xmlns="" val="849397061"/>
                  </a:ext>
                </a:extLst>
              </a:tr>
              <a:tr h="463590">
                <a:tc>
                  <a:txBody>
                    <a:bodyPr/>
                    <a:lstStyle/>
                    <a:p>
                      <a:pPr marL="457200" indent="901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175" algn="l"/>
                        </a:tabLst>
                      </a:pPr>
                      <a:r>
                        <a:rPr lang="ru-RU" sz="1200" kern="150" dirty="0">
                          <a:solidFill>
                            <a:schemeClr val="tx1"/>
                          </a:solidFill>
                          <a:effectLst/>
                        </a:rPr>
                        <a:t>Программа развития универсальных учебных действий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1661" marR="51661" marT="0" marB="0"/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4,9</a:t>
                      </a:r>
                      <a:endParaRPr lang="ru-RU" sz="12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1661" marR="51661" marT="0" marB="0"/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</a:rPr>
                        <a:t>91</a:t>
                      </a:r>
                      <a:endParaRPr lang="ru-RU" sz="12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1661" marR="51661" marT="0" marB="0"/>
                </a:tc>
                <a:extLst>
                  <a:ext uri="{0D108BD9-81ED-4DB2-BD59-A6C34878D82A}">
                    <a16:rowId xmlns:a16="http://schemas.microsoft.com/office/drawing/2014/main" xmlns="" val="2798714440"/>
                  </a:ext>
                </a:extLst>
              </a:tr>
              <a:tr h="463590">
                <a:tc>
                  <a:txBody>
                    <a:bodyPr/>
                    <a:lstStyle/>
                    <a:p>
                      <a:pPr marL="457200" indent="901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175" algn="l"/>
                        </a:tabLst>
                      </a:pPr>
                      <a:r>
                        <a:rPr lang="ru-RU" sz="1200" kern="150" dirty="0">
                          <a:solidFill>
                            <a:schemeClr val="tx1"/>
                          </a:solidFill>
                          <a:effectLst/>
                        </a:rPr>
                        <a:t>Программа воспитания и социализации обучающихся 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1661" marR="51661" marT="0" marB="0"/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50">
                          <a:effectLst/>
                        </a:rPr>
                        <a:t>4,8</a:t>
                      </a:r>
                      <a:endParaRPr lang="ru-RU" sz="12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1661" marR="51661" marT="0" marB="0"/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50" dirty="0">
                          <a:effectLst/>
                        </a:rPr>
                        <a:t>87,5</a:t>
                      </a:r>
                      <a:endParaRPr lang="ru-RU" sz="12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1661" marR="51661" marT="0" marB="0"/>
                </a:tc>
                <a:extLst>
                  <a:ext uri="{0D108BD9-81ED-4DB2-BD59-A6C34878D82A}">
                    <a16:rowId xmlns:a16="http://schemas.microsoft.com/office/drawing/2014/main" xmlns="" val="3023205217"/>
                  </a:ext>
                </a:extLst>
              </a:tr>
              <a:tr h="295833">
                <a:tc>
                  <a:txBody>
                    <a:bodyPr/>
                    <a:lstStyle/>
                    <a:p>
                      <a:pPr marL="457200" indent="901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175" algn="l"/>
                        </a:tabLst>
                      </a:pPr>
                      <a:r>
                        <a:rPr lang="ru-RU" sz="1200" kern="150" dirty="0">
                          <a:solidFill>
                            <a:schemeClr val="tx1"/>
                          </a:solidFill>
                          <a:effectLst/>
                        </a:rPr>
                        <a:t>Программа коррекционной работы 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1661" marR="51661" marT="0" marB="0"/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50">
                          <a:effectLst/>
                        </a:rPr>
                        <a:t>4,8</a:t>
                      </a:r>
                      <a:endParaRPr lang="ru-RU" sz="12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1661" marR="51661" marT="0" marB="0"/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50" dirty="0">
                          <a:effectLst/>
                        </a:rPr>
                        <a:t>54,5</a:t>
                      </a:r>
                      <a:endParaRPr lang="ru-RU" sz="12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1661" marR="51661" marT="0" marB="0"/>
                </a:tc>
                <a:extLst>
                  <a:ext uri="{0D108BD9-81ED-4DB2-BD59-A6C34878D82A}">
                    <a16:rowId xmlns:a16="http://schemas.microsoft.com/office/drawing/2014/main" xmlns="" val="4149967382"/>
                  </a:ext>
                </a:extLst>
              </a:tr>
              <a:tr h="463590">
                <a:tc>
                  <a:txBody>
                    <a:bodyPr/>
                    <a:lstStyle/>
                    <a:p>
                      <a:pPr marL="457200" indent="901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175" algn="l"/>
                        </a:tabLst>
                      </a:pPr>
                      <a:r>
                        <a:rPr lang="ru-RU" sz="1200" kern="150" dirty="0">
                          <a:solidFill>
                            <a:schemeClr val="tx1"/>
                          </a:solidFill>
                          <a:effectLst/>
                        </a:rPr>
                        <a:t>Общие показатели по разработанным документам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1661" marR="51661" marT="0" marB="0"/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50">
                          <a:effectLst/>
                        </a:rPr>
                        <a:t>4.9</a:t>
                      </a:r>
                      <a:endParaRPr lang="ru-RU" sz="12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1661" marR="51661" marT="0" marB="0"/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50" dirty="0">
                          <a:effectLst/>
                        </a:rPr>
                        <a:t>85 %</a:t>
                      </a:r>
                      <a:endParaRPr lang="ru-RU" sz="12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1661" marR="51661" marT="0" marB="0"/>
                </a:tc>
                <a:extLst>
                  <a:ext uri="{0D108BD9-81ED-4DB2-BD59-A6C34878D82A}">
                    <a16:rowId xmlns:a16="http://schemas.microsoft.com/office/drawing/2014/main" xmlns="" val="290200585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60727">
            <a:off x="248143" y="4415274"/>
            <a:ext cx="1512167" cy="199240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642125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702388"/>
            <a:ext cx="5904656" cy="1228011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ерспективы проекта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0256" y="1918838"/>
            <a:ext cx="5474569" cy="4110964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930399"/>
            <a:ext cx="67707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октября 2020 года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 рабочем совещании проектной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 по обсуждению результатов оценки разработанной методической продукции  и с учетом пожеланий  от   ПОО, направивших в адрес ЦРПО свои    анкеты  было высказано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продолжить реализацию проекта в части разработки методического обеспечения и контрольно-оценочных материалов для реализации программ основного общего образования в ПОО ЯО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547379"/>
            <a:ext cx="1242392" cy="127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s://im0-tub-ru.yandex.net/i?id=a719827558f5087c3a0eac94cbc6e1bd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378" y="4759622"/>
            <a:ext cx="1757062" cy="167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964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8824" cy="26642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Спасибо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 участникам проекта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и педагогическим </a:t>
            </a:r>
            <a:r>
              <a:rPr lang="ru-RU" dirty="0" smtClean="0">
                <a:solidFill>
                  <a:schemeClr val="tx1"/>
                </a:solidFill>
              </a:rPr>
              <a:t>коллективам за </a:t>
            </a:r>
            <a:r>
              <a:rPr lang="ru-RU" dirty="0">
                <a:solidFill>
                  <a:schemeClr val="tx1"/>
                </a:solidFill>
              </a:rPr>
              <a:t>сотрудничество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2100682"/>
            <a:ext cx="6347714" cy="3880773"/>
          </a:xfrm>
        </p:spPr>
        <p:txBody>
          <a:bodyPr/>
          <a:lstStyle/>
          <a:p>
            <a:pPr algn="ctr"/>
            <a:endParaRPr lang="ru-RU" dirty="0" smtClean="0"/>
          </a:p>
          <a:p>
            <a:pPr marL="0" indent="0" algn="ctr">
              <a:buNone/>
            </a:pP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950831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88" y="305678"/>
            <a:ext cx="1242392" cy="127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27560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84213" y="4725144"/>
            <a:ext cx="7621588" cy="1800200"/>
          </a:xfrm>
        </p:spPr>
        <p:txBody>
          <a:bodyPr>
            <a:normAutofit fontScale="90000"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Авторский коллектив: 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составе: Выборнов В.Ю.,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канд.пед.наук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(научный руководитель), Бутнева И.А.,  Ивашкина Е.В. , Карпова Е.В.,  Костина С.В.  Кригер Л.А., канд.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 , Сатарина Г.Г., Тюрина Л.В., Яшпатрова Е.В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 ГПОАУ ЯО Заволжский политехнический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колледж, задействованные в реализации образовательных программ, обеспечивающих   получение основного общего образования </a:t>
            </a: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/>
              <a:t> 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4213" y="1476376"/>
            <a:ext cx="3381827" cy="3248768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учебно-методических материалов подготовлен в целях оказания содействия профессиональным образовательным организациям Ярославской области в разработке и реализации образовательных программ основного общего образования на основе федерального государственного образовательного стандарта </a:t>
            </a:r>
          </a:p>
        </p:txBody>
      </p:sp>
      <p:sp>
        <p:nvSpPr>
          <p:cNvPr id="20485" name="Объект 4"/>
          <p:cNvSpPr txBox="1">
            <a:spLocks/>
          </p:cNvSpPr>
          <p:nvPr/>
        </p:nvSpPr>
        <p:spPr bwMode="auto">
          <a:xfrm>
            <a:off x="1835150" y="836614"/>
            <a:ext cx="568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indent="0" algn="ctr" eaLnBrk="1" hangingPunct="1"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комплекта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4921153" y="1672829"/>
            <a:ext cx="2959819" cy="16841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800" dirty="0"/>
          </a:p>
        </p:txBody>
      </p:sp>
      <p:sp>
        <p:nvSpPr>
          <p:cNvPr id="8" name="Объект 4"/>
          <p:cNvSpPr txBox="1">
            <a:spLocks/>
          </p:cNvSpPr>
          <p:nvPr/>
        </p:nvSpPr>
        <p:spPr>
          <a:xfrm>
            <a:off x="4427984" y="1476376"/>
            <a:ext cx="3777824" cy="2744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 адресован руководящим и педагогическим работникам профессиональных образовательных организаций Ярославской области, в функционал которых входит обеспечение реализации ФГОС общего образования в рамках реализации профессиональных образовательных программ.</a:t>
            </a:r>
          </a:p>
          <a:p>
            <a:pPr fontAlgn="auto">
              <a:spcBef>
                <a:spcPct val="0"/>
              </a:spcBef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7810"/>
            <a:ext cx="1512168" cy="13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73404"/>
            <a:ext cx="4905592" cy="110297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комплекта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060848"/>
            <a:ext cx="6921817" cy="3500658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содержания программ основного общего образования в профессиональной образовательной организации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разработке структурных элементов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Раздел 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разработке системы мониторинга  реализации программ основного общего образования в профессиональной образовательной организации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 используемых источников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авторах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52" y="329034"/>
            <a:ext cx="1468336" cy="129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59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76672"/>
            <a:ext cx="5641979" cy="1828378"/>
          </a:xfrm>
        </p:spPr>
        <p:txBody>
          <a:bodyPr>
            <a:normAutofit/>
          </a:bodyPr>
          <a:lstStyle/>
          <a:p>
            <a:pPr algn="ctr"/>
            <a:r>
              <a:rPr lang="ru-RU" sz="23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  </a:t>
            </a:r>
            <a:r>
              <a:rPr lang="ru-RU" sz="23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содержания программ основного общего образования в профессиональной образовательной организации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132856"/>
            <a:ext cx="6984775" cy="4464496"/>
          </a:xfrm>
        </p:spPr>
        <p:txBody>
          <a:bodyPr>
            <a:normAutofit/>
          </a:bodyPr>
          <a:lstStyle/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Макеты учебных планов по реализации основной общеобразовательной программы основного общего образования (9 класс или 5-ый год обучения) для лиц, принятых на обучение на базе 8 классов общеобразовательных организаций  (при пятидневной и шестидневной учебной неделе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отбору содержания рабочих программ учебных предметов в рамках реализации основной общеобразовательной программы основного общего образования для лиц, принятых на обучение на базе 8 классов общеобразовательных организаций, в профессиональных образовательных организациях Ярославской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>
              <a:spcBef>
                <a:spcPts val="0"/>
              </a:spcBef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 к разделу  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акет рабочей программы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абочие программы учебных предметов </a:t>
            </a:r>
          </a:p>
          <a:p>
            <a:pPr marL="0" indent="0">
              <a:spcBef>
                <a:spcPts val="0"/>
              </a:spcBef>
              <a:buNone/>
            </a:pP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8" y="373404"/>
            <a:ext cx="1580905" cy="139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28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09600"/>
            <a:ext cx="6057720" cy="3711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04864"/>
            <a:ext cx="5184577" cy="3836499"/>
          </a:xfrm>
        </p:spPr>
        <p:txBody>
          <a:bodyPr>
            <a:normAutofit fontScale="92500" lnSpcReduction="20000"/>
          </a:bodyPr>
          <a:lstStyle/>
          <a:p>
            <a:endParaRPr lang="ru-RU" sz="1400" dirty="0" smtClean="0"/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02.10 2018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стола по теме «Обсуждение макетов учебных планов образовательных программ, обеспечивающих получение основного общего образования в ПОО».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15.02 2019 года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членов проектной группы по обсуждению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рекомендаций по разработке учебно-методических материалов обеспечения образовательного процесса. В ходе встречи внесены предложения по их корректировке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269875" algn="just">
              <a:spcBef>
                <a:spcPts val="0"/>
              </a:spcBef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14. 06 .2019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  по теме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«Обсуждение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результатов апробации учебных планов образовательных программ, обеспечивающих получение основного общего образования в ПОО»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2708920"/>
            <a:ext cx="2896979" cy="21727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13" y="131846"/>
            <a:ext cx="2698406" cy="20238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6804"/>
            <a:ext cx="1872208" cy="165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11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84983"/>
            <a:ext cx="6264696" cy="138172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разработке структурных элементов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Методические рекомендации по разработке системы оценки достижения планируемых результатов освоения основной образовательной программы основного общего образования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Методические рекомендации по разработке программы развития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действий (программы формирования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общеучебных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умений и навыков)при получении основного общего образования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 Методические рекомендации по разработке программы воспитания и социализации обучающихся основной образовательной программы основного общего образования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8" y="373404"/>
            <a:ext cx="1580905" cy="139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43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89974" y="332656"/>
            <a:ext cx="757690" cy="2769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3563" y="188640"/>
            <a:ext cx="5243749" cy="585272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год.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встречи проектной группы по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обсуждению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подходов к разработке  методических рекомендаций;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проекты разработанных  методических материалов;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апробации методических материалов 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Круглый стол </a:t>
            </a:r>
            <a:r>
              <a:rPr lang="ru-RU" dirty="0">
                <a:solidFill>
                  <a:schemeClr val="tx1"/>
                </a:solidFill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апробации методического обеспечения получения основного общего образования».</a:t>
            </a:r>
          </a:p>
          <a:p>
            <a:endParaRPr lang="ru-RU" dirty="0"/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8" y="2919964"/>
            <a:ext cx="1844152" cy="22222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217" y="4190054"/>
            <a:ext cx="2021005" cy="2435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328" y="1479713"/>
            <a:ext cx="2406281" cy="28995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010" y="4095954"/>
            <a:ext cx="1837531" cy="2214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8" y="373404"/>
            <a:ext cx="1580905" cy="139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91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548680"/>
            <a:ext cx="5688632" cy="244827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разработке системы мониторинга  реализации программ основного общего образования в профессиональной  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429000"/>
            <a:ext cx="5040560" cy="2592288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 системы  мониторинга  проведена :  Письмо ГАУ ДПО ЯО «Институт развития образования» «О проведении мониторинга  реализации программ основного общего  образования В ПОО»  от 01.12 2020 №01-13-2020 </a:t>
            </a:r>
          </a:p>
          <a:p>
            <a:pPr lvl="0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2484"/>
            <a:ext cx="1512168" cy="13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40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Объект 4"/>
          <p:cNvSpPr txBox="1">
            <a:spLocks/>
          </p:cNvSpPr>
          <p:nvPr/>
        </p:nvSpPr>
        <p:spPr bwMode="auto">
          <a:xfrm>
            <a:off x="1763713" y="548680"/>
            <a:ext cx="6431845" cy="81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altLang="ru-RU" sz="16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</a:t>
            </a:r>
            <a:r>
              <a:rPr lang="ru-RU" altLang="ru-RU" sz="24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одержание работы проектной группы </a:t>
            </a:r>
            <a:endParaRPr lang="ru-RU" altLang="ru-RU" sz="2400" b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1246019" cy="1102972"/>
          </a:xfrm>
          <a:prstGeom prst="rect">
            <a:avLst/>
          </a:prstGeom>
        </p:spPr>
      </p:pic>
      <p:sp>
        <p:nvSpPr>
          <p:cNvPr id="8" name="Объект 4"/>
          <p:cNvSpPr>
            <a:spLocks noGrp="1"/>
          </p:cNvSpPr>
          <p:nvPr>
            <p:ph idx="1"/>
          </p:nvPr>
        </p:nvSpPr>
        <p:spPr>
          <a:xfrm>
            <a:off x="467544" y="1539540"/>
            <a:ext cx="5184576" cy="4193716"/>
          </a:xfrm>
        </p:spPr>
        <p:txBody>
          <a:bodyPr>
            <a:noAutofit/>
          </a:bodyPr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заседаний проектной группы - 6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семинаров, «круглых столов» для работников ПОО ЯО, реализующих программы ООО - 4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в ПОО ЯО информационных писем – 3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курсы повышения квалификации для педагогических работников ПОО ЯО -1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публикаций (методических пособий, статей) – 4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 опыта на конференциях, семинарах - 4</a:t>
            </a:r>
          </a:p>
          <a:p>
            <a:pPr marL="0" lvl="0" indent="0">
              <a:buNone/>
            </a:pPr>
            <a:endParaRPr lang="ru-RU" sz="16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7107">
            <a:off x="3841261" y="4495639"/>
            <a:ext cx="1174140" cy="140869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357" y="3882196"/>
            <a:ext cx="2911761" cy="21912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363620"/>
            <a:ext cx="3096344" cy="2330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3277</TotalTime>
  <Words>666</Words>
  <Application>Microsoft Office PowerPoint</Application>
  <PresentationFormat>Экран 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Содержание комплекта учебно-методических материалов, обеспечивающих реализацию образовательных программ основного общего образования в ПОО ЯО </vt:lpstr>
      <vt:lpstr>Авторский коллектив:  в составе: Выборнов В.Ю., канд.пед.наук (научный руководитель), Бутнева И.А.,  Ивашкина Е.В. , Карпова Е.В.,  Костина С.В.  Кригер Л.А., канд. пед наук , Сатарина Г.Г., Тюрина Л.В., Яшпатрова Е.В.,  Педагогические работники  ГПОАУ ЯО Заволжский политехнический колледж, задействованные в реализации образовательных программ, обеспечивающих   получение основного общего образования   </vt:lpstr>
      <vt:lpstr>Структура комплекта</vt:lpstr>
      <vt:lpstr>Раздел 1  Проектирование содержания программ основного общего образования в профессиональной образовательной организации </vt:lpstr>
      <vt:lpstr>Презентация PowerPoint</vt:lpstr>
      <vt:lpstr>Раздел 2. Методические рекомендации по разработке структурных элементов</vt:lpstr>
      <vt:lpstr>Презентация PowerPoint</vt:lpstr>
      <vt:lpstr>Раздел 3  Методические рекомендации по разработке системы мониторинга  реализации программ основного общего образования в профессиональной   образовательной организации </vt:lpstr>
      <vt:lpstr>Презентация PowerPoint</vt:lpstr>
      <vt:lpstr> Заключение </vt:lpstr>
      <vt:lpstr> Перспективы проекта </vt:lpstr>
      <vt:lpstr> Спасибо  участникам проекта   и педагогическим коллективам за сотрудничество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диреторов 05.06.2019</dc:title>
  <dc:creator>Владимир Юрьевич Выборнов</dc:creator>
  <cp:lastModifiedBy>student</cp:lastModifiedBy>
  <cp:revision>270</cp:revision>
  <cp:lastPrinted>2020-12-11T06:56:11Z</cp:lastPrinted>
  <dcterms:created xsi:type="dcterms:W3CDTF">2016-09-21T15:15:09Z</dcterms:created>
  <dcterms:modified xsi:type="dcterms:W3CDTF">2020-12-15T07:16:42Z</dcterms:modified>
</cp:coreProperties>
</file>