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308" autoAdjust="0"/>
  </p:normalViewPr>
  <p:slideViewPr>
    <p:cSldViewPr snapToGrid="0">
      <p:cViewPr varScale="1">
        <p:scale>
          <a:sx n="65" d="100"/>
          <a:sy n="65" d="100"/>
        </p:scale>
        <p:origin x="7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D5B83A-0912-44E3-96BE-F871F477FE47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7B9BE2-A75D-4C6D-B66E-9462FE2BAD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780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B9BE2-A75D-4C6D-B66E-9462FE2BAD46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007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B9BE2-A75D-4C6D-B66E-9462FE2BAD46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52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9414D-A9A7-4C5A-8E81-94E6AF8F2CB5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BA071-B055-44F3-A3CD-61C27E5571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806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9414D-A9A7-4C5A-8E81-94E6AF8F2CB5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BA071-B055-44F3-A3CD-61C27E5571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23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9414D-A9A7-4C5A-8E81-94E6AF8F2CB5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BA071-B055-44F3-A3CD-61C27E5571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169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9414D-A9A7-4C5A-8E81-94E6AF8F2CB5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BA071-B055-44F3-A3CD-61C27E5571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7993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9414D-A9A7-4C5A-8E81-94E6AF8F2CB5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BA071-B055-44F3-A3CD-61C27E5571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1287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9414D-A9A7-4C5A-8E81-94E6AF8F2CB5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BA071-B055-44F3-A3CD-61C27E5571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416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9414D-A9A7-4C5A-8E81-94E6AF8F2CB5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BA071-B055-44F3-A3CD-61C27E5571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231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9414D-A9A7-4C5A-8E81-94E6AF8F2CB5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BA071-B055-44F3-A3CD-61C27E5571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938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9414D-A9A7-4C5A-8E81-94E6AF8F2CB5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BA071-B055-44F3-A3CD-61C27E5571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483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9414D-A9A7-4C5A-8E81-94E6AF8F2CB5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BA071-B055-44F3-A3CD-61C27E5571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591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9414D-A9A7-4C5A-8E81-94E6AF8F2CB5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BA071-B055-44F3-A3CD-61C27E5571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303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9414D-A9A7-4C5A-8E81-94E6AF8F2CB5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BA071-B055-44F3-A3CD-61C27E5571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3369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93533" y="1261634"/>
            <a:ext cx="9962147" cy="1597794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+mn-lt"/>
              </a:rPr>
              <a:t>Методические рекомендации о проведении мониторинга реализации образовательной программы основного общего образования в ПОО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089710"/>
            <a:ext cx="9631680" cy="3320922"/>
          </a:xfrm>
        </p:spPr>
        <p:txBody>
          <a:bodyPr>
            <a:normAutofit fontScale="62500" lnSpcReduction="20000"/>
          </a:bodyPr>
          <a:lstStyle/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/>
            <a:r>
              <a:rPr lang="ru-RU" sz="3600" dirty="0" smtClean="0"/>
              <a:t>Е.В. </a:t>
            </a:r>
            <a:r>
              <a:rPr lang="ru-RU" sz="3600" dirty="0" err="1" smtClean="0"/>
              <a:t>Яшпатрова</a:t>
            </a:r>
            <a:r>
              <a:rPr lang="ru-RU" sz="3600" dirty="0" smtClean="0"/>
              <a:t>, </a:t>
            </a:r>
            <a:r>
              <a:rPr lang="ru-RU" sz="3600" dirty="0" err="1" smtClean="0"/>
              <a:t>и.о</a:t>
            </a:r>
            <a:r>
              <a:rPr lang="ru-RU" sz="3600" dirty="0" smtClean="0"/>
              <a:t>. директора </a:t>
            </a:r>
            <a:endParaRPr lang="ru-RU" sz="3600" dirty="0" smtClean="0"/>
          </a:p>
          <a:p>
            <a:pPr algn="r"/>
            <a:r>
              <a:rPr lang="ru-RU" sz="3600" dirty="0" smtClean="0"/>
              <a:t>ГПОУ </a:t>
            </a:r>
            <a:r>
              <a:rPr lang="ru-RU" sz="3600" dirty="0" smtClean="0"/>
              <a:t>ЯО Ярославского техникума радиоэлектроники и телекоммуникаций</a:t>
            </a:r>
          </a:p>
          <a:p>
            <a:pPr algn="r"/>
            <a:r>
              <a:rPr lang="ru-RU" sz="3600" dirty="0" smtClean="0"/>
              <a:t>И.А. </a:t>
            </a:r>
            <a:r>
              <a:rPr lang="ru-RU" sz="3600" dirty="0" err="1" smtClean="0"/>
              <a:t>Бутнева</a:t>
            </a:r>
            <a:r>
              <a:rPr lang="ru-RU" sz="3600" dirty="0" smtClean="0"/>
              <a:t>, </a:t>
            </a:r>
            <a:r>
              <a:rPr lang="ru-RU" sz="3600" dirty="0"/>
              <a:t>заместитель директора;</a:t>
            </a:r>
          </a:p>
          <a:p>
            <a:pPr algn="r"/>
            <a:r>
              <a:rPr lang="ru-RU" sz="3600" dirty="0"/>
              <a:t>ГПОУ ЯО Рыбинский колледж городской инфраструктуры</a:t>
            </a:r>
          </a:p>
          <a:p>
            <a:pPr algn="r"/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г. Ярославль, 15.12.2020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254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smtClean="0"/>
              <a:t>Спасибо за внимание!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656080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3070" y="1269899"/>
            <a:ext cx="10750617" cy="549275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200" b="1" dirty="0">
                <a:latin typeface="+mn-lt"/>
              </a:rPr>
              <a:t>Место мониторинга реализации образовательной программы основного общего образования в ПОО в проекте «Проектирование и разработка комплекта учебно-методических материалов по реализации программ основного общего образования (в том числе с возможностью профессионального обучения) в профессиональных образовательных организациях Ярославской области» 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3786092"/>
              </p:ext>
            </p:extLst>
          </p:nvPr>
        </p:nvGraphicFramePr>
        <p:xfrm>
          <a:off x="885524" y="2204185"/>
          <a:ext cx="10578164" cy="42397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88516"/>
                <a:gridCol w="5289648"/>
              </a:tblGrid>
              <a:tr h="908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Основные мероприятия проекта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п. 12. Разработка и апробация системы мониторинга реализации программ основного общего образования в ПОО ЯО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36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Ожидаемый результат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п. 3. Сформирована система мониторинга по реализации программ основного общего образования в профессиональных образовательных организациях Ярославской области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36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Продукты, разработанные в рамках реализации проекта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п. 6. Система показателей для мониторинга реализации программ основного общего образования в профессиональных образовательных организациях Ярославской области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56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86506"/>
            <a:ext cx="10515600" cy="1713932"/>
          </a:xfrm>
        </p:spPr>
        <p:txBody>
          <a:bodyPr>
            <a:noAutofit/>
          </a:bodyPr>
          <a:lstStyle/>
          <a:p>
            <a:pPr algn="just"/>
            <a:r>
              <a:rPr lang="ru-RU" sz="3000" b="1" dirty="0">
                <a:latin typeface="+mn-lt"/>
              </a:rPr>
              <a:t>Мониторинг - процесс непрерывного отслеживания результативности учебного процесса, основная цель которого </a:t>
            </a:r>
            <a:r>
              <a:rPr lang="ru-RU" sz="3000" b="1" dirty="0" smtClean="0">
                <a:latin typeface="+mn-lt"/>
              </a:rPr>
              <a:t>– выявление </a:t>
            </a:r>
            <a:r>
              <a:rPr lang="ru-RU" sz="3000" b="1" dirty="0">
                <a:latin typeface="+mn-lt"/>
              </a:rPr>
              <a:t>динамики в реализации целей образовательного </a:t>
            </a:r>
            <a:r>
              <a:rPr lang="ru-RU" sz="3000" b="1" dirty="0" smtClean="0">
                <a:latin typeface="+mn-lt"/>
              </a:rPr>
              <a:t>процесса.</a:t>
            </a:r>
            <a:endParaRPr lang="ru-RU" sz="3000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983830"/>
            <a:ext cx="10515600" cy="2820203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Цель </a:t>
            </a:r>
            <a:r>
              <a:rPr lang="ru-RU" b="1" dirty="0"/>
              <a:t>мониторинга реализации образовательной программы основного общего образования </a:t>
            </a:r>
            <a:r>
              <a:rPr lang="ru-RU" dirty="0" smtClean="0"/>
              <a:t>- </a:t>
            </a:r>
            <a:r>
              <a:rPr lang="ru-RU" dirty="0"/>
              <a:t>получение информации о востребованности. условиях и результатах реализации программы основного общего образования в профессиональных образовательных организациях Ярославской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4082448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Целевая аудитория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Профессиональные </a:t>
            </a:r>
            <a:r>
              <a:rPr lang="ru-RU" dirty="0"/>
              <a:t>образовательные организации Ярославской области, реализующие основную общеобразовательную программу основного общего образования для лиц, принятых на обучение на базе 8 классов общеобразовательных организаций (эквивалентное </a:t>
            </a:r>
            <a:r>
              <a:rPr lang="ru-RU" dirty="0" smtClean="0"/>
              <a:t>9 </a:t>
            </a:r>
            <a:r>
              <a:rPr lang="ru-RU" dirty="0"/>
              <a:t>классу общеобразовательной школы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Мониторинг </a:t>
            </a:r>
            <a:r>
              <a:rPr lang="ru-RU" dirty="0"/>
              <a:t>осуществляется ежегодно по итогам учебного года.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322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+mn-lt"/>
              </a:rPr>
              <a:t>Критерии показателей </a:t>
            </a:r>
            <a:r>
              <a:rPr lang="ru-RU" dirty="0">
                <a:latin typeface="+mn-lt"/>
              </a:rPr>
              <a:t>реализации программ основного общего </a:t>
            </a:r>
            <a:r>
              <a:rPr lang="ru-RU" dirty="0" smtClean="0">
                <a:latin typeface="+mn-lt"/>
              </a:rPr>
              <a:t>образования</a:t>
            </a:r>
            <a:endParaRPr lang="ru-RU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2737510"/>
              </p:ext>
            </p:extLst>
          </p:nvPr>
        </p:nvGraphicFramePr>
        <p:xfrm>
          <a:off x="838199" y="1982805"/>
          <a:ext cx="10384858" cy="45210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52961"/>
                <a:gridCol w="8031897"/>
              </a:tblGrid>
              <a:tr h="12379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000" b="0" dirty="0">
                          <a:solidFill>
                            <a:schemeClr val="tx1"/>
                          </a:solidFill>
                          <a:effectLst/>
                        </a:rPr>
                        <a:t>Критерий 1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000" b="0" dirty="0">
                          <a:solidFill>
                            <a:schemeClr val="tx1"/>
                          </a:solidFill>
                          <a:effectLst/>
                        </a:rPr>
                        <a:t>Востребованность образовательных программ основного общего образования в ПОО для различных категорий </a:t>
                      </a:r>
                      <a:r>
                        <a:rPr lang="ru-RU" sz="3000" b="0" dirty="0" smtClean="0">
                          <a:solidFill>
                            <a:schemeClr val="tx1"/>
                          </a:solidFill>
                          <a:effectLst/>
                        </a:rPr>
                        <a:t>населения (6 показателей)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379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000" b="0">
                          <a:solidFill>
                            <a:schemeClr val="tx1"/>
                          </a:solidFill>
                          <a:effectLst/>
                        </a:rPr>
                        <a:t>Критерий 2</a:t>
                      </a:r>
                      <a:endParaRPr lang="ru-RU" sz="30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000" b="0" dirty="0">
                          <a:solidFill>
                            <a:schemeClr val="tx1"/>
                          </a:solidFill>
                          <a:effectLst/>
                        </a:rPr>
                        <a:t>Ресурсное обеспечение образовательных программ основного общего образования в </a:t>
                      </a:r>
                      <a:r>
                        <a:rPr lang="ru-RU" sz="3000" b="0" dirty="0" smtClean="0">
                          <a:solidFill>
                            <a:schemeClr val="tx1"/>
                          </a:solidFill>
                          <a:effectLst/>
                        </a:rPr>
                        <a:t>ПОО (7 показателей)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858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000" b="0">
                          <a:solidFill>
                            <a:schemeClr val="tx1"/>
                          </a:solidFill>
                          <a:effectLst/>
                        </a:rPr>
                        <a:t>Критерий 3</a:t>
                      </a:r>
                      <a:endParaRPr lang="ru-RU" sz="30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000" b="0" dirty="0">
                          <a:solidFill>
                            <a:schemeClr val="tx1"/>
                          </a:solidFill>
                          <a:effectLst/>
                        </a:rPr>
                        <a:t>Результативность реализации образовательных программ основного общего образования в </a:t>
                      </a:r>
                      <a:r>
                        <a:rPr lang="ru-RU" sz="3000" b="0" dirty="0" smtClean="0">
                          <a:solidFill>
                            <a:schemeClr val="tx1"/>
                          </a:solidFill>
                          <a:effectLst/>
                        </a:rPr>
                        <a:t>ПОО (8 показателей)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4304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3176" y="108602"/>
            <a:ext cx="10306251" cy="1007930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Результаты мониторинга</a:t>
            </a:r>
            <a:endParaRPr lang="ru-RU" sz="40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8027864"/>
              </p:ext>
            </p:extLst>
          </p:nvPr>
        </p:nvGraphicFramePr>
        <p:xfrm>
          <a:off x="753176" y="956207"/>
          <a:ext cx="10848889" cy="55524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89872"/>
                <a:gridCol w="3520435"/>
                <a:gridCol w="4038582"/>
              </a:tblGrid>
              <a:tr h="3646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b="0" dirty="0">
                          <a:solidFill>
                            <a:schemeClr val="tx1"/>
                          </a:solidFill>
                          <a:effectLst/>
                        </a:rPr>
                        <a:t>Критерий </a:t>
                      </a:r>
                      <a:endParaRPr lang="ru-RU" sz="17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098" marR="390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b="0" dirty="0">
                          <a:solidFill>
                            <a:schemeClr val="tx1"/>
                          </a:solidFill>
                          <a:effectLst/>
                        </a:rPr>
                        <a:t>50% и более </a:t>
                      </a:r>
                      <a:endParaRPr lang="ru-RU" sz="17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098" marR="390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b="0">
                          <a:solidFill>
                            <a:schemeClr val="tx1"/>
                          </a:solidFill>
                          <a:effectLst/>
                        </a:rPr>
                        <a:t>Менее 50%</a:t>
                      </a:r>
                      <a:endParaRPr lang="ru-RU" sz="17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098" marR="390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4714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b="0" dirty="0">
                          <a:solidFill>
                            <a:schemeClr val="tx1"/>
                          </a:solidFill>
                          <a:effectLst/>
                        </a:rPr>
                        <a:t>Востребованность образовательных программ основного общего образования в ПОО для различных категорий населения</a:t>
                      </a:r>
                      <a:endParaRPr lang="ru-RU" sz="17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098" marR="390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b="0" dirty="0">
                          <a:solidFill>
                            <a:schemeClr val="tx1"/>
                          </a:solidFill>
                          <a:effectLst/>
                        </a:rPr>
                        <a:t>Данные программы востребованы и ПОО ЯО может продолжать их реализацию</a:t>
                      </a:r>
                      <a:endParaRPr lang="ru-RU" sz="17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098" marR="390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b="0">
                          <a:solidFill>
                            <a:schemeClr val="tx1"/>
                          </a:solidFill>
                          <a:effectLst/>
                        </a:rPr>
                        <a:t>Дальнейшая реализация данных программ может быть нецелесообразной</a:t>
                      </a:r>
                      <a:endParaRPr lang="ru-RU" sz="17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098" marR="390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3368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b="0" dirty="0">
                          <a:solidFill>
                            <a:schemeClr val="tx1"/>
                          </a:solidFill>
                          <a:effectLst/>
                        </a:rPr>
                        <a:t>Ресурсное обеспечение образовательных программ основного общего образования в ПОО</a:t>
                      </a:r>
                      <a:endParaRPr lang="ru-RU" sz="17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098" marR="390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b="0" dirty="0">
                          <a:solidFill>
                            <a:schemeClr val="tx1"/>
                          </a:solidFill>
                          <a:effectLst/>
                        </a:rPr>
                        <a:t>Данные программы обеспечены на минимально допустимом уровне и ПОО ЯО может продолжать их реализацию</a:t>
                      </a:r>
                      <a:endParaRPr lang="ru-RU" sz="17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098" marR="390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b="0" dirty="0">
                          <a:solidFill>
                            <a:schemeClr val="tx1"/>
                          </a:solidFill>
                          <a:effectLst/>
                        </a:rPr>
                        <a:t>Дальнейшая реализация данных программ может быть нецелесообразной. Получение минимальных значений по отдельным показателям говорит о направлениях совершенствования реализации данных программ.</a:t>
                      </a:r>
                      <a:endParaRPr lang="ru-RU" sz="17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098" marR="390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6796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b="0">
                          <a:solidFill>
                            <a:schemeClr val="tx1"/>
                          </a:solidFill>
                          <a:effectLst/>
                        </a:rPr>
                        <a:t>Результативность реализации образовательных программ основного общего образования в ПОО</a:t>
                      </a:r>
                      <a:endParaRPr lang="ru-RU" sz="17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098" marR="390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b="0" dirty="0">
                          <a:solidFill>
                            <a:schemeClr val="tx1"/>
                          </a:solidFill>
                          <a:effectLst/>
                        </a:rPr>
                        <a:t>Данные программы обеспечивают решение задач социализации обучающихся, не завершивших обучение в основной общеобразовательной школе, и ПОО ЯО может продолжать реализацию данных программ.</a:t>
                      </a:r>
                      <a:endParaRPr lang="ru-RU" sz="17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098" marR="390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b="0" dirty="0">
                          <a:solidFill>
                            <a:schemeClr val="tx1"/>
                          </a:solidFill>
                          <a:effectLst/>
                        </a:rPr>
                        <a:t>Дальнейшая реализация данных программ может быть признана нецелесообразной, или требующей принятия специальных управленческих решений.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7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098" marR="3909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609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1329174"/>
              </p:ext>
            </p:extLst>
          </p:nvPr>
        </p:nvGraphicFramePr>
        <p:xfrm>
          <a:off x="1632154" y="1638471"/>
          <a:ext cx="8927691" cy="40564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5897"/>
                <a:gridCol w="2975897"/>
                <a:gridCol w="2975897"/>
              </a:tblGrid>
              <a:tr h="13243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Критерий 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Максимальное количество баллов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Пороговое значение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2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0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Критерий 1</a:t>
                      </a:r>
                      <a:endParaRPr lang="ru-RU" sz="30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2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0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Критерий 2</a:t>
                      </a:r>
                      <a:endParaRPr lang="ru-RU" sz="30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0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ru-RU" sz="30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2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0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Критерий 3</a:t>
                      </a:r>
                      <a:endParaRPr lang="ru-RU" sz="30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0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ru-RU" sz="30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2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0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Общий балл</a:t>
                      </a:r>
                      <a:endParaRPr lang="ru-RU" sz="30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000" b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105</a:t>
                      </a:r>
                      <a:endParaRPr lang="ru-RU" sz="30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53</a:t>
                      </a:r>
                      <a:endParaRPr lang="ru-RU" sz="3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1730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66803"/>
            <a:ext cx="9623323" cy="745919"/>
          </a:xfrm>
        </p:spPr>
        <p:txBody>
          <a:bodyPr/>
          <a:lstStyle/>
          <a:p>
            <a:r>
              <a:rPr lang="ru-RU" dirty="0" smtClean="0"/>
              <a:t>Результаты мониторинга в ПОО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3700160"/>
              </p:ext>
            </p:extLst>
          </p:nvPr>
        </p:nvGraphicFramePr>
        <p:xfrm>
          <a:off x="838200" y="1130713"/>
          <a:ext cx="10380407" cy="56106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8652"/>
                <a:gridCol w="3057832"/>
                <a:gridCol w="2762864"/>
                <a:gridCol w="2817607"/>
                <a:gridCol w="1223452"/>
              </a:tblGrid>
              <a:tr h="1573158">
                <a:tc>
                  <a:txBody>
                    <a:bodyPr/>
                    <a:lstStyle/>
                    <a:p>
                      <a:pPr marL="13970" indent="-76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ПОО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9" marR="423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Критерий 1 Востребованность образовательных программ основного общего образования в ПОО для различных категорий населения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(30 баллов) 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9" marR="423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Критерий 2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Ресурсное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обеспечение образовательных программ основного общего образования в ПОО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 (35 баллов) 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9" marR="423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Критерий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3 Результативность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реализации образовательных программ основного общего образования в ПОО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 (40 баллов)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9" marR="423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</a:rPr>
                        <a:t> Общее  (105 баллов )</a:t>
                      </a:r>
                      <a:endParaRPr lang="ru-RU" sz="1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9" marR="423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9" marR="423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effectLst/>
                          <a:latin typeface="+mn-lt"/>
                        </a:rPr>
                        <a:t>16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effectLst/>
                          <a:latin typeface="+mn-lt"/>
                        </a:rPr>
                        <a:t>33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effectLst/>
                          <a:latin typeface="+mn-lt"/>
                        </a:rPr>
                        <a:t>36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effectLst/>
                          <a:latin typeface="+mn-lt"/>
                        </a:rPr>
                        <a:t>85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9" marR="423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effectLst/>
                          <a:latin typeface="+mn-lt"/>
                        </a:rPr>
                        <a:t>22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effectLst/>
                          <a:latin typeface="+mn-lt"/>
                        </a:rPr>
                        <a:t>31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effectLst/>
                          <a:latin typeface="+mn-lt"/>
                        </a:rPr>
                        <a:t>26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effectLst/>
                          <a:latin typeface="+mn-lt"/>
                        </a:rPr>
                        <a:t>79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9" marR="423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effectLst/>
                          <a:latin typeface="+mn-lt"/>
                        </a:rPr>
                        <a:t>17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effectLst/>
                          <a:latin typeface="+mn-lt"/>
                        </a:rPr>
                        <a:t>30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effectLst/>
                          <a:latin typeface="+mn-lt"/>
                        </a:rPr>
                        <a:t>15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effectLst/>
                          <a:latin typeface="+mn-lt"/>
                        </a:rPr>
                        <a:t>62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9" marR="423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effectLst/>
                          <a:latin typeface="+mn-lt"/>
                        </a:rPr>
                        <a:t>20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effectLst/>
                          <a:latin typeface="+mn-lt"/>
                        </a:rPr>
                        <a:t>28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effectLst/>
                          <a:latin typeface="+mn-lt"/>
                        </a:rPr>
                        <a:t>18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effectLst/>
                          <a:latin typeface="+mn-lt"/>
                        </a:rPr>
                        <a:t>66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9" marR="423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effectLst/>
                          <a:latin typeface="+mn-lt"/>
                        </a:rPr>
                        <a:t>20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effectLst/>
                          <a:latin typeface="+mn-lt"/>
                        </a:rPr>
                        <a:t>35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ru-RU" sz="1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effectLst/>
                          <a:latin typeface="+mn-lt"/>
                        </a:rPr>
                        <a:t>58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9" marR="423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effectLst/>
                          <a:latin typeface="+mn-lt"/>
                        </a:rPr>
                        <a:t>15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effectLst/>
                          <a:latin typeface="+mn-lt"/>
                        </a:rPr>
                        <a:t>31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ru-RU" sz="1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effectLst/>
                          <a:latin typeface="+mn-lt"/>
                        </a:rPr>
                        <a:t>53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7.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9" marR="423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effectLst/>
                          <a:latin typeface="+mn-lt"/>
                        </a:rPr>
                        <a:t>15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effectLst/>
                          <a:latin typeface="+mn-lt"/>
                        </a:rPr>
                        <a:t>29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ru-RU" sz="1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effectLst/>
                          <a:latin typeface="+mn-lt"/>
                        </a:rPr>
                        <a:t>50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8.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9" marR="423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effectLst/>
                          <a:latin typeface="+mn-lt"/>
                        </a:rPr>
                        <a:t>16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effectLst/>
                          <a:latin typeface="+mn-lt"/>
                        </a:rPr>
                        <a:t>29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effectLst/>
                          <a:latin typeface="+mn-lt"/>
                        </a:rPr>
                        <a:t>28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effectLst/>
                          <a:latin typeface="+mn-lt"/>
                        </a:rPr>
                        <a:t>73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9.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9" marR="423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effectLst/>
                          <a:latin typeface="+mn-lt"/>
                        </a:rPr>
                        <a:t>21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effectLst/>
                          <a:latin typeface="+mn-lt"/>
                        </a:rPr>
                        <a:t>35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effectLst/>
                          <a:latin typeface="+mn-lt"/>
                        </a:rPr>
                        <a:t>24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effectLst/>
                          <a:latin typeface="+mn-lt"/>
                        </a:rPr>
                        <a:t>80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10.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9" marR="423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ru-RU" sz="1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effectLst/>
                          <a:latin typeface="+mn-lt"/>
                        </a:rPr>
                        <a:t>30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effectLst/>
                          <a:latin typeface="+mn-lt"/>
                        </a:rPr>
                        <a:t>25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effectLst/>
                          <a:latin typeface="+mn-lt"/>
                        </a:rPr>
                        <a:t>63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11.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9" marR="423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effectLst/>
                          <a:latin typeface="+mn-lt"/>
                        </a:rPr>
                        <a:t>21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effectLst/>
                          <a:latin typeface="+mn-lt"/>
                        </a:rPr>
                        <a:t>33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effectLst/>
                          <a:latin typeface="+mn-lt"/>
                        </a:rPr>
                        <a:t>20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effectLst/>
                          <a:latin typeface="+mn-lt"/>
                        </a:rPr>
                        <a:t>74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12.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9" marR="423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effectLst/>
                          <a:latin typeface="+mn-lt"/>
                        </a:rPr>
                        <a:t>18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effectLst/>
                          <a:latin typeface="+mn-lt"/>
                        </a:rPr>
                        <a:t>23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effectLst/>
                          <a:latin typeface="+mn-lt"/>
                        </a:rPr>
                        <a:t>11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800" b="0" i="0" u="none" strike="noStrike" dirty="0" smtClean="0">
                          <a:effectLst/>
                          <a:latin typeface="+mn-lt"/>
                        </a:rPr>
                        <a:t>52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13.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9" marR="423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9" marR="423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9" marR="423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9" marR="423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9" marR="423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9" marR="423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9" marR="423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9" marR="423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rgbClr val="FF0000"/>
                          </a:solidFill>
                          <a:effectLst/>
                        </a:rPr>
                        <a:t>16</a:t>
                      </a:r>
                      <a:endParaRPr lang="ru-RU" sz="18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9" marR="423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62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9" marR="423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649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Выводы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Система </a:t>
            </a:r>
            <a:r>
              <a:rPr lang="ru-RU" b="1" dirty="0" smtClean="0"/>
              <a:t>мониторинга реализации образовательной программы основного общего образования в ПОО разработана и апробирована в 12 ПОО Ярославской области.</a:t>
            </a:r>
          </a:p>
          <a:p>
            <a:r>
              <a:rPr lang="ru-RU" b="1" dirty="0" smtClean="0"/>
              <a:t>ПОО востребованы и готовы осуществлять данную программу.</a:t>
            </a:r>
          </a:p>
          <a:p>
            <a:r>
              <a:rPr lang="ru-RU" dirty="0" smtClean="0"/>
              <a:t>Требуется</a:t>
            </a:r>
            <a:r>
              <a:rPr lang="ru-RU" b="1" dirty="0" smtClean="0"/>
              <a:t> корректировка показателей, </a:t>
            </a:r>
            <a:r>
              <a:rPr lang="ru-RU" dirty="0" smtClean="0"/>
              <a:t>а также </a:t>
            </a:r>
            <a:r>
              <a:rPr lang="ru-RU" b="1" dirty="0" smtClean="0"/>
              <a:t>уточнение индикаторов, </a:t>
            </a:r>
            <a:r>
              <a:rPr lang="ru-RU" dirty="0" smtClean="0"/>
              <a:t>исходя из результатов апробации системы мониторинга</a:t>
            </a:r>
            <a:r>
              <a:rPr lang="ru-RU" dirty="0" smtClean="0">
                <a:solidFill>
                  <a:schemeClr val="tx1"/>
                </a:solidFill>
                <a:effectLst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07682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619</Words>
  <Application>Microsoft Office PowerPoint</Application>
  <PresentationFormat>Широкоэкранный</PresentationFormat>
  <Paragraphs>146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Методические рекомендации о проведении мониторинга реализации образовательной программы основного общего образования в ПОО</vt:lpstr>
      <vt:lpstr>Место мониторинга реализации образовательной программы основного общего образования в ПОО в проекте «Проектирование и разработка комплекта учебно-методических материалов по реализации программ основного общего образования (в том числе с возможностью профессионального обучения) в профессиональных образовательных организациях Ярославской области»  </vt:lpstr>
      <vt:lpstr>Мониторинг - процесс непрерывного отслеживания результативности учебного процесса, основная цель которого – выявление динамики в реализации целей образовательного процесса.</vt:lpstr>
      <vt:lpstr>Целевая аудитория</vt:lpstr>
      <vt:lpstr>Критерии показателей реализации программ основного общего образования</vt:lpstr>
      <vt:lpstr>Результаты мониторинга</vt:lpstr>
      <vt:lpstr>Презентация PowerPoint</vt:lpstr>
      <vt:lpstr>Результаты мониторинга в ПОО</vt:lpstr>
      <vt:lpstr>Выводы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Методические рекомендации о проведении мониторинга реализации образовательной программы основного общего образования в ПОО</dc:title>
  <dc:creator>admin1</dc:creator>
  <cp:lastModifiedBy>admin1</cp:lastModifiedBy>
  <cp:revision>17</cp:revision>
  <dcterms:created xsi:type="dcterms:W3CDTF">2020-12-11T05:59:28Z</dcterms:created>
  <dcterms:modified xsi:type="dcterms:W3CDTF">2020-12-14T08:44:45Z</dcterms:modified>
</cp:coreProperties>
</file>